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4" r:id="rId4"/>
    <p:sldId id="262" r:id="rId5"/>
    <p:sldId id="265" r:id="rId6"/>
    <p:sldId id="266" r:id="rId7"/>
    <p:sldId id="267" r:id="rId8"/>
    <p:sldId id="269" r:id="rId9"/>
    <p:sldId id="268" r:id="rId10"/>
    <p:sldId id="270" r:id="rId11"/>
    <p:sldId id="271" r:id="rId12"/>
    <p:sldId id="272" r:id="rId13"/>
    <p:sldId id="273" r:id="rId14"/>
    <p:sldId id="274" r:id="rId15"/>
    <p:sldId id="275" r:id="rId16"/>
    <p:sldId id="276" r:id="rId17"/>
    <p:sldId id="277" r:id="rId18"/>
    <p:sldId id="371" r:id="rId19"/>
    <p:sldId id="278" r:id="rId20"/>
    <p:sldId id="372" r:id="rId21"/>
    <p:sldId id="281" r:id="rId22"/>
    <p:sldId id="293" r:id="rId23"/>
    <p:sldId id="280" r:id="rId24"/>
    <p:sldId id="294" r:id="rId25"/>
    <p:sldId id="282" r:id="rId26"/>
    <p:sldId id="283" r:id="rId27"/>
    <p:sldId id="286" r:id="rId28"/>
    <p:sldId id="284" r:id="rId29"/>
    <p:sldId id="285" r:id="rId30"/>
    <p:sldId id="373" r:id="rId31"/>
    <p:sldId id="287" r:id="rId32"/>
    <p:sldId id="288" r:id="rId33"/>
    <p:sldId id="290" r:id="rId34"/>
    <p:sldId id="291" r:id="rId35"/>
    <p:sldId id="292" r:id="rId36"/>
    <p:sldId id="374" r:id="rId37"/>
    <p:sldId id="375" r:id="rId38"/>
    <p:sldId id="376" r:id="rId39"/>
    <p:sldId id="356" r:id="rId40"/>
    <p:sldId id="297" r:id="rId41"/>
    <p:sldId id="377" r:id="rId42"/>
    <p:sldId id="353" r:id="rId43"/>
    <p:sldId id="295" r:id="rId44"/>
    <p:sldId id="298" r:id="rId45"/>
    <p:sldId id="299" r:id="rId46"/>
    <p:sldId id="301" r:id="rId47"/>
    <p:sldId id="302" r:id="rId48"/>
    <p:sldId id="300" r:id="rId49"/>
    <p:sldId id="303" r:id="rId50"/>
    <p:sldId id="378" r:id="rId51"/>
    <p:sldId id="379" r:id="rId52"/>
    <p:sldId id="382" r:id="rId53"/>
    <p:sldId id="380" r:id="rId54"/>
    <p:sldId id="381" r:id="rId55"/>
    <p:sldId id="304" r:id="rId56"/>
    <p:sldId id="307" r:id="rId57"/>
    <p:sldId id="306" r:id="rId58"/>
    <p:sldId id="315" r:id="rId59"/>
    <p:sldId id="309" r:id="rId60"/>
    <p:sldId id="316" r:id="rId61"/>
    <p:sldId id="317" r:id="rId62"/>
    <p:sldId id="318" r:id="rId63"/>
    <p:sldId id="319" r:id="rId64"/>
    <p:sldId id="320" r:id="rId65"/>
    <p:sldId id="321" r:id="rId66"/>
    <p:sldId id="310" r:id="rId67"/>
    <p:sldId id="311" r:id="rId68"/>
    <p:sldId id="312" r:id="rId69"/>
    <p:sldId id="313" r:id="rId70"/>
    <p:sldId id="314" r:id="rId7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403E5-7D0A-4D47-B13A-E79A1334B775}" v="1" dt="2023-09-03T18:13:25.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2" autoAdjust="0"/>
    <p:restoredTop sz="94660"/>
  </p:normalViewPr>
  <p:slideViewPr>
    <p:cSldViewPr snapToGrid="0">
      <p:cViewPr varScale="1">
        <p:scale>
          <a:sx n="76" d="100"/>
          <a:sy n="76" d="100"/>
        </p:scale>
        <p:origin x="2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Jose Serrano Fuentes" userId="98beb0c5-92df-415f-89c6-04f7cdddac7e" providerId="ADAL" clId="{1D6403E5-7D0A-4D47-B13A-E79A1334B775}"/>
    <pc:docChg chg="addSld delSld modSld">
      <pc:chgData name="Antonio Jose Serrano Fuentes" userId="98beb0c5-92df-415f-89c6-04f7cdddac7e" providerId="ADAL" clId="{1D6403E5-7D0A-4D47-B13A-E79A1334B775}" dt="2023-09-03T18:13:25.454" v="1"/>
      <pc:docMkLst>
        <pc:docMk/>
      </pc:docMkLst>
      <pc:sldChg chg="add del">
        <pc:chgData name="Antonio Jose Serrano Fuentes" userId="98beb0c5-92df-415f-89c6-04f7cdddac7e" providerId="ADAL" clId="{1D6403E5-7D0A-4D47-B13A-E79A1334B775}" dt="2023-09-03T18:13:25.454" v="1"/>
        <pc:sldMkLst>
          <pc:docMk/>
          <pc:sldMk cId="4077965237" sldId="259"/>
        </pc:sldMkLst>
      </pc:sldChg>
      <pc:sldChg chg="add del">
        <pc:chgData name="Antonio Jose Serrano Fuentes" userId="98beb0c5-92df-415f-89c6-04f7cdddac7e" providerId="ADAL" clId="{1D6403E5-7D0A-4D47-B13A-E79A1334B775}" dt="2023-09-03T18:13:25.454" v="1"/>
        <pc:sldMkLst>
          <pc:docMk/>
          <pc:sldMk cId="2448034563" sldId="260"/>
        </pc:sldMkLst>
      </pc:sldChg>
      <pc:sldChg chg="add del">
        <pc:chgData name="Antonio Jose Serrano Fuentes" userId="98beb0c5-92df-415f-89c6-04f7cdddac7e" providerId="ADAL" clId="{1D6403E5-7D0A-4D47-B13A-E79A1334B775}" dt="2023-09-03T18:13:25.454" v="1"/>
        <pc:sldMkLst>
          <pc:docMk/>
          <pc:sldMk cId="2846215064" sldId="262"/>
        </pc:sldMkLst>
      </pc:sldChg>
      <pc:sldChg chg="add del">
        <pc:chgData name="Antonio Jose Serrano Fuentes" userId="98beb0c5-92df-415f-89c6-04f7cdddac7e" providerId="ADAL" clId="{1D6403E5-7D0A-4D47-B13A-E79A1334B775}" dt="2023-09-03T18:13:25.454" v="1"/>
        <pc:sldMkLst>
          <pc:docMk/>
          <pc:sldMk cId="3833293568" sldId="264"/>
        </pc:sldMkLst>
      </pc:sldChg>
      <pc:sldChg chg="add del">
        <pc:chgData name="Antonio Jose Serrano Fuentes" userId="98beb0c5-92df-415f-89c6-04f7cdddac7e" providerId="ADAL" clId="{1D6403E5-7D0A-4D47-B13A-E79A1334B775}" dt="2023-09-03T18:13:25.454" v="1"/>
        <pc:sldMkLst>
          <pc:docMk/>
          <pc:sldMk cId="4094028859" sldId="265"/>
        </pc:sldMkLst>
      </pc:sldChg>
      <pc:sldChg chg="add del">
        <pc:chgData name="Antonio Jose Serrano Fuentes" userId="98beb0c5-92df-415f-89c6-04f7cdddac7e" providerId="ADAL" clId="{1D6403E5-7D0A-4D47-B13A-E79A1334B775}" dt="2023-09-03T18:13:25.454" v="1"/>
        <pc:sldMkLst>
          <pc:docMk/>
          <pc:sldMk cId="1169936778" sldId="266"/>
        </pc:sldMkLst>
      </pc:sldChg>
      <pc:sldChg chg="add del">
        <pc:chgData name="Antonio Jose Serrano Fuentes" userId="98beb0c5-92df-415f-89c6-04f7cdddac7e" providerId="ADAL" clId="{1D6403E5-7D0A-4D47-B13A-E79A1334B775}" dt="2023-09-03T18:13:25.454" v="1"/>
        <pc:sldMkLst>
          <pc:docMk/>
          <pc:sldMk cId="1750775658" sldId="267"/>
        </pc:sldMkLst>
      </pc:sldChg>
      <pc:sldChg chg="add del">
        <pc:chgData name="Antonio Jose Serrano Fuentes" userId="98beb0c5-92df-415f-89c6-04f7cdddac7e" providerId="ADAL" clId="{1D6403E5-7D0A-4D47-B13A-E79A1334B775}" dt="2023-09-03T18:13:25.454" v="1"/>
        <pc:sldMkLst>
          <pc:docMk/>
          <pc:sldMk cId="1842002033" sldId="268"/>
        </pc:sldMkLst>
      </pc:sldChg>
      <pc:sldChg chg="add del">
        <pc:chgData name="Antonio Jose Serrano Fuentes" userId="98beb0c5-92df-415f-89c6-04f7cdddac7e" providerId="ADAL" clId="{1D6403E5-7D0A-4D47-B13A-E79A1334B775}" dt="2023-09-03T18:13:25.454" v="1"/>
        <pc:sldMkLst>
          <pc:docMk/>
          <pc:sldMk cId="2315297755" sldId="269"/>
        </pc:sldMkLst>
      </pc:sldChg>
      <pc:sldChg chg="add del">
        <pc:chgData name="Antonio Jose Serrano Fuentes" userId="98beb0c5-92df-415f-89c6-04f7cdddac7e" providerId="ADAL" clId="{1D6403E5-7D0A-4D47-B13A-E79A1334B775}" dt="2023-09-03T18:13:25.454" v="1"/>
        <pc:sldMkLst>
          <pc:docMk/>
          <pc:sldMk cId="1208448445" sldId="270"/>
        </pc:sldMkLst>
      </pc:sldChg>
      <pc:sldChg chg="add">
        <pc:chgData name="Antonio Jose Serrano Fuentes" userId="98beb0c5-92df-415f-89c6-04f7cdddac7e" providerId="ADAL" clId="{1D6403E5-7D0A-4D47-B13A-E79A1334B775}" dt="2023-09-03T18:13:25.454" v="1"/>
        <pc:sldMkLst>
          <pc:docMk/>
          <pc:sldMk cId="2259535469" sldId="271"/>
        </pc:sldMkLst>
      </pc:sldChg>
      <pc:sldChg chg="add">
        <pc:chgData name="Antonio Jose Serrano Fuentes" userId="98beb0c5-92df-415f-89c6-04f7cdddac7e" providerId="ADAL" clId="{1D6403E5-7D0A-4D47-B13A-E79A1334B775}" dt="2023-09-03T18:13:25.454" v="1"/>
        <pc:sldMkLst>
          <pc:docMk/>
          <pc:sldMk cId="1618624209" sldId="272"/>
        </pc:sldMkLst>
      </pc:sldChg>
      <pc:sldChg chg="add">
        <pc:chgData name="Antonio Jose Serrano Fuentes" userId="98beb0c5-92df-415f-89c6-04f7cdddac7e" providerId="ADAL" clId="{1D6403E5-7D0A-4D47-B13A-E79A1334B775}" dt="2023-09-03T18:13:25.454" v="1"/>
        <pc:sldMkLst>
          <pc:docMk/>
          <pc:sldMk cId="622964866" sldId="273"/>
        </pc:sldMkLst>
      </pc:sldChg>
      <pc:sldChg chg="add">
        <pc:chgData name="Antonio Jose Serrano Fuentes" userId="98beb0c5-92df-415f-89c6-04f7cdddac7e" providerId="ADAL" clId="{1D6403E5-7D0A-4D47-B13A-E79A1334B775}" dt="2023-09-03T18:13:25.454" v="1"/>
        <pc:sldMkLst>
          <pc:docMk/>
          <pc:sldMk cId="2944925110" sldId="274"/>
        </pc:sldMkLst>
      </pc:sldChg>
      <pc:sldChg chg="add">
        <pc:chgData name="Antonio Jose Serrano Fuentes" userId="98beb0c5-92df-415f-89c6-04f7cdddac7e" providerId="ADAL" clId="{1D6403E5-7D0A-4D47-B13A-E79A1334B775}" dt="2023-09-03T18:13:25.454" v="1"/>
        <pc:sldMkLst>
          <pc:docMk/>
          <pc:sldMk cId="4066394679" sldId="275"/>
        </pc:sldMkLst>
      </pc:sldChg>
      <pc:sldChg chg="add">
        <pc:chgData name="Antonio Jose Serrano Fuentes" userId="98beb0c5-92df-415f-89c6-04f7cdddac7e" providerId="ADAL" clId="{1D6403E5-7D0A-4D47-B13A-E79A1334B775}" dt="2023-09-03T18:13:25.454" v="1"/>
        <pc:sldMkLst>
          <pc:docMk/>
          <pc:sldMk cId="4293643481" sldId="276"/>
        </pc:sldMkLst>
      </pc:sldChg>
      <pc:sldChg chg="add">
        <pc:chgData name="Antonio Jose Serrano Fuentes" userId="98beb0c5-92df-415f-89c6-04f7cdddac7e" providerId="ADAL" clId="{1D6403E5-7D0A-4D47-B13A-E79A1334B775}" dt="2023-09-03T18:13:25.454" v="1"/>
        <pc:sldMkLst>
          <pc:docMk/>
          <pc:sldMk cId="754005396" sldId="277"/>
        </pc:sldMkLst>
      </pc:sldChg>
      <pc:sldChg chg="add">
        <pc:chgData name="Antonio Jose Serrano Fuentes" userId="98beb0c5-92df-415f-89c6-04f7cdddac7e" providerId="ADAL" clId="{1D6403E5-7D0A-4D47-B13A-E79A1334B775}" dt="2023-09-03T18:13:25.454" v="1"/>
        <pc:sldMkLst>
          <pc:docMk/>
          <pc:sldMk cId="1868288045" sldId="278"/>
        </pc:sldMkLst>
      </pc:sldChg>
      <pc:sldChg chg="add">
        <pc:chgData name="Antonio Jose Serrano Fuentes" userId="98beb0c5-92df-415f-89c6-04f7cdddac7e" providerId="ADAL" clId="{1D6403E5-7D0A-4D47-B13A-E79A1334B775}" dt="2023-09-03T18:13:25.454" v="1"/>
        <pc:sldMkLst>
          <pc:docMk/>
          <pc:sldMk cId="1060679139" sldId="280"/>
        </pc:sldMkLst>
      </pc:sldChg>
      <pc:sldChg chg="add">
        <pc:chgData name="Antonio Jose Serrano Fuentes" userId="98beb0c5-92df-415f-89c6-04f7cdddac7e" providerId="ADAL" clId="{1D6403E5-7D0A-4D47-B13A-E79A1334B775}" dt="2023-09-03T18:13:25.454" v="1"/>
        <pc:sldMkLst>
          <pc:docMk/>
          <pc:sldMk cId="1578759065" sldId="281"/>
        </pc:sldMkLst>
      </pc:sldChg>
      <pc:sldChg chg="add">
        <pc:chgData name="Antonio Jose Serrano Fuentes" userId="98beb0c5-92df-415f-89c6-04f7cdddac7e" providerId="ADAL" clId="{1D6403E5-7D0A-4D47-B13A-E79A1334B775}" dt="2023-09-03T18:13:25.454" v="1"/>
        <pc:sldMkLst>
          <pc:docMk/>
          <pc:sldMk cId="3743377936" sldId="282"/>
        </pc:sldMkLst>
      </pc:sldChg>
      <pc:sldChg chg="add">
        <pc:chgData name="Antonio Jose Serrano Fuentes" userId="98beb0c5-92df-415f-89c6-04f7cdddac7e" providerId="ADAL" clId="{1D6403E5-7D0A-4D47-B13A-E79A1334B775}" dt="2023-09-03T18:13:25.454" v="1"/>
        <pc:sldMkLst>
          <pc:docMk/>
          <pc:sldMk cId="1415688128" sldId="283"/>
        </pc:sldMkLst>
      </pc:sldChg>
      <pc:sldChg chg="add">
        <pc:chgData name="Antonio Jose Serrano Fuentes" userId="98beb0c5-92df-415f-89c6-04f7cdddac7e" providerId="ADAL" clId="{1D6403E5-7D0A-4D47-B13A-E79A1334B775}" dt="2023-09-03T18:13:25.454" v="1"/>
        <pc:sldMkLst>
          <pc:docMk/>
          <pc:sldMk cId="908718480" sldId="284"/>
        </pc:sldMkLst>
      </pc:sldChg>
      <pc:sldChg chg="add">
        <pc:chgData name="Antonio Jose Serrano Fuentes" userId="98beb0c5-92df-415f-89c6-04f7cdddac7e" providerId="ADAL" clId="{1D6403E5-7D0A-4D47-B13A-E79A1334B775}" dt="2023-09-03T18:13:25.454" v="1"/>
        <pc:sldMkLst>
          <pc:docMk/>
          <pc:sldMk cId="1042540760" sldId="285"/>
        </pc:sldMkLst>
      </pc:sldChg>
      <pc:sldChg chg="add">
        <pc:chgData name="Antonio Jose Serrano Fuentes" userId="98beb0c5-92df-415f-89c6-04f7cdddac7e" providerId="ADAL" clId="{1D6403E5-7D0A-4D47-B13A-E79A1334B775}" dt="2023-09-03T18:13:25.454" v="1"/>
        <pc:sldMkLst>
          <pc:docMk/>
          <pc:sldMk cId="4032273488" sldId="286"/>
        </pc:sldMkLst>
      </pc:sldChg>
      <pc:sldChg chg="add">
        <pc:chgData name="Antonio Jose Serrano Fuentes" userId="98beb0c5-92df-415f-89c6-04f7cdddac7e" providerId="ADAL" clId="{1D6403E5-7D0A-4D47-B13A-E79A1334B775}" dt="2023-09-03T18:13:25.454" v="1"/>
        <pc:sldMkLst>
          <pc:docMk/>
          <pc:sldMk cId="1261854626" sldId="287"/>
        </pc:sldMkLst>
      </pc:sldChg>
      <pc:sldChg chg="add">
        <pc:chgData name="Antonio Jose Serrano Fuentes" userId="98beb0c5-92df-415f-89c6-04f7cdddac7e" providerId="ADAL" clId="{1D6403E5-7D0A-4D47-B13A-E79A1334B775}" dt="2023-09-03T18:13:25.454" v="1"/>
        <pc:sldMkLst>
          <pc:docMk/>
          <pc:sldMk cId="1187937403" sldId="288"/>
        </pc:sldMkLst>
      </pc:sldChg>
      <pc:sldChg chg="add">
        <pc:chgData name="Antonio Jose Serrano Fuentes" userId="98beb0c5-92df-415f-89c6-04f7cdddac7e" providerId="ADAL" clId="{1D6403E5-7D0A-4D47-B13A-E79A1334B775}" dt="2023-09-03T18:13:25.454" v="1"/>
        <pc:sldMkLst>
          <pc:docMk/>
          <pc:sldMk cId="489960916" sldId="290"/>
        </pc:sldMkLst>
      </pc:sldChg>
      <pc:sldChg chg="add">
        <pc:chgData name="Antonio Jose Serrano Fuentes" userId="98beb0c5-92df-415f-89c6-04f7cdddac7e" providerId="ADAL" clId="{1D6403E5-7D0A-4D47-B13A-E79A1334B775}" dt="2023-09-03T18:13:25.454" v="1"/>
        <pc:sldMkLst>
          <pc:docMk/>
          <pc:sldMk cId="2283536985" sldId="291"/>
        </pc:sldMkLst>
      </pc:sldChg>
      <pc:sldChg chg="add">
        <pc:chgData name="Antonio Jose Serrano Fuentes" userId="98beb0c5-92df-415f-89c6-04f7cdddac7e" providerId="ADAL" clId="{1D6403E5-7D0A-4D47-B13A-E79A1334B775}" dt="2023-09-03T18:13:25.454" v="1"/>
        <pc:sldMkLst>
          <pc:docMk/>
          <pc:sldMk cId="969782857" sldId="292"/>
        </pc:sldMkLst>
      </pc:sldChg>
      <pc:sldChg chg="add">
        <pc:chgData name="Antonio Jose Serrano Fuentes" userId="98beb0c5-92df-415f-89c6-04f7cdddac7e" providerId="ADAL" clId="{1D6403E5-7D0A-4D47-B13A-E79A1334B775}" dt="2023-09-03T18:13:25.454" v="1"/>
        <pc:sldMkLst>
          <pc:docMk/>
          <pc:sldMk cId="380177625" sldId="293"/>
        </pc:sldMkLst>
      </pc:sldChg>
      <pc:sldChg chg="add">
        <pc:chgData name="Antonio Jose Serrano Fuentes" userId="98beb0c5-92df-415f-89c6-04f7cdddac7e" providerId="ADAL" clId="{1D6403E5-7D0A-4D47-B13A-E79A1334B775}" dt="2023-09-03T18:13:25.454" v="1"/>
        <pc:sldMkLst>
          <pc:docMk/>
          <pc:sldMk cId="874792621" sldId="294"/>
        </pc:sldMkLst>
      </pc:sldChg>
      <pc:sldChg chg="add">
        <pc:chgData name="Antonio Jose Serrano Fuentes" userId="98beb0c5-92df-415f-89c6-04f7cdddac7e" providerId="ADAL" clId="{1D6403E5-7D0A-4D47-B13A-E79A1334B775}" dt="2023-09-03T18:13:25.454" v="1"/>
        <pc:sldMkLst>
          <pc:docMk/>
          <pc:sldMk cId="2193842602" sldId="295"/>
        </pc:sldMkLst>
      </pc:sldChg>
      <pc:sldChg chg="add">
        <pc:chgData name="Antonio Jose Serrano Fuentes" userId="98beb0c5-92df-415f-89c6-04f7cdddac7e" providerId="ADAL" clId="{1D6403E5-7D0A-4D47-B13A-E79A1334B775}" dt="2023-09-03T18:13:25.454" v="1"/>
        <pc:sldMkLst>
          <pc:docMk/>
          <pc:sldMk cId="3361968322" sldId="297"/>
        </pc:sldMkLst>
      </pc:sldChg>
      <pc:sldChg chg="add">
        <pc:chgData name="Antonio Jose Serrano Fuentes" userId="98beb0c5-92df-415f-89c6-04f7cdddac7e" providerId="ADAL" clId="{1D6403E5-7D0A-4D47-B13A-E79A1334B775}" dt="2023-09-03T18:13:25.454" v="1"/>
        <pc:sldMkLst>
          <pc:docMk/>
          <pc:sldMk cId="2831247563" sldId="298"/>
        </pc:sldMkLst>
      </pc:sldChg>
      <pc:sldChg chg="add">
        <pc:chgData name="Antonio Jose Serrano Fuentes" userId="98beb0c5-92df-415f-89c6-04f7cdddac7e" providerId="ADAL" clId="{1D6403E5-7D0A-4D47-B13A-E79A1334B775}" dt="2023-09-03T18:13:25.454" v="1"/>
        <pc:sldMkLst>
          <pc:docMk/>
          <pc:sldMk cId="3458323873" sldId="299"/>
        </pc:sldMkLst>
      </pc:sldChg>
      <pc:sldChg chg="add">
        <pc:chgData name="Antonio Jose Serrano Fuentes" userId="98beb0c5-92df-415f-89c6-04f7cdddac7e" providerId="ADAL" clId="{1D6403E5-7D0A-4D47-B13A-E79A1334B775}" dt="2023-09-03T18:13:25.454" v="1"/>
        <pc:sldMkLst>
          <pc:docMk/>
          <pc:sldMk cId="2533650813" sldId="300"/>
        </pc:sldMkLst>
      </pc:sldChg>
      <pc:sldChg chg="add">
        <pc:chgData name="Antonio Jose Serrano Fuentes" userId="98beb0c5-92df-415f-89c6-04f7cdddac7e" providerId="ADAL" clId="{1D6403E5-7D0A-4D47-B13A-E79A1334B775}" dt="2023-09-03T18:13:25.454" v="1"/>
        <pc:sldMkLst>
          <pc:docMk/>
          <pc:sldMk cId="3847714115" sldId="301"/>
        </pc:sldMkLst>
      </pc:sldChg>
      <pc:sldChg chg="add">
        <pc:chgData name="Antonio Jose Serrano Fuentes" userId="98beb0c5-92df-415f-89c6-04f7cdddac7e" providerId="ADAL" clId="{1D6403E5-7D0A-4D47-B13A-E79A1334B775}" dt="2023-09-03T18:13:25.454" v="1"/>
        <pc:sldMkLst>
          <pc:docMk/>
          <pc:sldMk cId="4056163260" sldId="302"/>
        </pc:sldMkLst>
      </pc:sldChg>
      <pc:sldChg chg="add">
        <pc:chgData name="Antonio Jose Serrano Fuentes" userId="98beb0c5-92df-415f-89c6-04f7cdddac7e" providerId="ADAL" clId="{1D6403E5-7D0A-4D47-B13A-E79A1334B775}" dt="2023-09-03T18:13:25.454" v="1"/>
        <pc:sldMkLst>
          <pc:docMk/>
          <pc:sldMk cId="1188518455" sldId="303"/>
        </pc:sldMkLst>
      </pc:sldChg>
      <pc:sldChg chg="add">
        <pc:chgData name="Antonio Jose Serrano Fuentes" userId="98beb0c5-92df-415f-89c6-04f7cdddac7e" providerId="ADAL" clId="{1D6403E5-7D0A-4D47-B13A-E79A1334B775}" dt="2023-09-03T18:13:25.454" v="1"/>
        <pc:sldMkLst>
          <pc:docMk/>
          <pc:sldMk cId="87963354" sldId="304"/>
        </pc:sldMkLst>
      </pc:sldChg>
      <pc:sldChg chg="add">
        <pc:chgData name="Antonio Jose Serrano Fuentes" userId="98beb0c5-92df-415f-89c6-04f7cdddac7e" providerId="ADAL" clId="{1D6403E5-7D0A-4D47-B13A-E79A1334B775}" dt="2023-09-03T18:13:25.454" v="1"/>
        <pc:sldMkLst>
          <pc:docMk/>
          <pc:sldMk cId="1818860267" sldId="306"/>
        </pc:sldMkLst>
      </pc:sldChg>
      <pc:sldChg chg="add">
        <pc:chgData name="Antonio Jose Serrano Fuentes" userId="98beb0c5-92df-415f-89c6-04f7cdddac7e" providerId="ADAL" clId="{1D6403E5-7D0A-4D47-B13A-E79A1334B775}" dt="2023-09-03T18:13:25.454" v="1"/>
        <pc:sldMkLst>
          <pc:docMk/>
          <pc:sldMk cId="2529536202" sldId="307"/>
        </pc:sldMkLst>
      </pc:sldChg>
      <pc:sldChg chg="add">
        <pc:chgData name="Antonio Jose Serrano Fuentes" userId="98beb0c5-92df-415f-89c6-04f7cdddac7e" providerId="ADAL" clId="{1D6403E5-7D0A-4D47-B13A-E79A1334B775}" dt="2023-09-03T18:13:25.454" v="1"/>
        <pc:sldMkLst>
          <pc:docMk/>
          <pc:sldMk cId="825525116" sldId="309"/>
        </pc:sldMkLst>
      </pc:sldChg>
      <pc:sldChg chg="add">
        <pc:chgData name="Antonio Jose Serrano Fuentes" userId="98beb0c5-92df-415f-89c6-04f7cdddac7e" providerId="ADAL" clId="{1D6403E5-7D0A-4D47-B13A-E79A1334B775}" dt="2023-09-03T18:13:25.454" v="1"/>
        <pc:sldMkLst>
          <pc:docMk/>
          <pc:sldMk cId="132919890" sldId="310"/>
        </pc:sldMkLst>
      </pc:sldChg>
      <pc:sldChg chg="add">
        <pc:chgData name="Antonio Jose Serrano Fuentes" userId="98beb0c5-92df-415f-89c6-04f7cdddac7e" providerId="ADAL" clId="{1D6403E5-7D0A-4D47-B13A-E79A1334B775}" dt="2023-09-03T18:13:25.454" v="1"/>
        <pc:sldMkLst>
          <pc:docMk/>
          <pc:sldMk cId="1988398176" sldId="311"/>
        </pc:sldMkLst>
      </pc:sldChg>
      <pc:sldChg chg="add">
        <pc:chgData name="Antonio Jose Serrano Fuentes" userId="98beb0c5-92df-415f-89c6-04f7cdddac7e" providerId="ADAL" clId="{1D6403E5-7D0A-4D47-B13A-E79A1334B775}" dt="2023-09-03T18:13:25.454" v="1"/>
        <pc:sldMkLst>
          <pc:docMk/>
          <pc:sldMk cId="1880441211" sldId="312"/>
        </pc:sldMkLst>
      </pc:sldChg>
      <pc:sldChg chg="add">
        <pc:chgData name="Antonio Jose Serrano Fuentes" userId="98beb0c5-92df-415f-89c6-04f7cdddac7e" providerId="ADAL" clId="{1D6403E5-7D0A-4D47-B13A-E79A1334B775}" dt="2023-09-03T18:13:25.454" v="1"/>
        <pc:sldMkLst>
          <pc:docMk/>
          <pc:sldMk cId="213712528" sldId="313"/>
        </pc:sldMkLst>
      </pc:sldChg>
      <pc:sldChg chg="add">
        <pc:chgData name="Antonio Jose Serrano Fuentes" userId="98beb0c5-92df-415f-89c6-04f7cdddac7e" providerId="ADAL" clId="{1D6403E5-7D0A-4D47-B13A-E79A1334B775}" dt="2023-09-03T18:13:25.454" v="1"/>
        <pc:sldMkLst>
          <pc:docMk/>
          <pc:sldMk cId="3386677318" sldId="314"/>
        </pc:sldMkLst>
      </pc:sldChg>
      <pc:sldChg chg="add">
        <pc:chgData name="Antonio Jose Serrano Fuentes" userId="98beb0c5-92df-415f-89c6-04f7cdddac7e" providerId="ADAL" clId="{1D6403E5-7D0A-4D47-B13A-E79A1334B775}" dt="2023-09-03T18:13:25.454" v="1"/>
        <pc:sldMkLst>
          <pc:docMk/>
          <pc:sldMk cId="3092130857" sldId="315"/>
        </pc:sldMkLst>
      </pc:sldChg>
      <pc:sldChg chg="add">
        <pc:chgData name="Antonio Jose Serrano Fuentes" userId="98beb0c5-92df-415f-89c6-04f7cdddac7e" providerId="ADAL" clId="{1D6403E5-7D0A-4D47-B13A-E79A1334B775}" dt="2023-09-03T18:13:25.454" v="1"/>
        <pc:sldMkLst>
          <pc:docMk/>
          <pc:sldMk cId="687013856" sldId="316"/>
        </pc:sldMkLst>
      </pc:sldChg>
      <pc:sldChg chg="add">
        <pc:chgData name="Antonio Jose Serrano Fuentes" userId="98beb0c5-92df-415f-89c6-04f7cdddac7e" providerId="ADAL" clId="{1D6403E5-7D0A-4D47-B13A-E79A1334B775}" dt="2023-09-03T18:13:25.454" v="1"/>
        <pc:sldMkLst>
          <pc:docMk/>
          <pc:sldMk cId="2202757307" sldId="317"/>
        </pc:sldMkLst>
      </pc:sldChg>
      <pc:sldChg chg="add">
        <pc:chgData name="Antonio Jose Serrano Fuentes" userId="98beb0c5-92df-415f-89c6-04f7cdddac7e" providerId="ADAL" clId="{1D6403E5-7D0A-4D47-B13A-E79A1334B775}" dt="2023-09-03T18:13:25.454" v="1"/>
        <pc:sldMkLst>
          <pc:docMk/>
          <pc:sldMk cId="3702439881" sldId="318"/>
        </pc:sldMkLst>
      </pc:sldChg>
      <pc:sldChg chg="add">
        <pc:chgData name="Antonio Jose Serrano Fuentes" userId="98beb0c5-92df-415f-89c6-04f7cdddac7e" providerId="ADAL" clId="{1D6403E5-7D0A-4D47-B13A-E79A1334B775}" dt="2023-09-03T18:13:25.454" v="1"/>
        <pc:sldMkLst>
          <pc:docMk/>
          <pc:sldMk cId="209788711" sldId="319"/>
        </pc:sldMkLst>
      </pc:sldChg>
      <pc:sldChg chg="add">
        <pc:chgData name="Antonio Jose Serrano Fuentes" userId="98beb0c5-92df-415f-89c6-04f7cdddac7e" providerId="ADAL" clId="{1D6403E5-7D0A-4D47-B13A-E79A1334B775}" dt="2023-09-03T18:13:25.454" v="1"/>
        <pc:sldMkLst>
          <pc:docMk/>
          <pc:sldMk cId="3770204083" sldId="320"/>
        </pc:sldMkLst>
      </pc:sldChg>
      <pc:sldChg chg="add">
        <pc:chgData name="Antonio Jose Serrano Fuentes" userId="98beb0c5-92df-415f-89c6-04f7cdddac7e" providerId="ADAL" clId="{1D6403E5-7D0A-4D47-B13A-E79A1334B775}" dt="2023-09-03T18:13:25.454" v="1"/>
        <pc:sldMkLst>
          <pc:docMk/>
          <pc:sldMk cId="1137153121" sldId="321"/>
        </pc:sldMkLst>
      </pc:sldChg>
      <pc:sldChg chg="add">
        <pc:chgData name="Antonio Jose Serrano Fuentes" userId="98beb0c5-92df-415f-89c6-04f7cdddac7e" providerId="ADAL" clId="{1D6403E5-7D0A-4D47-B13A-E79A1334B775}" dt="2023-09-03T18:13:25.454" v="1"/>
        <pc:sldMkLst>
          <pc:docMk/>
          <pc:sldMk cId="3800917439" sldId="353"/>
        </pc:sldMkLst>
      </pc:sldChg>
      <pc:sldChg chg="add">
        <pc:chgData name="Antonio Jose Serrano Fuentes" userId="98beb0c5-92df-415f-89c6-04f7cdddac7e" providerId="ADAL" clId="{1D6403E5-7D0A-4D47-B13A-E79A1334B775}" dt="2023-09-03T18:13:25.454" v="1"/>
        <pc:sldMkLst>
          <pc:docMk/>
          <pc:sldMk cId="4130789798" sldId="356"/>
        </pc:sldMkLst>
      </pc:sldChg>
      <pc:sldChg chg="add">
        <pc:chgData name="Antonio Jose Serrano Fuentes" userId="98beb0c5-92df-415f-89c6-04f7cdddac7e" providerId="ADAL" clId="{1D6403E5-7D0A-4D47-B13A-E79A1334B775}" dt="2023-09-03T18:13:25.454" v="1"/>
        <pc:sldMkLst>
          <pc:docMk/>
          <pc:sldMk cId="23052624" sldId="371"/>
        </pc:sldMkLst>
      </pc:sldChg>
      <pc:sldChg chg="add">
        <pc:chgData name="Antonio Jose Serrano Fuentes" userId="98beb0c5-92df-415f-89c6-04f7cdddac7e" providerId="ADAL" clId="{1D6403E5-7D0A-4D47-B13A-E79A1334B775}" dt="2023-09-03T18:13:25.454" v="1"/>
        <pc:sldMkLst>
          <pc:docMk/>
          <pc:sldMk cId="3222084195" sldId="372"/>
        </pc:sldMkLst>
      </pc:sldChg>
      <pc:sldChg chg="add">
        <pc:chgData name="Antonio Jose Serrano Fuentes" userId="98beb0c5-92df-415f-89c6-04f7cdddac7e" providerId="ADAL" clId="{1D6403E5-7D0A-4D47-B13A-E79A1334B775}" dt="2023-09-03T18:13:25.454" v="1"/>
        <pc:sldMkLst>
          <pc:docMk/>
          <pc:sldMk cId="3310237646" sldId="373"/>
        </pc:sldMkLst>
      </pc:sldChg>
      <pc:sldChg chg="add">
        <pc:chgData name="Antonio Jose Serrano Fuentes" userId="98beb0c5-92df-415f-89c6-04f7cdddac7e" providerId="ADAL" clId="{1D6403E5-7D0A-4D47-B13A-E79A1334B775}" dt="2023-09-03T18:13:25.454" v="1"/>
        <pc:sldMkLst>
          <pc:docMk/>
          <pc:sldMk cId="3531417105" sldId="374"/>
        </pc:sldMkLst>
      </pc:sldChg>
      <pc:sldChg chg="add">
        <pc:chgData name="Antonio Jose Serrano Fuentes" userId="98beb0c5-92df-415f-89c6-04f7cdddac7e" providerId="ADAL" clId="{1D6403E5-7D0A-4D47-B13A-E79A1334B775}" dt="2023-09-03T18:13:25.454" v="1"/>
        <pc:sldMkLst>
          <pc:docMk/>
          <pc:sldMk cId="664474708" sldId="375"/>
        </pc:sldMkLst>
      </pc:sldChg>
      <pc:sldChg chg="add">
        <pc:chgData name="Antonio Jose Serrano Fuentes" userId="98beb0c5-92df-415f-89c6-04f7cdddac7e" providerId="ADAL" clId="{1D6403E5-7D0A-4D47-B13A-E79A1334B775}" dt="2023-09-03T18:13:25.454" v="1"/>
        <pc:sldMkLst>
          <pc:docMk/>
          <pc:sldMk cId="1992823846" sldId="376"/>
        </pc:sldMkLst>
      </pc:sldChg>
      <pc:sldChg chg="add">
        <pc:chgData name="Antonio Jose Serrano Fuentes" userId="98beb0c5-92df-415f-89c6-04f7cdddac7e" providerId="ADAL" clId="{1D6403E5-7D0A-4D47-B13A-E79A1334B775}" dt="2023-09-03T18:13:25.454" v="1"/>
        <pc:sldMkLst>
          <pc:docMk/>
          <pc:sldMk cId="349483418" sldId="377"/>
        </pc:sldMkLst>
      </pc:sldChg>
      <pc:sldChg chg="add">
        <pc:chgData name="Antonio Jose Serrano Fuentes" userId="98beb0c5-92df-415f-89c6-04f7cdddac7e" providerId="ADAL" clId="{1D6403E5-7D0A-4D47-B13A-E79A1334B775}" dt="2023-09-03T18:13:25.454" v="1"/>
        <pc:sldMkLst>
          <pc:docMk/>
          <pc:sldMk cId="3100580322" sldId="378"/>
        </pc:sldMkLst>
      </pc:sldChg>
      <pc:sldChg chg="add">
        <pc:chgData name="Antonio Jose Serrano Fuentes" userId="98beb0c5-92df-415f-89c6-04f7cdddac7e" providerId="ADAL" clId="{1D6403E5-7D0A-4D47-B13A-E79A1334B775}" dt="2023-09-03T18:13:25.454" v="1"/>
        <pc:sldMkLst>
          <pc:docMk/>
          <pc:sldMk cId="51809230" sldId="379"/>
        </pc:sldMkLst>
      </pc:sldChg>
      <pc:sldChg chg="add">
        <pc:chgData name="Antonio Jose Serrano Fuentes" userId="98beb0c5-92df-415f-89c6-04f7cdddac7e" providerId="ADAL" clId="{1D6403E5-7D0A-4D47-B13A-E79A1334B775}" dt="2023-09-03T18:13:25.454" v="1"/>
        <pc:sldMkLst>
          <pc:docMk/>
          <pc:sldMk cId="2679341914" sldId="380"/>
        </pc:sldMkLst>
      </pc:sldChg>
      <pc:sldChg chg="add">
        <pc:chgData name="Antonio Jose Serrano Fuentes" userId="98beb0c5-92df-415f-89c6-04f7cdddac7e" providerId="ADAL" clId="{1D6403E5-7D0A-4D47-B13A-E79A1334B775}" dt="2023-09-03T18:13:25.454" v="1"/>
        <pc:sldMkLst>
          <pc:docMk/>
          <pc:sldMk cId="510334508" sldId="381"/>
        </pc:sldMkLst>
      </pc:sldChg>
      <pc:sldChg chg="add">
        <pc:chgData name="Antonio Jose Serrano Fuentes" userId="98beb0c5-92df-415f-89c6-04f7cdddac7e" providerId="ADAL" clId="{1D6403E5-7D0A-4D47-B13A-E79A1334B775}" dt="2023-09-03T18:13:25.454" v="1"/>
        <pc:sldMkLst>
          <pc:docMk/>
          <pc:sldMk cId="2033334217" sldId="382"/>
        </pc:sldMkLst>
      </pc:sldChg>
      <pc:sldMasterChg chg="delSldLayout">
        <pc:chgData name="Antonio Jose Serrano Fuentes" userId="98beb0c5-92df-415f-89c6-04f7cdddac7e" providerId="ADAL" clId="{1D6403E5-7D0A-4D47-B13A-E79A1334B775}" dt="2023-09-03T18:13:24.121" v="0" actId="47"/>
        <pc:sldMasterMkLst>
          <pc:docMk/>
          <pc:sldMasterMk cId="2412196509" sldId="2147483648"/>
        </pc:sldMasterMkLst>
        <pc:sldLayoutChg chg="del">
          <pc:chgData name="Antonio Jose Serrano Fuentes" userId="98beb0c5-92df-415f-89c6-04f7cdddac7e" providerId="ADAL" clId="{1D6403E5-7D0A-4D47-B13A-E79A1334B775}" dt="2023-09-03T18:13:24.121" v="0" actId="47"/>
          <pc:sldLayoutMkLst>
            <pc:docMk/>
            <pc:sldMasterMk cId="2412196509" sldId="2147483648"/>
            <pc:sldLayoutMk cId="1229208187" sldId="2147483660"/>
          </pc:sldLayoutMkLst>
        </pc:sldLayoutChg>
        <pc:sldLayoutChg chg="del">
          <pc:chgData name="Antonio Jose Serrano Fuentes" userId="98beb0c5-92df-415f-89c6-04f7cdddac7e" providerId="ADAL" clId="{1D6403E5-7D0A-4D47-B13A-E79A1334B775}" dt="2023-09-03T18:13:24.121" v="0" actId="47"/>
          <pc:sldLayoutMkLst>
            <pc:docMk/>
            <pc:sldMasterMk cId="2412196509" sldId="2147483648"/>
            <pc:sldLayoutMk cId="3515703367" sldId="214748366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88B962-E3DD-4FAC-833D-450B2ABFA24B}" type="doc">
      <dgm:prSet loTypeId="urn:microsoft.com/office/officeart/2005/8/layout/matrix2" loCatId="matrix" qsTypeId="urn:microsoft.com/office/officeart/2005/8/quickstyle/simple1" qsCatId="simple" csTypeId="urn:microsoft.com/office/officeart/2005/8/colors/accent2_1" csCatId="accent2" phldr="1"/>
      <dgm:spPr/>
      <dgm:t>
        <a:bodyPr/>
        <a:lstStyle/>
        <a:p>
          <a:endParaRPr lang="es-ES"/>
        </a:p>
      </dgm:t>
    </dgm:pt>
    <dgm:pt modelId="{14B62655-DAC1-4ED1-B7D1-7EB147C37C72}">
      <dgm:prSet phldrT="[Text]" custT="1"/>
      <dgm:spPr/>
      <dgm:t>
        <a:bodyPr/>
        <a:lstStyle/>
        <a:p>
          <a:r>
            <a:rPr lang="es-ES" sz="3200" b="1" err="1">
              <a:solidFill>
                <a:srgbClr val="FF5B00"/>
              </a:solidFill>
            </a:rPr>
            <a:t>A</a:t>
          </a:r>
          <a:r>
            <a:rPr lang="es-ES" sz="2500" b="1" err="1"/>
            <a:t>tomicity</a:t>
          </a:r>
          <a:endParaRPr lang="es-ES" sz="2500" b="1"/>
        </a:p>
      </dgm:t>
    </dgm:pt>
    <dgm:pt modelId="{BB7A95C4-AC6C-422C-9ADB-E3D23F566418}" type="parTrans" cxnId="{656DA11B-BD6B-47CA-AA22-8BF89F747BFF}">
      <dgm:prSet/>
      <dgm:spPr/>
      <dgm:t>
        <a:bodyPr/>
        <a:lstStyle/>
        <a:p>
          <a:endParaRPr lang="es-ES"/>
        </a:p>
      </dgm:t>
    </dgm:pt>
    <dgm:pt modelId="{9ECC50B6-F8F3-4A39-8568-04D648E6FD8B}" type="sibTrans" cxnId="{656DA11B-BD6B-47CA-AA22-8BF89F747BFF}">
      <dgm:prSet/>
      <dgm:spPr/>
      <dgm:t>
        <a:bodyPr/>
        <a:lstStyle/>
        <a:p>
          <a:endParaRPr lang="es-ES"/>
        </a:p>
      </dgm:t>
    </dgm:pt>
    <dgm:pt modelId="{A37A31F7-84A2-4D7F-8DC8-115C0E91C4E8}">
      <dgm:prSet phldrT="[Text]" custT="1"/>
      <dgm:spPr/>
      <dgm:t>
        <a:bodyPr/>
        <a:lstStyle/>
        <a:p>
          <a:r>
            <a:rPr lang="es-ES" sz="3200" b="1" err="1">
              <a:solidFill>
                <a:srgbClr val="FF5B00"/>
              </a:solidFill>
            </a:rPr>
            <a:t>C</a:t>
          </a:r>
          <a:r>
            <a:rPr lang="es-ES" sz="2500" b="1" err="1"/>
            <a:t>onsistency</a:t>
          </a:r>
          <a:endParaRPr lang="es-ES" sz="2500" b="1"/>
        </a:p>
      </dgm:t>
    </dgm:pt>
    <dgm:pt modelId="{BEE3712B-6C30-4555-92F5-4E0DD3011545}" type="parTrans" cxnId="{3300B607-92A9-42F1-ABFE-957AAE173739}">
      <dgm:prSet/>
      <dgm:spPr/>
      <dgm:t>
        <a:bodyPr/>
        <a:lstStyle/>
        <a:p>
          <a:endParaRPr lang="es-ES"/>
        </a:p>
      </dgm:t>
    </dgm:pt>
    <dgm:pt modelId="{B422B377-7762-4A84-A6FA-D3F2251B7F57}" type="sibTrans" cxnId="{3300B607-92A9-42F1-ABFE-957AAE173739}">
      <dgm:prSet/>
      <dgm:spPr/>
      <dgm:t>
        <a:bodyPr/>
        <a:lstStyle/>
        <a:p>
          <a:endParaRPr lang="es-ES"/>
        </a:p>
      </dgm:t>
    </dgm:pt>
    <dgm:pt modelId="{560ED2D4-A314-4D51-AE3E-7C0B874B402C}">
      <dgm:prSet phldrT="[Text]" custT="1"/>
      <dgm:spPr/>
      <dgm:t>
        <a:bodyPr/>
        <a:lstStyle/>
        <a:p>
          <a:r>
            <a:rPr lang="es-ES" sz="3200" b="1" err="1">
              <a:solidFill>
                <a:srgbClr val="FF5B00"/>
              </a:solidFill>
            </a:rPr>
            <a:t>I</a:t>
          </a:r>
          <a:r>
            <a:rPr lang="es-ES" sz="2500" b="1" err="1"/>
            <a:t>solation</a:t>
          </a:r>
          <a:endParaRPr lang="es-ES" sz="2500" b="1"/>
        </a:p>
      </dgm:t>
    </dgm:pt>
    <dgm:pt modelId="{B03F4B5D-2EB8-4FB8-A70D-6C4F9AD36A7A}" type="parTrans" cxnId="{75938817-CA44-4AF2-A214-126290544F19}">
      <dgm:prSet/>
      <dgm:spPr/>
      <dgm:t>
        <a:bodyPr/>
        <a:lstStyle/>
        <a:p>
          <a:endParaRPr lang="es-ES"/>
        </a:p>
      </dgm:t>
    </dgm:pt>
    <dgm:pt modelId="{5EABAAE8-2DC5-4901-9C82-7A3EE4DC35E6}" type="sibTrans" cxnId="{75938817-CA44-4AF2-A214-126290544F19}">
      <dgm:prSet/>
      <dgm:spPr/>
      <dgm:t>
        <a:bodyPr/>
        <a:lstStyle/>
        <a:p>
          <a:endParaRPr lang="es-ES"/>
        </a:p>
      </dgm:t>
    </dgm:pt>
    <dgm:pt modelId="{FBA9943F-DBF1-46ED-865B-01C79A3AFE26}">
      <dgm:prSet phldrT="[Text]" custT="1"/>
      <dgm:spPr/>
      <dgm:t>
        <a:bodyPr/>
        <a:lstStyle/>
        <a:p>
          <a:r>
            <a:rPr lang="es-ES" sz="3200" b="1" err="1">
              <a:solidFill>
                <a:srgbClr val="FF5B00"/>
              </a:solidFill>
            </a:rPr>
            <a:t>D</a:t>
          </a:r>
          <a:r>
            <a:rPr lang="es-ES" sz="2500" b="1" err="1">
              <a:solidFill>
                <a:schemeClr val="tx1"/>
              </a:solidFill>
            </a:rPr>
            <a:t>urability</a:t>
          </a:r>
          <a:endParaRPr lang="es-ES" sz="2500" b="1">
            <a:solidFill>
              <a:schemeClr val="tx1"/>
            </a:solidFill>
          </a:endParaRPr>
        </a:p>
      </dgm:t>
    </dgm:pt>
    <dgm:pt modelId="{5C88D888-B838-41E9-9766-8A568751B09F}" type="parTrans" cxnId="{C1BC2BCF-5EA7-48A3-9498-0C90E3F1FF60}">
      <dgm:prSet/>
      <dgm:spPr/>
      <dgm:t>
        <a:bodyPr/>
        <a:lstStyle/>
        <a:p>
          <a:endParaRPr lang="es-ES"/>
        </a:p>
      </dgm:t>
    </dgm:pt>
    <dgm:pt modelId="{7D9A13A1-C987-4FFD-84E7-4538914BC798}" type="sibTrans" cxnId="{C1BC2BCF-5EA7-48A3-9498-0C90E3F1FF60}">
      <dgm:prSet/>
      <dgm:spPr/>
      <dgm:t>
        <a:bodyPr/>
        <a:lstStyle/>
        <a:p>
          <a:endParaRPr lang="es-ES"/>
        </a:p>
      </dgm:t>
    </dgm:pt>
    <dgm:pt modelId="{DDC6F328-C521-4AD1-86F5-C6953E90375A}" type="pres">
      <dgm:prSet presAssocID="{E688B962-E3DD-4FAC-833D-450B2ABFA24B}" presName="matrix" presStyleCnt="0">
        <dgm:presLayoutVars>
          <dgm:chMax val="1"/>
          <dgm:dir/>
          <dgm:resizeHandles val="exact"/>
        </dgm:presLayoutVars>
      </dgm:prSet>
      <dgm:spPr/>
    </dgm:pt>
    <dgm:pt modelId="{6796C04B-2CAF-422F-BD87-ADC5D1B4DF9E}" type="pres">
      <dgm:prSet presAssocID="{E688B962-E3DD-4FAC-833D-450B2ABFA24B}" presName="axisShape" presStyleLbl="bgShp" presStyleIdx="0" presStyleCnt="1"/>
      <dgm:spPr/>
    </dgm:pt>
    <dgm:pt modelId="{99E29C6C-4552-428C-BD71-12F0F04B8B90}" type="pres">
      <dgm:prSet presAssocID="{E688B962-E3DD-4FAC-833D-450B2ABFA24B}" presName="rect1" presStyleLbl="node1" presStyleIdx="0" presStyleCnt="4">
        <dgm:presLayoutVars>
          <dgm:chMax val="0"/>
          <dgm:chPref val="0"/>
          <dgm:bulletEnabled val="1"/>
        </dgm:presLayoutVars>
      </dgm:prSet>
      <dgm:spPr/>
    </dgm:pt>
    <dgm:pt modelId="{48F6D17D-BC82-4F47-B172-246BED076F18}" type="pres">
      <dgm:prSet presAssocID="{E688B962-E3DD-4FAC-833D-450B2ABFA24B}" presName="rect2" presStyleLbl="node1" presStyleIdx="1" presStyleCnt="4">
        <dgm:presLayoutVars>
          <dgm:chMax val="0"/>
          <dgm:chPref val="0"/>
          <dgm:bulletEnabled val="1"/>
        </dgm:presLayoutVars>
      </dgm:prSet>
      <dgm:spPr/>
    </dgm:pt>
    <dgm:pt modelId="{AABA5337-9AD7-4C69-9BDA-087EEB4FC911}" type="pres">
      <dgm:prSet presAssocID="{E688B962-E3DD-4FAC-833D-450B2ABFA24B}" presName="rect3" presStyleLbl="node1" presStyleIdx="2" presStyleCnt="4">
        <dgm:presLayoutVars>
          <dgm:chMax val="0"/>
          <dgm:chPref val="0"/>
          <dgm:bulletEnabled val="1"/>
        </dgm:presLayoutVars>
      </dgm:prSet>
      <dgm:spPr/>
    </dgm:pt>
    <dgm:pt modelId="{FA4B7AED-22FF-4268-8341-661F900F1A01}" type="pres">
      <dgm:prSet presAssocID="{E688B962-E3DD-4FAC-833D-450B2ABFA24B}" presName="rect4" presStyleLbl="node1" presStyleIdx="3" presStyleCnt="4">
        <dgm:presLayoutVars>
          <dgm:chMax val="0"/>
          <dgm:chPref val="0"/>
          <dgm:bulletEnabled val="1"/>
        </dgm:presLayoutVars>
      </dgm:prSet>
      <dgm:spPr/>
    </dgm:pt>
  </dgm:ptLst>
  <dgm:cxnLst>
    <dgm:cxn modelId="{3300B607-92A9-42F1-ABFE-957AAE173739}" srcId="{E688B962-E3DD-4FAC-833D-450B2ABFA24B}" destId="{A37A31F7-84A2-4D7F-8DC8-115C0E91C4E8}" srcOrd="1" destOrd="0" parTransId="{BEE3712B-6C30-4555-92F5-4E0DD3011545}" sibTransId="{B422B377-7762-4A84-A6FA-D3F2251B7F57}"/>
    <dgm:cxn modelId="{313B440C-3DA3-4926-9DB7-1BBF1C06528C}" type="presOf" srcId="{14B62655-DAC1-4ED1-B7D1-7EB147C37C72}" destId="{99E29C6C-4552-428C-BD71-12F0F04B8B90}" srcOrd="0" destOrd="0" presId="urn:microsoft.com/office/officeart/2005/8/layout/matrix2"/>
    <dgm:cxn modelId="{75938817-CA44-4AF2-A214-126290544F19}" srcId="{E688B962-E3DD-4FAC-833D-450B2ABFA24B}" destId="{560ED2D4-A314-4D51-AE3E-7C0B874B402C}" srcOrd="2" destOrd="0" parTransId="{B03F4B5D-2EB8-4FB8-A70D-6C4F9AD36A7A}" sibTransId="{5EABAAE8-2DC5-4901-9C82-7A3EE4DC35E6}"/>
    <dgm:cxn modelId="{656DA11B-BD6B-47CA-AA22-8BF89F747BFF}" srcId="{E688B962-E3DD-4FAC-833D-450B2ABFA24B}" destId="{14B62655-DAC1-4ED1-B7D1-7EB147C37C72}" srcOrd="0" destOrd="0" parTransId="{BB7A95C4-AC6C-422C-9ADB-E3D23F566418}" sibTransId="{9ECC50B6-F8F3-4A39-8568-04D648E6FD8B}"/>
    <dgm:cxn modelId="{76491A8A-84D4-4051-9F6A-A4200736E755}" type="presOf" srcId="{A37A31F7-84A2-4D7F-8DC8-115C0E91C4E8}" destId="{48F6D17D-BC82-4F47-B172-246BED076F18}" srcOrd="0" destOrd="0" presId="urn:microsoft.com/office/officeart/2005/8/layout/matrix2"/>
    <dgm:cxn modelId="{BE704A96-CCA8-4B14-83AE-9E79E0044BD1}" type="presOf" srcId="{560ED2D4-A314-4D51-AE3E-7C0B874B402C}" destId="{AABA5337-9AD7-4C69-9BDA-087EEB4FC911}" srcOrd="0" destOrd="0" presId="urn:microsoft.com/office/officeart/2005/8/layout/matrix2"/>
    <dgm:cxn modelId="{7E5B229F-0EBC-4B11-A54F-F256313B914A}" type="presOf" srcId="{E688B962-E3DD-4FAC-833D-450B2ABFA24B}" destId="{DDC6F328-C521-4AD1-86F5-C6953E90375A}" srcOrd="0" destOrd="0" presId="urn:microsoft.com/office/officeart/2005/8/layout/matrix2"/>
    <dgm:cxn modelId="{D6661AB2-352C-4018-9317-72BE43D15360}" type="presOf" srcId="{FBA9943F-DBF1-46ED-865B-01C79A3AFE26}" destId="{FA4B7AED-22FF-4268-8341-661F900F1A01}" srcOrd="0" destOrd="0" presId="urn:microsoft.com/office/officeart/2005/8/layout/matrix2"/>
    <dgm:cxn modelId="{C1BC2BCF-5EA7-48A3-9498-0C90E3F1FF60}" srcId="{E688B962-E3DD-4FAC-833D-450B2ABFA24B}" destId="{FBA9943F-DBF1-46ED-865B-01C79A3AFE26}" srcOrd="3" destOrd="0" parTransId="{5C88D888-B838-41E9-9766-8A568751B09F}" sibTransId="{7D9A13A1-C987-4FFD-84E7-4538914BC798}"/>
    <dgm:cxn modelId="{FCC75740-E0F2-4EAB-942D-85B16150FC85}" type="presParOf" srcId="{DDC6F328-C521-4AD1-86F5-C6953E90375A}" destId="{6796C04B-2CAF-422F-BD87-ADC5D1B4DF9E}" srcOrd="0" destOrd="0" presId="urn:microsoft.com/office/officeart/2005/8/layout/matrix2"/>
    <dgm:cxn modelId="{C463AB65-D9F1-47E1-A7EC-6240CB97EC46}" type="presParOf" srcId="{DDC6F328-C521-4AD1-86F5-C6953E90375A}" destId="{99E29C6C-4552-428C-BD71-12F0F04B8B90}" srcOrd="1" destOrd="0" presId="urn:microsoft.com/office/officeart/2005/8/layout/matrix2"/>
    <dgm:cxn modelId="{94314708-68A5-4B3C-B097-733A1EDD1388}" type="presParOf" srcId="{DDC6F328-C521-4AD1-86F5-C6953E90375A}" destId="{48F6D17D-BC82-4F47-B172-246BED076F18}" srcOrd="2" destOrd="0" presId="urn:microsoft.com/office/officeart/2005/8/layout/matrix2"/>
    <dgm:cxn modelId="{1F484F00-A2F0-4FAE-9AA2-B486736DDDC5}" type="presParOf" srcId="{DDC6F328-C521-4AD1-86F5-C6953E90375A}" destId="{AABA5337-9AD7-4C69-9BDA-087EEB4FC911}" srcOrd="3" destOrd="0" presId="urn:microsoft.com/office/officeart/2005/8/layout/matrix2"/>
    <dgm:cxn modelId="{8720A309-3F21-4B91-968A-B946BDC72570}" type="presParOf" srcId="{DDC6F328-C521-4AD1-86F5-C6953E90375A}" destId="{FA4B7AED-22FF-4268-8341-661F900F1A01}"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9FAAE-D6CC-4043-B4EC-32CDC125C04C}" type="doc">
      <dgm:prSet loTypeId="urn:microsoft.com/office/officeart/2005/8/layout/cycle8" loCatId="cycle" qsTypeId="urn:microsoft.com/office/officeart/2005/8/quickstyle/simple1" qsCatId="simple" csTypeId="urn:microsoft.com/office/officeart/2005/8/colors/accent3_1" csCatId="accent3" phldr="1"/>
      <dgm:spPr/>
    </dgm:pt>
    <dgm:pt modelId="{7A48DD03-803F-4C21-BC34-95ABCFFA6A1A}">
      <dgm:prSet phldrT="[Text]" custT="1"/>
      <dgm:spPr/>
      <dgm:t>
        <a:bodyPr/>
        <a:lstStyle/>
        <a:p>
          <a:r>
            <a:rPr lang="es-ES" sz="1600" b="1"/>
            <a:t>Alta disponibilidad</a:t>
          </a:r>
        </a:p>
      </dgm:t>
    </dgm:pt>
    <dgm:pt modelId="{1C9A7F17-593C-4535-B1FC-6537470B73FE}" type="parTrans" cxnId="{92E26B6D-8523-4DC5-8BDC-14DFC6136B92}">
      <dgm:prSet/>
      <dgm:spPr/>
      <dgm:t>
        <a:bodyPr/>
        <a:lstStyle/>
        <a:p>
          <a:endParaRPr lang="es-ES"/>
        </a:p>
      </dgm:t>
    </dgm:pt>
    <dgm:pt modelId="{292DC010-6A73-4B3B-A3E9-D4FCD2F2140C}" type="sibTrans" cxnId="{92E26B6D-8523-4DC5-8BDC-14DFC6136B92}">
      <dgm:prSet/>
      <dgm:spPr/>
      <dgm:t>
        <a:bodyPr/>
        <a:lstStyle/>
        <a:p>
          <a:endParaRPr lang="es-ES"/>
        </a:p>
      </dgm:t>
    </dgm:pt>
    <dgm:pt modelId="{A09D8DEB-0D57-4B60-88C2-A84C4374EEEE}">
      <dgm:prSet phldrT="[Text]" custT="1"/>
      <dgm:spPr/>
      <dgm:t>
        <a:bodyPr/>
        <a:lstStyle/>
        <a:p>
          <a:r>
            <a:rPr lang="es-ES" sz="1600" b="1"/>
            <a:t>Latencia</a:t>
          </a:r>
          <a:endParaRPr lang="es-ES" sz="1400" b="1"/>
        </a:p>
      </dgm:t>
    </dgm:pt>
    <dgm:pt modelId="{B3D51D06-36C1-4331-A3C8-EF9668E21250}" type="parTrans" cxnId="{AE8036E7-4145-4D73-B6A4-ED133C39DFEC}">
      <dgm:prSet/>
      <dgm:spPr/>
      <dgm:t>
        <a:bodyPr/>
        <a:lstStyle/>
        <a:p>
          <a:endParaRPr lang="es-ES"/>
        </a:p>
      </dgm:t>
    </dgm:pt>
    <dgm:pt modelId="{B1640B48-0959-4278-8F92-14A6FC1D2817}" type="sibTrans" cxnId="{AE8036E7-4145-4D73-B6A4-ED133C39DFEC}">
      <dgm:prSet/>
      <dgm:spPr/>
      <dgm:t>
        <a:bodyPr/>
        <a:lstStyle/>
        <a:p>
          <a:endParaRPr lang="es-ES"/>
        </a:p>
      </dgm:t>
    </dgm:pt>
    <dgm:pt modelId="{91976FB8-C82E-4971-939D-706282D36103}">
      <dgm:prSet phldrT="[Text]" custT="1"/>
      <dgm:spPr/>
      <dgm:t>
        <a:bodyPr/>
        <a:lstStyle/>
        <a:p>
          <a:r>
            <a:rPr lang="es-ES" sz="1600" b="1"/>
            <a:t>Escalabilidad</a:t>
          </a:r>
        </a:p>
      </dgm:t>
    </dgm:pt>
    <dgm:pt modelId="{45B50822-5B6F-47A5-B5DF-1E18C961BD24}" type="parTrans" cxnId="{AF17A0BA-26C6-4A62-A077-B23A381CDD7D}">
      <dgm:prSet/>
      <dgm:spPr/>
      <dgm:t>
        <a:bodyPr/>
        <a:lstStyle/>
        <a:p>
          <a:endParaRPr lang="es-ES"/>
        </a:p>
      </dgm:t>
    </dgm:pt>
    <dgm:pt modelId="{E7B65AAD-CE6D-4F87-ADC1-159536B251D5}" type="sibTrans" cxnId="{AF17A0BA-26C6-4A62-A077-B23A381CDD7D}">
      <dgm:prSet/>
      <dgm:spPr/>
      <dgm:t>
        <a:bodyPr/>
        <a:lstStyle/>
        <a:p>
          <a:endParaRPr lang="es-ES"/>
        </a:p>
      </dgm:t>
    </dgm:pt>
    <dgm:pt modelId="{D76C21A5-7B63-476B-B0C9-49C76FB223CC}" type="pres">
      <dgm:prSet presAssocID="{7D79FAAE-D6CC-4043-B4EC-32CDC125C04C}" presName="compositeShape" presStyleCnt="0">
        <dgm:presLayoutVars>
          <dgm:chMax val="7"/>
          <dgm:dir/>
          <dgm:resizeHandles val="exact"/>
        </dgm:presLayoutVars>
      </dgm:prSet>
      <dgm:spPr/>
    </dgm:pt>
    <dgm:pt modelId="{303514EA-AB04-4D8F-AD35-1A4347807048}" type="pres">
      <dgm:prSet presAssocID="{7D79FAAE-D6CC-4043-B4EC-32CDC125C04C}" presName="wedge1" presStyleLbl="node1" presStyleIdx="0" presStyleCnt="3" custScaleX="102876" custScaleY="102673"/>
      <dgm:spPr/>
    </dgm:pt>
    <dgm:pt modelId="{48DAC6A3-BACE-46E4-9116-703D40BE9E48}" type="pres">
      <dgm:prSet presAssocID="{7D79FAAE-D6CC-4043-B4EC-32CDC125C04C}" presName="dummy1a" presStyleCnt="0"/>
      <dgm:spPr/>
    </dgm:pt>
    <dgm:pt modelId="{C955C8BE-1701-4333-BA31-309039397701}" type="pres">
      <dgm:prSet presAssocID="{7D79FAAE-D6CC-4043-B4EC-32CDC125C04C}" presName="dummy1b" presStyleCnt="0"/>
      <dgm:spPr/>
    </dgm:pt>
    <dgm:pt modelId="{334EC65A-8CEA-4115-84AF-343BA7CB8F13}" type="pres">
      <dgm:prSet presAssocID="{7D79FAAE-D6CC-4043-B4EC-32CDC125C04C}" presName="wedge1Tx" presStyleLbl="node1" presStyleIdx="0" presStyleCnt="3">
        <dgm:presLayoutVars>
          <dgm:chMax val="0"/>
          <dgm:chPref val="0"/>
          <dgm:bulletEnabled val="1"/>
        </dgm:presLayoutVars>
      </dgm:prSet>
      <dgm:spPr/>
    </dgm:pt>
    <dgm:pt modelId="{D0CAF7FC-E560-4F42-AF7C-E4D6D93B0578}" type="pres">
      <dgm:prSet presAssocID="{7D79FAAE-D6CC-4043-B4EC-32CDC125C04C}" presName="wedge2" presStyleLbl="node1" presStyleIdx="1" presStyleCnt="3"/>
      <dgm:spPr/>
    </dgm:pt>
    <dgm:pt modelId="{EA2B50CB-CB6A-4E44-948E-3AEC94B8A488}" type="pres">
      <dgm:prSet presAssocID="{7D79FAAE-D6CC-4043-B4EC-32CDC125C04C}" presName="dummy2a" presStyleCnt="0"/>
      <dgm:spPr/>
    </dgm:pt>
    <dgm:pt modelId="{4AE01C15-5A27-41A2-A304-A57B4D5A01D1}" type="pres">
      <dgm:prSet presAssocID="{7D79FAAE-D6CC-4043-B4EC-32CDC125C04C}" presName="dummy2b" presStyleCnt="0"/>
      <dgm:spPr/>
    </dgm:pt>
    <dgm:pt modelId="{4F1E2F18-65E2-46A2-B8D1-2F75151D3A4F}" type="pres">
      <dgm:prSet presAssocID="{7D79FAAE-D6CC-4043-B4EC-32CDC125C04C}" presName="wedge2Tx" presStyleLbl="node1" presStyleIdx="1" presStyleCnt="3">
        <dgm:presLayoutVars>
          <dgm:chMax val="0"/>
          <dgm:chPref val="0"/>
          <dgm:bulletEnabled val="1"/>
        </dgm:presLayoutVars>
      </dgm:prSet>
      <dgm:spPr/>
    </dgm:pt>
    <dgm:pt modelId="{ADA2E891-013E-4984-9EB5-D51AE36180F9}" type="pres">
      <dgm:prSet presAssocID="{7D79FAAE-D6CC-4043-B4EC-32CDC125C04C}" presName="wedge3" presStyleLbl="node1" presStyleIdx="2" presStyleCnt="3"/>
      <dgm:spPr/>
    </dgm:pt>
    <dgm:pt modelId="{925066E5-F420-42D2-B269-A5500CEA7E5D}" type="pres">
      <dgm:prSet presAssocID="{7D79FAAE-D6CC-4043-B4EC-32CDC125C04C}" presName="dummy3a" presStyleCnt="0"/>
      <dgm:spPr/>
    </dgm:pt>
    <dgm:pt modelId="{0FB7EBD4-ED62-4CED-A61A-7F1BE0E52B3E}" type="pres">
      <dgm:prSet presAssocID="{7D79FAAE-D6CC-4043-B4EC-32CDC125C04C}" presName="dummy3b" presStyleCnt="0"/>
      <dgm:spPr/>
    </dgm:pt>
    <dgm:pt modelId="{F78FC07C-200E-4D4D-A56F-F5E4C8344AE7}" type="pres">
      <dgm:prSet presAssocID="{7D79FAAE-D6CC-4043-B4EC-32CDC125C04C}" presName="wedge3Tx" presStyleLbl="node1" presStyleIdx="2" presStyleCnt="3">
        <dgm:presLayoutVars>
          <dgm:chMax val="0"/>
          <dgm:chPref val="0"/>
          <dgm:bulletEnabled val="1"/>
        </dgm:presLayoutVars>
      </dgm:prSet>
      <dgm:spPr/>
    </dgm:pt>
    <dgm:pt modelId="{77E27BC7-7B3D-4685-802A-EADFFBC284DA}" type="pres">
      <dgm:prSet presAssocID="{292DC010-6A73-4B3B-A3E9-D4FCD2F2140C}" presName="arrowWedge1" presStyleLbl="fgSibTrans2D1" presStyleIdx="0" presStyleCnt="3" custScaleX="102876" custScaleY="102673"/>
      <dgm:spPr/>
    </dgm:pt>
    <dgm:pt modelId="{376BE88D-8B80-40A1-BF33-251EE45D0223}" type="pres">
      <dgm:prSet presAssocID="{B1640B48-0959-4278-8F92-14A6FC1D2817}" presName="arrowWedge2" presStyleLbl="fgSibTrans2D1" presStyleIdx="1" presStyleCnt="3"/>
      <dgm:spPr/>
    </dgm:pt>
    <dgm:pt modelId="{EEF9B418-D77D-4EB3-91D0-F760E37C38D7}" type="pres">
      <dgm:prSet presAssocID="{E7B65AAD-CE6D-4F87-ADC1-159536B251D5}" presName="arrowWedge3" presStyleLbl="fgSibTrans2D1" presStyleIdx="2" presStyleCnt="3"/>
      <dgm:spPr/>
    </dgm:pt>
  </dgm:ptLst>
  <dgm:cxnLst>
    <dgm:cxn modelId="{51B38A0C-E601-42B8-9516-EC9F8E3A18C6}" type="presOf" srcId="{7A48DD03-803F-4C21-BC34-95ABCFFA6A1A}" destId="{334EC65A-8CEA-4115-84AF-343BA7CB8F13}" srcOrd="1" destOrd="0" presId="urn:microsoft.com/office/officeart/2005/8/layout/cycle8"/>
    <dgm:cxn modelId="{92E26B6D-8523-4DC5-8BDC-14DFC6136B92}" srcId="{7D79FAAE-D6CC-4043-B4EC-32CDC125C04C}" destId="{7A48DD03-803F-4C21-BC34-95ABCFFA6A1A}" srcOrd="0" destOrd="0" parTransId="{1C9A7F17-593C-4535-B1FC-6537470B73FE}" sibTransId="{292DC010-6A73-4B3B-A3E9-D4FCD2F2140C}"/>
    <dgm:cxn modelId="{1D734C6D-FAF6-4C0D-A786-AAF9615218B3}" type="presOf" srcId="{7D79FAAE-D6CC-4043-B4EC-32CDC125C04C}" destId="{D76C21A5-7B63-476B-B0C9-49C76FB223CC}" srcOrd="0" destOrd="0" presId="urn:microsoft.com/office/officeart/2005/8/layout/cycle8"/>
    <dgm:cxn modelId="{A92A4880-DBBE-46B0-B30B-49FF0CC66AA7}" type="presOf" srcId="{91976FB8-C82E-4971-939D-706282D36103}" destId="{F78FC07C-200E-4D4D-A56F-F5E4C8344AE7}" srcOrd="1" destOrd="0" presId="urn:microsoft.com/office/officeart/2005/8/layout/cycle8"/>
    <dgm:cxn modelId="{5D27C39D-88CA-435D-B642-F0D1A166ADE4}" type="presOf" srcId="{A09D8DEB-0D57-4B60-88C2-A84C4374EEEE}" destId="{D0CAF7FC-E560-4F42-AF7C-E4D6D93B0578}" srcOrd="0" destOrd="0" presId="urn:microsoft.com/office/officeart/2005/8/layout/cycle8"/>
    <dgm:cxn modelId="{284C489E-F59F-4252-884E-CFE5792C9D5A}" type="presOf" srcId="{7A48DD03-803F-4C21-BC34-95ABCFFA6A1A}" destId="{303514EA-AB04-4D8F-AD35-1A4347807048}" srcOrd="0" destOrd="0" presId="urn:microsoft.com/office/officeart/2005/8/layout/cycle8"/>
    <dgm:cxn modelId="{0BB518A1-A951-4A9F-9990-93A8E70E189A}" type="presOf" srcId="{A09D8DEB-0D57-4B60-88C2-A84C4374EEEE}" destId="{4F1E2F18-65E2-46A2-B8D1-2F75151D3A4F}" srcOrd="1" destOrd="0" presId="urn:microsoft.com/office/officeart/2005/8/layout/cycle8"/>
    <dgm:cxn modelId="{AF17A0BA-26C6-4A62-A077-B23A381CDD7D}" srcId="{7D79FAAE-D6CC-4043-B4EC-32CDC125C04C}" destId="{91976FB8-C82E-4971-939D-706282D36103}" srcOrd="2" destOrd="0" parTransId="{45B50822-5B6F-47A5-B5DF-1E18C961BD24}" sibTransId="{E7B65AAD-CE6D-4F87-ADC1-159536B251D5}"/>
    <dgm:cxn modelId="{DC1921DA-FFCE-452E-ABF9-08540B137F98}" type="presOf" srcId="{91976FB8-C82E-4971-939D-706282D36103}" destId="{ADA2E891-013E-4984-9EB5-D51AE36180F9}" srcOrd="0" destOrd="0" presId="urn:microsoft.com/office/officeart/2005/8/layout/cycle8"/>
    <dgm:cxn modelId="{AE8036E7-4145-4D73-B6A4-ED133C39DFEC}" srcId="{7D79FAAE-D6CC-4043-B4EC-32CDC125C04C}" destId="{A09D8DEB-0D57-4B60-88C2-A84C4374EEEE}" srcOrd="1" destOrd="0" parTransId="{B3D51D06-36C1-4331-A3C8-EF9668E21250}" sibTransId="{B1640B48-0959-4278-8F92-14A6FC1D2817}"/>
    <dgm:cxn modelId="{55DA327B-3D29-4E45-953F-3A07A4E5FF43}" type="presParOf" srcId="{D76C21A5-7B63-476B-B0C9-49C76FB223CC}" destId="{303514EA-AB04-4D8F-AD35-1A4347807048}" srcOrd="0" destOrd="0" presId="urn:microsoft.com/office/officeart/2005/8/layout/cycle8"/>
    <dgm:cxn modelId="{0E6767ED-1FD8-495B-9645-B732A40A3525}" type="presParOf" srcId="{D76C21A5-7B63-476B-B0C9-49C76FB223CC}" destId="{48DAC6A3-BACE-46E4-9116-703D40BE9E48}" srcOrd="1" destOrd="0" presId="urn:microsoft.com/office/officeart/2005/8/layout/cycle8"/>
    <dgm:cxn modelId="{F15FD0F9-B18D-4963-91C5-258F05185514}" type="presParOf" srcId="{D76C21A5-7B63-476B-B0C9-49C76FB223CC}" destId="{C955C8BE-1701-4333-BA31-309039397701}" srcOrd="2" destOrd="0" presId="urn:microsoft.com/office/officeart/2005/8/layout/cycle8"/>
    <dgm:cxn modelId="{8180A3A8-D8A6-4551-A576-58D0D7AC5583}" type="presParOf" srcId="{D76C21A5-7B63-476B-B0C9-49C76FB223CC}" destId="{334EC65A-8CEA-4115-84AF-343BA7CB8F13}" srcOrd="3" destOrd="0" presId="urn:microsoft.com/office/officeart/2005/8/layout/cycle8"/>
    <dgm:cxn modelId="{D805A52A-BDC2-468E-A3DE-C3032F4E041B}" type="presParOf" srcId="{D76C21A5-7B63-476B-B0C9-49C76FB223CC}" destId="{D0CAF7FC-E560-4F42-AF7C-E4D6D93B0578}" srcOrd="4" destOrd="0" presId="urn:microsoft.com/office/officeart/2005/8/layout/cycle8"/>
    <dgm:cxn modelId="{E2D42EC2-FEB8-47F0-9120-479728C94083}" type="presParOf" srcId="{D76C21A5-7B63-476B-B0C9-49C76FB223CC}" destId="{EA2B50CB-CB6A-4E44-948E-3AEC94B8A488}" srcOrd="5" destOrd="0" presId="urn:microsoft.com/office/officeart/2005/8/layout/cycle8"/>
    <dgm:cxn modelId="{074DEBCE-3105-4ABB-94E0-E861E4AFAC68}" type="presParOf" srcId="{D76C21A5-7B63-476B-B0C9-49C76FB223CC}" destId="{4AE01C15-5A27-41A2-A304-A57B4D5A01D1}" srcOrd="6" destOrd="0" presId="urn:microsoft.com/office/officeart/2005/8/layout/cycle8"/>
    <dgm:cxn modelId="{B044E45A-EC4B-46C6-8170-C15894858BD9}" type="presParOf" srcId="{D76C21A5-7B63-476B-B0C9-49C76FB223CC}" destId="{4F1E2F18-65E2-46A2-B8D1-2F75151D3A4F}" srcOrd="7" destOrd="0" presId="urn:microsoft.com/office/officeart/2005/8/layout/cycle8"/>
    <dgm:cxn modelId="{D31BD163-C667-44FF-9F86-7E1B493DD02D}" type="presParOf" srcId="{D76C21A5-7B63-476B-B0C9-49C76FB223CC}" destId="{ADA2E891-013E-4984-9EB5-D51AE36180F9}" srcOrd="8" destOrd="0" presId="urn:microsoft.com/office/officeart/2005/8/layout/cycle8"/>
    <dgm:cxn modelId="{2944F7D2-1809-4106-990E-004E86825A6C}" type="presParOf" srcId="{D76C21A5-7B63-476B-B0C9-49C76FB223CC}" destId="{925066E5-F420-42D2-B269-A5500CEA7E5D}" srcOrd="9" destOrd="0" presId="urn:microsoft.com/office/officeart/2005/8/layout/cycle8"/>
    <dgm:cxn modelId="{2A8D1E16-545A-450C-B868-B06EE41894B0}" type="presParOf" srcId="{D76C21A5-7B63-476B-B0C9-49C76FB223CC}" destId="{0FB7EBD4-ED62-4CED-A61A-7F1BE0E52B3E}" srcOrd="10" destOrd="0" presId="urn:microsoft.com/office/officeart/2005/8/layout/cycle8"/>
    <dgm:cxn modelId="{325A4F5D-942A-4D26-B827-C713C7687E0E}" type="presParOf" srcId="{D76C21A5-7B63-476B-B0C9-49C76FB223CC}" destId="{F78FC07C-200E-4D4D-A56F-F5E4C8344AE7}" srcOrd="11" destOrd="0" presId="urn:microsoft.com/office/officeart/2005/8/layout/cycle8"/>
    <dgm:cxn modelId="{D1381E73-C386-4BE2-B684-8992520522C6}" type="presParOf" srcId="{D76C21A5-7B63-476B-B0C9-49C76FB223CC}" destId="{77E27BC7-7B3D-4685-802A-EADFFBC284DA}" srcOrd="12" destOrd="0" presId="urn:microsoft.com/office/officeart/2005/8/layout/cycle8"/>
    <dgm:cxn modelId="{51279071-91E3-454A-9336-BAA5F62F4EBF}" type="presParOf" srcId="{D76C21A5-7B63-476B-B0C9-49C76FB223CC}" destId="{376BE88D-8B80-40A1-BF33-251EE45D0223}" srcOrd="13" destOrd="0" presId="urn:microsoft.com/office/officeart/2005/8/layout/cycle8"/>
    <dgm:cxn modelId="{DADA3EC8-DA84-4A17-9D9C-02CB1CF8CCF8}" type="presParOf" srcId="{D76C21A5-7B63-476B-B0C9-49C76FB223CC}" destId="{EEF9B418-D77D-4EB3-91D0-F760E37C38D7}"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6C04B-2CAF-422F-BD87-ADC5D1B4DF9E}">
      <dsp:nvSpPr>
        <dsp:cNvPr id="0" name=""/>
        <dsp:cNvSpPr/>
      </dsp:nvSpPr>
      <dsp:spPr>
        <a:xfrm>
          <a:off x="1294379" y="0"/>
          <a:ext cx="5184024" cy="5184024"/>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29C6C-4552-428C-BD71-12F0F04B8B90}">
      <dsp:nvSpPr>
        <dsp:cNvPr id="0" name=""/>
        <dsp:cNvSpPr/>
      </dsp:nvSpPr>
      <dsp:spPr>
        <a:xfrm>
          <a:off x="1631340" y="336961"/>
          <a:ext cx="2073609" cy="207360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kern="1200" err="1">
              <a:solidFill>
                <a:srgbClr val="FF5B00"/>
              </a:solidFill>
            </a:rPr>
            <a:t>A</a:t>
          </a:r>
          <a:r>
            <a:rPr lang="es-ES" sz="2500" b="1" kern="1200" err="1"/>
            <a:t>tomicity</a:t>
          </a:r>
          <a:endParaRPr lang="es-ES" sz="2500" b="1" kern="1200"/>
        </a:p>
      </dsp:txBody>
      <dsp:txXfrm>
        <a:off x="1732565" y="438186"/>
        <a:ext cx="1871159" cy="1871159"/>
      </dsp:txXfrm>
    </dsp:sp>
    <dsp:sp modelId="{48F6D17D-BC82-4F47-B172-246BED076F18}">
      <dsp:nvSpPr>
        <dsp:cNvPr id="0" name=""/>
        <dsp:cNvSpPr/>
      </dsp:nvSpPr>
      <dsp:spPr>
        <a:xfrm>
          <a:off x="4067831" y="336961"/>
          <a:ext cx="2073609" cy="207360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kern="1200" err="1">
              <a:solidFill>
                <a:srgbClr val="FF5B00"/>
              </a:solidFill>
            </a:rPr>
            <a:t>C</a:t>
          </a:r>
          <a:r>
            <a:rPr lang="es-ES" sz="2500" b="1" kern="1200" err="1"/>
            <a:t>onsistency</a:t>
          </a:r>
          <a:endParaRPr lang="es-ES" sz="2500" b="1" kern="1200"/>
        </a:p>
      </dsp:txBody>
      <dsp:txXfrm>
        <a:off x="4169056" y="438186"/>
        <a:ext cx="1871159" cy="1871159"/>
      </dsp:txXfrm>
    </dsp:sp>
    <dsp:sp modelId="{AABA5337-9AD7-4C69-9BDA-087EEB4FC911}">
      <dsp:nvSpPr>
        <dsp:cNvPr id="0" name=""/>
        <dsp:cNvSpPr/>
      </dsp:nvSpPr>
      <dsp:spPr>
        <a:xfrm>
          <a:off x="1631340" y="2773452"/>
          <a:ext cx="2073609" cy="207360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kern="1200" err="1">
              <a:solidFill>
                <a:srgbClr val="FF5B00"/>
              </a:solidFill>
            </a:rPr>
            <a:t>I</a:t>
          </a:r>
          <a:r>
            <a:rPr lang="es-ES" sz="2500" b="1" kern="1200" err="1"/>
            <a:t>solation</a:t>
          </a:r>
          <a:endParaRPr lang="es-ES" sz="2500" b="1" kern="1200"/>
        </a:p>
      </dsp:txBody>
      <dsp:txXfrm>
        <a:off x="1732565" y="2874677"/>
        <a:ext cx="1871159" cy="1871159"/>
      </dsp:txXfrm>
    </dsp:sp>
    <dsp:sp modelId="{FA4B7AED-22FF-4268-8341-661F900F1A01}">
      <dsp:nvSpPr>
        <dsp:cNvPr id="0" name=""/>
        <dsp:cNvSpPr/>
      </dsp:nvSpPr>
      <dsp:spPr>
        <a:xfrm>
          <a:off x="4067831" y="2773452"/>
          <a:ext cx="2073609" cy="207360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b="1" kern="1200" err="1">
              <a:solidFill>
                <a:srgbClr val="FF5B00"/>
              </a:solidFill>
            </a:rPr>
            <a:t>D</a:t>
          </a:r>
          <a:r>
            <a:rPr lang="es-ES" sz="2500" b="1" kern="1200" err="1">
              <a:solidFill>
                <a:schemeClr val="tx1"/>
              </a:solidFill>
            </a:rPr>
            <a:t>urability</a:t>
          </a:r>
          <a:endParaRPr lang="es-ES" sz="2500" b="1" kern="1200">
            <a:solidFill>
              <a:schemeClr val="tx1"/>
            </a:solidFill>
          </a:endParaRPr>
        </a:p>
      </dsp:txBody>
      <dsp:txXfrm>
        <a:off x="4169056" y="2874677"/>
        <a:ext cx="1871159" cy="1871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514EA-AB04-4D8F-AD35-1A4347807048}">
      <dsp:nvSpPr>
        <dsp:cNvPr id="0" name=""/>
        <dsp:cNvSpPr/>
      </dsp:nvSpPr>
      <dsp:spPr>
        <a:xfrm>
          <a:off x="655680" y="240369"/>
          <a:ext cx="3497701" cy="3490800"/>
        </a:xfrm>
        <a:prstGeom prst="pie">
          <a:avLst>
            <a:gd name="adj1" fmla="val 16200000"/>
            <a:gd name="adj2" fmla="val 18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a:t>Alta disponibilidad</a:t>
          </a:r>
        </a:p>
      </dsp:txBody>
      <dsp:txXfrm>
        <a:off x="2499052" y="980086"/>
        <a:ext cx="1249179" cy="1038928"/>
      </dsp:txXfrm>
    </dsp:sp>
    <dsp:sp modelId="{D0CAF7FC-E560-4F42-AF7C-E4D6D93B0578}">
      <dsp:nvSpPr>
        <dsp:cNvPr id="0" name=""/>
        <dsp:cNvSpPr/>
      </dsp:nvSpPr>
      <dsp:spPr>
        <a:xfrm>
          <a:off x="634549" y="407234"/>
          <a:ext cx="3399920" cy="3399920"/>
        </a:xfrm>
        <a:prstGeom prst="pie">
          <a:avLst>
            <a:gd name="adj1" fmla="val 1800000"/>
            <a:gd name="adj2" fmla="val 90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a:t>Latencia</a:t>
          </a:r>
          <a:endParaRPr lang="es-ES" sz="1400" b="1" kern="1200"/>
        </a:p>
      </dsp:txBody>
      <dsp:txXfrm>
        <a:off x="1444054" y="2613135"/>
        <a:ext cx="1821385" cy="890455"/>
      </dsp:txXfrm>
    </dsp:sp>
    <dsp:sp modelId="{ADA2E891-013E-4984-9EB5-D51AE36180F9}">
      <dsp:nvSpPr>
        <dsp:cNvPr id="0" name=""/>
        <dsp:cNvSpPr/>
      </dsp:nvSpPr>
      <dsp:spPr>
        <a:xfrm>
          <a:off x="564527" y="285809"/>
          <a:ext cx="3399920" cy="3399920"/>
        </a:xfrm>
        <a:prstGeom prst="pie">
          <a:avLst>
            <a:gd name="adj1" fmla="val 9000000"/>
            <a:gd name="adj2" fmla="val 1620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a:t>Escalabilidad</a:t>
          </a:r>
        </a:p>
      </dsp:txBody>
      <dsp:txXfrm>
        <a:off x="958351" y="1006268"/>
        <a:ext cx="1214257" cy="1011881"/>
      </dsp:txXfrm>
    </dsp:sp>
    <dsp:sp modelId="{77E27BC7-7B3D-4685-802A-EADFFBC284DA}">
      <dsp:nvSpPr>
        <dsp:cNvPr id="0" name=""/>
        <dsp:cNvSpPr/>
      </dsp:nvSpPr>
      <dsp:spPr>
        <a:xfrm>
          <a:off x="438904" y="23777"/>
          <a:ext cx="3930750" cy="3922994"/>
        </a:xfrm>
        <a:prstGeom prst="circularArrow">
          <a:avLst>
            <a:gd name="adj1" fmla="val 5085"/>
            <a:gd name="adj2" fmla="val 327528"/>
            <a:gd name="adj3" fmla="val 1472472"/>
            <a:gd name="adj4" fmla="val 16199432"/>
            <a:gd name="adj5" fmla="val 5932"/>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6BE88D-8B80-40A1-BF33-251EE45D0223}">
      <dsp:nvSpPr>
        <dsp:cNvPr id="0" name=""/>
        <dsp:cNvSpPr/>
      </dsp:nvSpPr>
      <dsp:spPr>
        <a:xfrm>
          <a:off x="424078" y="196548"/>
          <a:ext cx="3820862" cy="3820862"/>
        </a:xfrm>
        <a:prstGeom prst="circularArrow">
          <a:avLst>
            <a:gd name="adj1" fmla="val 5085"/>
            <a:gd name="adj2" fmla="val 327528"/>
            <a:gd name="adj3" fmla="val 8671970"/>
            <a:gd name="adj4" fmla="val 1800502"/>
            <a:gd name="adj5" fmla="val 5932"/>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F9B418-D77D-4EB3-91D0-F760E37C38D7}">
      <dsp:nvSpPr>
        <dsp:cNvPr id="0" name=""/>
        <dsp:cNvSpPr/>
      </dsp:nvSpPr>
      <dsp:spPr>
        <a:xfrm>
          <a:off x="353775" y="75337"/>
          <a:ext cx="3820862" cy="3820862"/>
        </a:xfrm>
        <a:prstGeom prst="circularArrow">
          <a:avLst>
            <a:gd name="adj1" fmla="val 5085"/>
            <a:gd name="adj2" fmla="val 327528"/>
            <a:gd name="adj3" fmla="val 15873039"/>
            <a:gd name="adj4" fmla="val 9000000"/>
            <a:gd name="adj5" fmla="val 5932"/>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4A4E-9CE1-E25C-D573-8DA0A55481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6D89544F-993D-8ECD-32E2-1A5437FC2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F11A5ED1-EC3E-6AD1-97F6-2AE5BEA72A5A}"/>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2B7CA5CF-E4C2-8D21-C884-C5BA4AE6E94A}"/>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6EDB402-DAAB-DA19-4DD0-2AEAF47EF5CA}"/>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1990321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708-80E0-3C43-C1A8-0DE67F69BDAF}"/>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CC822020-AD41-6192-5B88-93CE13A28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72DF3BD-5350-6A87-D06F-ED022522858C}"/>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8B8A191B-10F6-49D0-CAE1-3FDB2157F11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35245EC6-49F6-0B99-3D13-6987A37E5242}"/>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422125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A4B76-EFEC-15C0-7D66-4ADC0A6866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3364107-BC85-328E-5EE9-202E4DB53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A9FEF823-A3FE-1049-1B09-B1BC19C27C49}"/>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78357BB7-4C61-7D3E-919C-1FE6B7F40E3D}"/>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27FAD926-B2D5-A6DA-3FE5-2AF04EA6D2E7}"/>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3248895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E2EBF3"/>
        </a:solidFill>
        <a:effectLst/>
      </p:bgPr>
    </p:bg>
    <p:spTree>
      <p:nvGrpSpPr>
        <p:cNvPr id="1" name=""/>
        <p:cNvGrpSpPr/>
        <p:nvPr/>
      </p:nvGrpSpPr>
      <p:grpSpPr>
        <a:xfrm>
          <a:off x="0" y="0"/>
          <a:ext cx="0" cy="0"/>
          <a:chOff x="0" y="0"/>
          <a:chExt cx="0" cy="0"/>
        </a:xfrm>
      </p:grpSpPr>
      <p:pic>
        <p:nvPicPr>
          <p:cNvPr id="1030" name="Picture 6" descr="mujer con camisa a cuadros azul y blanca">
            <a:extLst>
              <a:ext uri="{FF2B5EF4-FFF2-40B4-BE49-F238E27FC236}">
                <a16:creationId xmlns:a16="http://schemas.microsoft.com/office/drawing/2014/main" id="{15779E1F-94E5-4A91-944C-65BBFF99DDA5}"/>
              </a:ext>
            </a:extLst>
          </p:cNvPr>
          <p:cNvPicPr>
            <a:picLocks noChangeAspect="1" noChangeArrowheads="1"/>
          </p:cNvPicPr>
          <p:nvPr userDrawn="1"/>
        </p:nvPicPr>
        <p:blipFill>
          <a:blip r:embed="rId2">
            <a:alphaModFix amt="21000"/>
            <a:extLst>
              <a:ext uri="{28A0092B-C50C-407E-A947-70E740481C1C}">
                <a14:useLocalDpi xmlns:a14="http://schemas.microsoft.com/office/drawing/2010/main" val="0"/>
              </a:ext>
            </a:extLst>
          </a:blip>
          <a:srcRect/>
          <a:stretch>
            <a:fillRect/>
          </a:stretch>
        </p:blipFill>
        <p:spPr bwMode="auto">
          <a:xfrm>
            <a:off x="226219" y="-504707"/>
            <a:ext cx="12256877" cy="7867413"/>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A1EC655-8503-4EBE-995A-0AE32CECE91B}"/>
              </a:ext>
            </a:extLst>
          </p:cNvPr>
          <p:cNvGrpSpPr/>
          <p:nvPr userDrawn="1"/>
        </p:nvGrpSpPr>
        <p:grpSpPr>
          <a:xfrm>
            <a:off x="-161925" y="0"/>
            <a:ext cx="3761184" cy="6862763"/>
            <a:chOff x="2928938" y="-4763"/>
            <a:chExt cx="5014912" cy="6862763"/>
          </a:xfrm>
        </p:grpSpPr>
        <p:sp>
          <p:nvSpPr>
            <p:cNvPr id="16" name="Freeform 6">
              <a:extLst>
                <a:ext uri="{FF2B5EF4-FFF2-40B4-BE49-F238E27FC236}">
                  <a16:creationId xmlns:a16="http://schemas.microsoft.com/office/drawing/2014/main" id="{ACE57353-130C-444C-A65E-12298DA99433}"/>
                </a:ext>
              </a:extLst>
            </p:cNvPr>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FF5A00"/>
            </a:solidFill>
            <a:ln>
              <a:noFill/>
            </a:ln>
          </p:spPr>
        </p:sp>
        <p:sp>
          <p:nvSpPr>
            <p:cNvPr id="17" name="Freeform 7">
              <a:extLst>
                <a:ext uri="{FF2B5EF4-FFF2-40B4-BE49-F238E27FC236}">
                  <a16:creationId xmlns:a16="http://schemas.microsoft.com/office/drawing/2014/main" id="{88926941-1445-4610-ABD0-597F00728D13}"/>
                </a:ext>
              </a:extLst>
            </p:cNvPr>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18" name="Freeform 9">
              <a:extLst>
                <a:ext uri="{FF2B5EF4-FFF2-40B4-BE49-F238E27FC236}">
                  <a16:creationId xmlns:a16="http://schemas.microsoft.com/office/drawing/2014/main" id="{85675B5C-0077-4745-ACED-E65F31C544CB}"/>
                </a:ext>
              </a:extLst>
            </p:cNvPr>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19" name="Freeform 10">
              <a:extLst>
                <a:ext uri="{FF2B5EF4-FFF2-40B4-BE49-F238E27FC236}">
                  <a16:creationId xmlns:a16="http://schemas.microsoft.com/office/drawing/2014/main" id="{9F69968D-99D2-499A-BA5C-913D13C7CD5E}"/>
                </a:ext>
              </a:extLst>
            </p:cNvPr>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FF5A00">
                <a:lumMod val="50000"/>
              </a:srgbClr>
            </a:solidFill>
            <a:ln>
              <a:noFill/>
            </a:ln>
          </p:spPr>
        </p:sp>
        <p:sp>
          <p:nvSpPr>
            <p:cNvPr id="20" name="Freeform 11">
              <a:extLst>
                <a:ext uri="{FF2B5EF4-FFF2-40B4-BE49-F238E27FC236}">
                  <a16:creationId xmlns:a16="http://schemas.microsoft.com/office/drawing/2014/main" id="{D58BE736-CB17-47FC-BD54-86982EFE63BA}"/>
                </a:ext>
              </a:extLst>
            </p:cNvPr>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FF5A00">
                <a:lumMod val="75000"/>
              </a:srgbClr>
            </a:solidFill>
            <a:ln>
              <a:noFill/>
            </a:ln>
          </p:spPr>
        </p:sp>
        <p:sp>
          <p:nvSpPr>
            <p:cNvPr id="21" name="Freeform 12">
              <a:extLst>
                <a:ext uri="{FF2B5EF4-FFF2-40B4-BE49-F238E27FC236}">
                  <a16:creationId xmlns:a16="http://schemas.microsoft.com/office/drawing/2014/main" id="{AC8CD9B8-49CE-4B3C-BB05-4B220A73E7AA}"/>
                </a:ext>
              </a:extLst>
            </p:cNvPr>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pic>
        <p:nvPicPr>
          <p:cNvPr id="22" name="Picture 2" descr="C:\Users\Julian\OneDrive\CUNEF\CUNEF.gif">
            <a:extLst>
              <a:ext uri="{FF2B5EF4-FFF2-40B4-BE49-F238E27FC236}">
                <a16:creationId xmlns:a16="http://schemas.microsoft.com/office/drawing/2014/main" id="{C0D5986F-9535-4275-A1D6-7A60E0BBD7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4964907"/>
            <a:ext cx="1419821" cy="189309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ED397BBC-41D2-4F33-9973-D9168FF22D88}"/>
              </a:ext>
            </a:extLst>
          </p:cNvPr>
          <p:cNvCxnSpPr>
            <a:cxnSpLocks/>
          </p:cNvCxnSpPr>
          <p:nvPr userDrawn="1"/>
        </p:nvCxnSpPr>
        <p:spPr>
          <a:xfrm>
            <a:off x="2534761" y="3867379"/>
            <a:ext cx="9431020" cy="0"/>
          </a:xfrm>
          <a:prstGeom prst="line">
            <a:avLst/>
          </a:prstGeom>
          <a:ln w="57150">
            <a:solidFill>
              <a:srgbClr val="FF5B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89EB96-F2AA-41AD-88E4-E5995766533F}"/>
              </a:ext>
            </a:extLst>
          </p:cNvPr>
          <p:cNvCxnSpPr>
            <a:cxnSpLocks/>
          </p:cNvCxnSpPr>
          <p:nvPr userDrawn="1"/>
        </p:nvCxnSpPr>
        <p:spPr>
          <a:xfrm>
            <a:off x="3225641" y="3943579"/>
            <a:ext cx="8740140" cy="0"/>
          </a:xfrm>
          <a:prstGeom prst="line">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4A735C-581B-4516-9700-FB9CAF2E37D2}"/>
              </a:ext>
            </a:extLst>
          </p:cNvPr>
          <p:cNvCxnSpPr>
            <a:cxnSpLocks/>
          </p:cNvCxnSpPr>
          <p:nvPr userDrawn="1"/>
        </p:nvCxnSpPr>
        <p:spPr>
          <a:xfrm>
            <a:off x="1538678" y="3867379"/>
            <a:ext cx="996083" cy="0"/>
          </a:xfrm>
          <a:prstGeom prst="line">
            <a:avLst/>
          </a:prstGeom>
          <a:ln w="57150">
            <a:solidFill>
              <a:srgbClr val="BF4300"/>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320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B7F45B28-167B-41B7-B4E3-8376C9108627}"/>
              </a:ext>
            </a:extLst>
          </p:cNvPr>
          <p:cNvSpPr>
            <a:spLocks noGrp="1"/>
          </p:cNvSpPr>
          <p:nvPr>
            <p:ph type="title" hasCustomPrompt="1"/>
          </p:nvPr>
        </p:nvSpPr>
        <p:spPr>
          <a:xfrm>
            <a:off x="304396" y="294799"/>
            <a:ext cx="10656000" cy="460374"/>
          </a:xfrm>
        </p:spPr>
        <p:txBody>
          <a:bodyPr>
            <a:noAutofit/>
          </a:bodyPr>
          <a:lstStyle>
            <a:lvl1pPr>
              <a:defRPr sz="2400" b="1">
                <a:latin typeface="Corbel (Headings)"/>
              </a:defRPr>
            </a:lvl1pPr>
          </a:lstStyle>
          <a:p>
            <a:r>
              <a:rPr lang="es-ES"/>
              <a:t>Introducción |  Ejemplo de tareas en una aplicación de uso intensivo de datos</a:t>
            </a:r>
          </a:p>
        </p:txBody>
      </p:sp>
      <p:cxnSp>
        <p:nvCxnSpPr>
          <p:cNvPr id="3" name="Straight Connector 2">
            <a:extLst>
              <a:ext uri="{FF2B5EF4-FFF2-40B4-BE49-F238E27FC236}">
                <a16:creationId xmlns:a16="http://schemas.microsoft.com/office/drawing/2014/main" id="{94314421-D3A0-4565-B7F3-C629A40D6C0E}"/>
              </a:ext>
            </a:extLst>
          </p:cNvPr>
          <p:cNvCxnSpPr>
            <a:cxnSpLocks/>
          </p:cNvCxnSpPr>
          <p:nvPr userDrawn="1"/>
        </p:nvCxnSpPr>
        <p:spPr>
          <a:xfrm>
            <a:off x="1300480" y="895541"/>
            <a:ext cx="10891520" cy="0"/>
          </a:xfrm>
          <a:prstGeom prst="line">
            <a:avLst/>
          </a:prstGeom>
          <a:ln w="57150">
            <a:solidFill>
              <a:srgbClr val="FF5B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FD2F67-BBF3-47D2-A5D6-B3FBEBE55C39}"/>
              </a:ext>
            </a:extLst>
          </p:cNvPr>
          <p:cNvCxnSpPr>
            <a:cxnSpLocks/>
          </p:cNvCxnSpPr>
          <p:nvPr userDrawn="1"/>
        </p:nvCxnSpPr>
        <p:spPr>
          <a:xfrm>
            <a:off x="1991360" y="971741"/>
            <a:ext cx="10200640" cy="0"/>
          </a:xfrm>
          <a:prstGeom prst="line">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C8125D-B040-4C87-91D3-E1DD38CD9931}"/>
              </a:ext>
            </a:extLst>
          </p:cNvPr>
          <p:cNvCxnSpPr>
            <a:cxnSpLocks/>
          </p:cNvCxnSpPr>
          <p:nvPr userDrawn="1"/>
        </p:nvCxnSpPr>
        <p:spPr>
          <a:xfrm>
            <a:off x="304397" y="895541"/>
            <a:ext cx="996083" cy="0"/>
          </a:xfrm>
          <a:prstGeom prst="line">
            <a:avLst/>
          </a:prstGeom>
          <a:ln w="57150">
            <a:solidFill>
              <a:srgbClr val="FF5B00"/>
            </a:solidFill>
            <a:prstDash val="lgDashDotDot"/>
          </a:ln>
        </p:spPr>
        <p:style>
          <a:lnRef idx="1">
            <a:schemeClr val="accent1"/>
          </a:lnRef>
          <a:fillRef idx="0">
            <a:schemeClr val="accent1"/>
          </a:fillRef>
          <a:effectRef idx="0">
            <a:schemeClr val="accent1"/>
          </a:effectRef>
          <a:fontRef idx="minor">
            <a:schemeClr val="tx1"/>
          </a:fontRef>
        </p:style>
      </p:cxnSp>
      <p:pic>
        <p:nvPicPr>
          <p:cNvPr id="10" name="Picture 2" descr="C:\Users\Julian\OneDrive\CUNEF\CUNEF.gif">
            <a:extLst>
              <a:ext uri="{FF2B5EF4-FFF2-40B4-BE49-F238E27FC236}">
                <a16:creationId xmlns:a16="http://schemas.microsoft.com/office/drawing/2014/main" id="{C695A8A9-4A81-409B-8760-388DA50B0FF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6264"/>
          <a:stretch/>
        </p:blipFill>
        <p:spPr bwMode="auto">
          <a:xfrm>
            <a:off x="11406977" y="6323204"/>
            <a:ext cx="642551" cy="460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62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A530-519C-1A2F-FC94-7729896821ED}"/>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E705AF34-331D-E351-6469-46094777B1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ACB392C-FB5B-0207-97A0-167CA8B4291D}"/>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A80F92A1-182E-CE85-BA04-DB161E213E7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DFC8261-EFC2-E9BD-C167-4DA8EC35DFCC}"/>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3340097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4177-D687-0AEB-7F49-C7ECB870C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46DD03AD-6FF6-4B17-B689-C2B52B91F1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E81D0-E76A-CD4C-9775-C3BC3D3C5F1C}"/>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0C7D0B8A-2806-877A-ECBF-1482FD444E6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4F31C55A-3712-8161-2A81-EF2354B7C260}"/>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245659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C851-3593-B87D-D3BF-D9FCB3295E8E}"/>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6BC42C1-BEA9-1020-AAC9-2106A2F113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CE8A09AE-F188-AC11-3252-2BC8823396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1BD2517-11BC-27CA-B2A9-0B14FF608E85}"/>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6" name="Footer Placeholder 5">
            <a:extLst>
              <a:ext uri="{FF2B5EF4-FFF2-40B4-BE49-F238E27FC236}">
                <a16:creationId xmlns:a16="http://schemas.microsoft.com/office/drawing/2014/main" id="{D3C613E7-9968-0E19-904E-55FBA7DAB10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96A40C8C-C71B-742F-2886-7BA5038AC818}"/>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399294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172F-FF2F-D3F1-7C4C-28E75EEF6B1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6CAD4039-DCD3-7F29-0787-24D93A6C0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632A1-0085-6B6A-3891-4575009A0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0EA71ED1-478A-C682-AC98-D41B980D04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8A3075-0D52-A747-7FEF-481A9FAF89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CF43A9EF-79F2-C17E-0873-6FB7A1655A38}"/>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8" name="Footer Placeholder 7">
            <a:extLst>
              <a:ext uri="{FF2B5EF4-FFF2-40B4-BE49-F238E27FC236}">
                <a16:creationId xmlns:a16="http://schemas.microsoft.com/office/drawing/2014/main" id="{0BBC29E0-CCE9-46F3-F598-16EBABD8C67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D5207F48-DBE8-AED1-EC5A-0672C9B56768}"/>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3999174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34EE-4CC2-9295-E633-377EDC90E2FD}"/>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F68672D3-C1C2-C2EF-6790-43A3EA78339E}"/>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4" name="Footer Placeholder 3">
            <a:extLst>
              <a:ext uri="{FF2B5EF4-FFF2-40B4-BE49-F238E27FC236}">
                <a16:creationId xmlns:a16="http://schemas.microsoft.com/office/drawing/2014/main" id="{B13ACB00-9311-6909-8CA2-1D7C918E37B5}"/>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B7144F4-9D8C-1F4D-59A0-D4E88D1465EB}"/>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26848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17061-C064-12F4-A9C2-7FC7BFAE9A72}"/>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3" name="Footer Placeholder 2">
            <a:extLst>
              <a:ext uri="{FF2B5EF4-FFF2-40B4-BE49-F238E27FC236}">
                <a16:creationId xmlns:a16="http://schemas.microsoft.com/office/drawing/2014/main" id="{FFD3E358-8405-5FF2-95B2-7A4F8D0907C8}"/>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7382F337-85AD-45C3-A5A4-396947B52A6C}"/>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10634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FC5A-83BE-72F0-83D6-FAD44C1DF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E9279740-6DBE-153C-2B5B-AF9455B83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0886F4E4-632A-A359-B4DA-E182536B44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D056F-E3BF-0E19-B626-837F2E069116}"/>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6" name="Footer Placeholder 5">
            <a:extLst>
              <a:ext uri="{FF2B5EF4-FFF2-40B4-BE49-F238E27FC236}">
                <a16:creationId xmlns:a16="http://schemas.microsoft.com/office/drawing/2014/main" id="{5DE978BA-C2C3-CA80-F685-072E938EAA10}"/>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2B842CC-33CF-4F2F-1F3D-32A32E8F991D}"/>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943113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B942-D724-8763-8DA1-78D311E162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BB8BF377-B93D-B6D4-7D91-C09800531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380530F-23B9-E03A-F25B-5FF88FF56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73D77-A951-5840-A241-DE50A83F5AD3}"/>
              </a:ext>
            </a:extLst>
          </p:cNvPr>
          <p:cNvSpPr>
            <a:spLocks noGrp="1"/>
          </p:cNvSpPr>
          <p:nvPr>
            <p:ph type="dt" sz="half" idx="10"/>
          </p:nvPr>
        </p:nvSpPr>
        <p:spPr/>
        <p:txBody>
          <a:bodyPr/>
          <a:lstStyle/>
          <a:p>
            <a:fld id="{9C51C5AF-1EF2-4320-B448-65BB40E620E1}" type="datetimeFigureOut">
              <a:rPr lang="es-ES" smtClean="0"/>
              <a:t>03/09/2023</a:t>
            </a:fld>
            <a:endParaRPr lang="es-ES"/>
          </a:p>
        </p:txBody>
      </p:sp>
      <p:sp>
        <p:nvSpPr>
          <p:cNvPr id="6" name="Footer Placeholder 5">
            <a:extLst>
              <a:ext uri="{FF2B5EF4-FFF2-40B4-BE49-F238E27FC236}">
                <a16:creationId xmlns:a16="http://schemas.microsoft.com/office/drawing/2014/main" id="{5ADB23BF-F12F-1FE4-9E14-3F7F96248879}"/>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A40D1AD-37AA-17C0-F030-777075C1D678}"/>
              </a:ext>
            </a:extLst>
          </p:cNvPr>
          <p:cNvSpPr>
            <a:spLocks noGrp="1"/>
          </p:cNvSpPr>
          <p:nvPr>
            <p:ph type="sldNum" sz="quarter" idx="12"/>
          </p:nvPr>
        </p:nvSpPr>
        <p:spPr/>
        <p:txBody>
          <a:bodyPr/>
          <a:lstStyle/>
          <a:p>
            <a:fld id="{5AF74916-79CC-48D0-B0A5-2F7C50D8453E}" type="slidenum">
              <a:rPr lang="es-ES" smtClean="0"/>
              <a:t>‹#›</a:t>
            </a:fld>
            <a:endParaRPr lang="es-ES"/>
          </a:p>
        </p:txBody>
      </p:sp>
    </p:spTree>
    <p:extLst>
      <p:ext uri="{BB962C8B-B14F-4D97-AF65-F5344CB8AC3E}">
        <p14:creationId xmlns:p14="http://schemas.microsoft.com/office/powerpoint/2010/main" val="22366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96F80-BB85-06B7-01F9-5325E7D04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92E3A01-52FE-BEAE-A903-F35A0952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78EA6DB1-02FC-F98C-8A03-5CEA9F4A3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1C5AF-1EF2-4320-B448-65BB40E620E1}" type="datetimeFigureOut">
              <a:rPr lang="es-ES" smtClean="0"/>
              <a:t>03/09/2023</a:t>
            </a:fld>
            <a:endParaRPr lang="es-ES"/>
          </a:p>
        </p:txBody>
      </p:sp>
      <p:sp>
        <p:nvSpPr>
          <p:cNvPr id="5" name="Footer Placeholder 4">
            <a:extLst>
              <a:ext uri="{FF2B5EF4-FFF2-40B4-BE49-F238E27FC236}">
                <a16:creationId xmlns:a16="http://schemas.microsoft.com/office/drawing/2014/main" id="{2262BF29-2A4B-F3E0-5B41-7FB24A994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3BB1A88E-C14B-6EA7-4903-1B9C0BA66C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74916-79CC-48D0-B0A5-2F7C50D8453E}" type="slidenum">
              <a:rPr lang="es-ES" smtClean="0"/>
              <a:t>‹#›</a:t>
            </a:fld>
            <a:endParaRPr lang="es-ES"/>
          </a:p>
        </p:txBody>
      </p:sp>
    </p:spTree>
    <p:extLst>
      <p:ext uri="{BB962C8B-B14F-4D97-AF65-F5344CB8AC3E}">
        <p14:creationId xmlns:p14="http://schemas.microsoft.com/office/powerpoint/2010/main" val="241219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lucid.co/" TargetMode="External"/><Relationship Id="rId2" Type="http://schemas.openxmlformats.org/officeDocument/2006/relationships/hyperlink" Target="https://www.informatica.com/resources/articles/characteristics-big-data.html" TargetMode="External"/><Relationship Id="rId1" Type="http://schemas.openxmlformats.org/officeDocument/2006/relationships/slideLayout" Target="../slideLayouts/slideLayout13.xml"/><Relationship Id="rId4" Type="http://schemas.openxmlformats.org/officeDocument/2006/relationships/hyperlink" Target="https://www.visual-paradigm.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jpe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hyperlink" Target="https://aws.amazon.com/es/podcasts/0106-bases-de-datos/" TargetMode="External"/><Relationship Id="rId7" Type="http://schemas.openxmlformats.org/officeDocument/2006/relationships/hyperlink" Target="https://sqlzoo.net/wiki/SQL_Tutorial" TargetMode="External"/><Relationship Id="rId2" Type="http://schemas.openxmlformats.org/officeDocument/2006/relationships/hyperlink" Target="https://thecloudgirl.dev/gcpsketchnote3.html" TargetMode="External"/><Relationship Id="rId1" Type="http://schemas.openxmlformats.org/officeDocument/2006/relationships/slideLayout" Target="../slideLayouts/slideLayout13.xml"/><Relationship Id="rId6" Type="http://schemas.openxmlformats.org/officeDocument/2006/relationships/hyperlink" Target="https://aws.amazon.com/sagemaker/feature-store/" TargetMode="External"/><Relationship Id="rId5" Type="http://schemas.openxmlformats.org/officeDocument/2006/relationships/hyperlink" Target="https://www.kdnuggets.com/2020/12/feature-store-vs-data-warehouse.html" TargetMode="External"/><Relationship Id="rId4" Type="http://schemas.openxmlformats.org/officeDocument/2006/relationships/hyperlink" Target="https://aws.amazon.com/blogs/big-data/etl-and-elt-design-patterns-for-lake-house-architecture-using-amazon-redshift-part-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96.png"/><Relationship Id="rId7" Type="http://schemas.openxmlformats.org/officeDocument/2006/relationships/image" Target="../media/image65.pn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8.svg"/><Relationship Id="rId7" Type="http://schemas.openxmlformats.org/officeDocument/2006/relationships/image" Target="../media/image94.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66.sv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66.sv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99.svg"/><Relationship Id="rId7" Type="http://schemas.openxmlformats.org/officeDocument/2006/relationships/image" Target="../media/image103.sv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9D80B7-FE5C-45B1-904E-25049ABFE516}"/>
              </a:ext>
            </a:extLst>
          </p:cNvPr>
          <p:cNvSpPr txBox="1">
            <a:spLocks/>
          </p:cNvSpPr>
          <p:nvPr/>
        </p:nvSpPr>
        <p:spPr>
          <a:xfrm>
            <a:off x="4058194" y="1469782"/>
            <a:ext cx="1148656" cy="888206"/>
          </a:xfrm>
          <a:prstGeom prst="rect">
            <a:avLst/>
          </a:prstGeom>
        </p:spPr>
        <p:txBody>
          <a:bodyP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a:t>1</a:t>
            </a:r>
          </a:p>
        </p:txBody>
      </p:sp>
      <p:sp>
        <p:nvSpPr>
          <p:cNvPr id="5" name="Title 1">
            <a:extLst>
              <a:ext uri="{FF2B5EF4-FFF2-40B4-BE49-F238E27FC236}">
                <a16:creationId xmlns:a16="http://schemas.microsoft.com/office/drawing/2014/main" id="{70CC8E16-A8F1-4CC1-9699-DE4AE18E6B7C}"/>
              </a:ext>
            </a:extLst>
          </p:cNvPr>
          <p:cNvSpPr txBox="1">
            <a:spLocks/>
          </p:cNvSpPr>
          <p:nvPr/>
        </p:nvSpPr>
        <p:spPr>
          <a:xfrm>
            <a:off x="1419819" y="2797867"/>
            <a:ext cx="7574061"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sz="3600"/>
              <a:t>Introducción</a:t>
            </a:r>
          </a:p>
        </p:txBody>
      </p:sp>
      <p:sp>
        <p:nvSpPr>
          <p:cNvPr id="6" name="Title 1">
            <a:extLst>
              <a:ext uri="{FF2B5EF4-FFF2-40B4-BE49-F238E27FC236}">
                <a16:creationId xmlns:a16="http://schemas.microsoft.com/office/drawing/2014/main" id="{7615DC62-671F-4807-ACEA-57AFCC90F041}"/>
              </a:ext>
            </a:extLst>
          </p:cNvPr>
          <p:cNvSpPr txBox="1">
            <a:spLocks/>
          </p:cNvSpPr>
          <p:nvPr/>
        </p:nvSpPr>
        <p:spPr>
          <a:xfrm>
            <a:off x="3057525" y="3975383"/>
            <a:ext cx="8908256"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pPr algn="r"/>
            <a:r>
              <a:rPr lang="en-US" sz="3200"/>
              <a:t>ETL</a:t>
            </a:r>
          </a:p>
        </p:txBody>
      </p:sp>
      <p:sp>
        <p:nvSpPr>
          <p:cNvPr id="7" name="TextBox 6">
            <a:extLst>
              <a:ext uri="{FF2B5EF4-FFF2-40B4-BE49-F238E27FC236}">
                <a16:creationId xmlns:a16="http://schemas.microsoft.com/office/drawing/2014/main" id="{A9186BF5-09E0-44C4-B7B5-62635000FBFD}"/>
              </a:ext>
            </a:extLst>
          </p:cNvPr>
          <p:cNvSpPr txBox="1"/>
          <p:nvPr/>
        </p:nvSpPr>
        <p:spPr>
          <a:xfrm>
            <a:off x="1814228" y="2321960"/>
            <a:ext cx="2376356" cy="769441"/>
          </a:xfrm>
          <a:prstGeom prst="rect">
            <a:avLst/>
          </a:prstGeom>
          <a:noFill/>
        </p:spPr>
        <p:txBody>
          <a:bodyPr wrap="square" rtlCol="0">
            <a:spAutoFit/>
          </a:bodyPr>
          <a:lstStyle/>
          <a:p>
            <a:r>
              <a:rPr lang="es-ES" sz="4400" b="1">
                <a:solidFill>
                  <a:srgbClr val="404040"/>
                </a:solidFill>
                <a:latin typeface="Corbel" panose="020B0503020204020204" pitchFamily="34" charset="0"/>
              </a:rPr>
              <a:t>BLOQUE</a:t>
            </a:r>
          </a:p>
        </p:txBody>
      </p:sp>
      <p:sp>
        <p:nvSpPr>
          <p:cNvPr id="8" name="2 Marcador de contenido">
            <a:extLst>
              <a:ext uri="{FF2B5EF4-FFF2-40B4-BE49-F238E27FC236}">
                <a16:creationId xmlns:a16="http://schemas.microsoft.com/office/drawing/2014/main" id="{0740D95D-4207-4190-B48C-24306EFF905B}"/>
              </a:ext>
            </a:extLst>
          </p:cNvPr>
          <p:cNvSpPr txBox="1">
            <a:spLocks/>
          </p:cNvSpPr>
          <p:nvPr/>
        </p:nvSpPr>
        <p:spPr>
          <a:xfrm>
            <a:off x="4058194" y="3497691"/>
            <a:ext cx="7427795" cy="3360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a:pPr>
            <a:endParaRPr lang="en-US" sz="2600" b="1" dirty="0">
              <a:latin typeface="Corbel" panose="020B0503020204020204" pitchFamily="34" charset="0"/>
            </a:endParaRPr>
          </a:p>
          <a:p>
            <a:pPr marL="514350" indent="-514350">
              <a:lnSpc>
                <a:spcPct val="120000"/>
              </a:lnSpc>
              <a:buFont typeface="+mj-lt"/>
              <a:buAutoNum type="arabicPeriod"/>
            </a:pPr>
            <a:r>
              <a:rPr lang="en-US" sz="2600" b="1" dirty="0">
                <a:solidFill>
                  <a:srgbClr val="D64C00"/>
                </a:solidFill>
                <a:latin typeface="Corbel" panose="020B0503020204020204" pitchFamily="34" charset="0"/>
              </a:rPr>
              <a:t>Introduction to Data Intensive Scenarios</a:t>
            </a:r>
          </a:p>
          <a:p>
            <a:pPr marL="514350" indent="-514350">
              <a:lnSpc>
                <a:spcPct val="120000"/>
              </a:lnSpc>
              <a:buFont typeface="+mj-lt"/>
              <a:buAutoNum type="arabicPeriod"/>
            </a:pPr>
            <a:r>
              <a:rPr lang="en-US" sz="2600" b="1" dirty="0">
                <a:latin typeface="Corbel" panose="020B0503020204020204" pitchFamily="34" charset="0"/>
              </a:rPr>
              <a:t>Big Data Processing &amp; Data Models</a:t>
            </a:r>
          </a:p>
          <a:p>
            <a:pPr marL="514350" indent="-514350">
              <a:lnSpc>
                <a:spcPct val="120000"/>
              </a:lnSpc>
              <a:buFont typeface="+mj-lt"/>
              <a:buAutoNum type="arabicPeriod"/>
            </a:pPr>
            <a:r>
              <a:rPr lang="en-US" sz="2600" b="1" dirty="0">
                <a:latin typeface="Corbel" panose="020B0503020204020204" pitchFamily="34" charset="0"/>
              </a:rPr>
              <a:t>Data Storage</a:t>
            </a:r>
          </a:p>
          <a:p>
            <a:pPr marL="514350" indent="-514350">
              <a:lnSpc>
                <a:spcPct val="120000"/>
              </a:lnSpc>
              <a:buFont typeface="+mj-lt"/>
              <a:buAutoNum type="arabicPeriod"/>
            </a:pPr>
            <a:r>
              <a:rPr lang="en-US" sz="2600" b="1" dirty="0">
                <a:latin typeface="Corbel" panose="020B0503020204020204" pitchFamily="34" charset="0"/>
              </a:rPr>
              <a:t>Data Visualization - BI			</a:t>
            </a:r>
            <a:endParaRPr lang="en-US" b="1" dirty="0">
              <a:solidFill>
                <a:srgbClr val="FF0000"/>
              </a:solidFill>
              <a:latin typeface="Corbel" panose="020B0503020204020204" pitchFamily="34" charset="0"/>
            </a:endParaRPr>
          </a:p>
        </p:txBody>
      </p:sp>
    </p:spTree>
    <p:extLst>
      <p:ext uri="{BB962C8B-B14F-4D97-AF65-F5344CB8AC3E}">
        <p14:creationId xmlns:p14="http://schemas.microsoft.com/office/powerpoint/2010/main" val="244803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8BAA-A79E-41D5-A54E-E59CE0F6C636}"/>
              </a:ext>
            </a:extLst>
          </p:cNvPr>
          <p:cNvSpPr>
            <a:spLocks noGrp="1"/>
          </p:cNvSpPr>
          <p:nvPr>
            <p:ph type="title"/>
          </p:nvPr>
        </p:nvSpPr>
        <p:spPr/>
        <p:txBody>
          <a:bodyPr/>
          <a:lstStyle/>
          <a:p>
            <a:r>
              <a:rPr lang="es-ES"/>
              <a:t>Introducción | Aplicación de uso intensivo de datos</a:t>
            </a:r>
          </a:p>
        </p:txBody>
      </p:sp>
      <p:sp>
        <p:nvSpPr>
          <p:cNvPr id="3" name="TextBox 2">
            <a:extLst>
              <a:ext uri="{FF2B5EF4-FFF2-40B4-BE49-F238E27FC236}">
                <a16:creationId xmlns:a16="http://schemas.microsoft.com/office/drawing/2014/main" id="{62993408-0342-4D9A-A7B8-587693A61613}"/>
              </a:ext>
            </a:extLst>
          </p:cNvPr>
          <p:cNvSpPr txBox="1"/>
          <p:nvPr/>
        </p:nvSpPr>
        <p:spPr>
          <a:xfrm>
            <a:off x="304396" y="1141462"/>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COSTES</a:t>
            </a:r>
          </a:p>
        </p:txBody>
      </p:sp>
      <p:pic>
        <p:nvPicPr>
          <p:cNvPr id="8" name="Picture 2" descr="Agile Development. Agile software development refer to a… | by Davin Iddo |  Moodah POS | Medium">
            <a:extLst>
              <a:ext uri="{FF2B5EF4-FFF2-40B4-BE49-F238E27FC236}">
                <a16:creationId xmlns:a16="http://schemas.microsoft.com/office/drawing/2014/main" id="{3216CA59-6079-4364-AB86-55E6C4AA6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864" y="1664682"/>
            <a:ext cx="4807125" cy="35286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E9F645-9355-41A1-B900-EF3A6951C52D}"/>
              </a:ext>
            </a:extLst>
          </p:cNvPr>
          <p:cNvSpPr txBox="1"/>
          <p:nvPr/>
        </p:nvSpPr>
        <p:spPr>
          <a:xfrm>
            <a:off x="7658595" y="1944995"/>
            <a:ext cx="4089104" cy="1754326"/>
          </a:xfrm>
          <a:prstGeom prst="rect">
            <a:avLst/>
          </a:prstGeom>
          <a:noFill/>
        </p:spPr>
        <p:txBody>
          <a:bodyPr wrap="square">
            <a:spAutoFit/>
          </a:bodyPr>
          <a:lstStyle>
            <a:defPPr>
              <a:defRPr lang="es-ES"/>
            </a:defPPr>
            <a:lvl1pPr>
              <a:defRPr sz="2800" b="1" u="sng">
                <a:solidFill>
                  <a:srgbClr val="FF5A00"/>
                </a:solidFill>
                <a:latin typeface="Corbel" panose="020B0503020204020204" pitchFamily="34" charset="0"/>
              </a:defRPr>
            </a:lvl1pPr>
          </a:lstStyle>
          <a:p>
            <a:r>
              <a:rPr lang="es-ES" sz="1800" u="none" dirty="0">
                <a:solidFill>
                  <a:srgbClr val="404040"/>
                </a:solidFill>
              </a:rPr>
              <a:t>La potencia de la CPU rara vez es un factor limitante para las aplicaciones de uso intensivo de datos, los problemas más importantes suelen ser la cantidad de datos, la complejidad de los mismos y la velocidad a la que cambian.</a:t>
            </a:r>
          </a:p>
        </p:txBody>
      </p:sp>
      <p:sp>
        <p:nvSpPr>
          <p:cNvPr id="9" name="TextBox 8">
            <a:extLst>
              <a:ext uri="{FF2B5EF4-FFF2-40B4-BE49-F238E27FC236}">
                <a16:creationId xmlns:a16="http://schemas.microsoft.com/office/drawing/2014/main" id="{2B58FF57-8E88-43F0-AC27-37149D648CB8}"/>
              </a:ext>
            </a:extLst>
          </p:cNvPr>
          <p:cNvSpPr txBox="1"/>
          <p:nvPr/>
        </p:nvSpPr>
        <p:spPr>
          <a:xfrm>
            <a:off x="304395" y="1852662"/>
            <a:ext cx="3637547" cy="3693319"/>
          </a:xfrm>
          <a:prstGeom prst="rect">
            <a:avLst/>
          </a:prstGeom>
          <a:noFill/>
        </p:spPr>
        <p:txBody>
          <a:bodyPr wrap="square">
            <a:spAutoFit/>
          </a:bodyPr>
          <a:lstStyle>
            <a:defPPr>
              <a:defRPr lang="es-ES"/>
            </a:defPPr>
            <a:lvl1pPr>
              <a:defRPr sz="2800" b="1" u="sng">
                <a:solidFill>
                  <a:srgbClr val="FF5A00"/>
                </a:solidFill>
                <a:latin typeface="Corbel" panose="020B0503020204020204" pitchFamily="34" charset="0"/>
              </a:defRPr>
            </a:lvl1pPr>
          </a:lstStyle>
          <a:p>
            <a:r>
              <a:rPr lang="es-ES" sz="1800" b="0" u="none" dirty="0">
                <a:solidFill>
                  <a:srgbClr val="404040"/>
                </a:solidFill>
              </a:rPr>
              <a:t>El coste del software no está únicamente en su desarrollo inicial, </a:t>
            </a:r>
            <a:r>
              <a:rPr lang="es-ES" sz="1800" u="none" dirty="0">
                <a:solidFill>
                  <a:srgbClr val="404040"/>
                </a:solidFill>
              </a:rPr>
              <a:t>sino en su mantenimiento continuo</a:t>
            </a:r>
            <a:r>
              <a:rPr lang="es-ES" sz="1800" b="0" u="none" dirty="0">
                <a:solidFill>
                  <a:srgbClr val="404040"/>
                </a:solidFill>
              </a:rPr>
              <a:t>:</a:t>
            </a:r>
          </a:p>
          <a:p>
            <a:pPr marL="285750" indent="-285750">
              <a:buClr>
                <a:srgbClr val="FF5B00"/>
              </a:buClr>
              <a:buFont typeface="Wingdings" panose="05000000000000000000" pitchFamily="2" charset="2"/>
              <a:buChar char="ü"/>
            </a:pPr>
            <a:r>
              <a:rPr lang="es-ES" sz="1800" b="0" u="none" dirty="0">
                <a:solidFill>
                  <a:srgbClr val="404040"/>
                </a:solidFill>
              </a:rPr>
              <a:t>Corregir errores. </a:t>
            </a:r>
          </a:p>
          <a:p>
            <a:pPr marL="285750" indent="-285750">
              <a:buClr>
                <a:srgbClr val="FF5B00"/>
              </a:buClr>
              <a:buFont typeface="Wingdings" panose="05000000000000000000" pitchFamily="2" charset="2"/>
              <a:buChar char="ü"/>
            </a:pPr>
            <a:r>
              <a:rPr lang="es-ES" sz="1800" b="0" u="none" dirty="0">
                <a:solidFill>
                  <a:srgbClr val="404040"/>
                </a:solidFill>
              </a:rPr>
              <a:t>mantener sus sistemas operativos. </a:t>
            </a:r>
          </a:p>
          <a:p>
            <a:pPr marL="285750" indent="-285750">
              <a:buClr>
                <a:srgbClr val="FF5B00"/>
              </a:buClr>
              <a:buFont typeface="Wingdings" panose="05000000000000000000" pitchFamily="2" charset="2"/>
              <a:buChar char="ü"/>
            </a:pPr>
            <a:r>
              <a:rPr lang="es-ES" sz="1800" b="0" u="none" dirty="0">
                <a:solidFill>
                  <a:srgbClr val="404040"/>
                </a:solidFill>
              </a:rPr>
              <a:t>Investigar fallos,. </a:t>
            </a:r>
          </a:p>
          <a:p>
            <a:pPr marL="285750" indent="-285750">
              <a:buClr>
                <a:srgbClr val="FF5B00"/>
              </a:buClr>
              <a:buFont typeface="Wingdings" panose="05000000000000000000" pitchFamily="2" charset="2"/>
              <a:buChar char="ü"/>
            </a:pPr>
            <a:r>
              <a:rPr lang="es-ES" sz="1800" b="0" u="none" dirty="0">
                <a:solidFill>
                  <a:srgbClr val="404040"/>
                </a:solidFill>
              </a:rPr>
              <a:t>Adaptarlo a nuevas plataformas. </a:t>
            </a:r>
          </a:p>
          <a:p>
            <a:pPr marL="285750" indent="-285750">
              <a:buClr>
                <a:srgbClr val="FF5B00"/>
              </a:buClr>
              <a:buFont typeface="Wingdings" panose="05000000000000000000" pitchFamily="2" charset="2"/>
              <a:buChar char="ü"/>
            </a:pPr>
            <a:r>
              <a:rPr lang="es-ES" sz="1800" b="0" u="none" dirty="0">
                <a:solidFill>
                  <a:srgbClr val="404040"/>
                </a:solidFill>
              </a:rPr>
              <a:t>Modificarlo para nuevos casos de uso.</a:t>
            </a:r>
          </a:p>
          <a:p>
            <a:pPr marL="285750" indent="-285750">
              <a:buClr>
                <a:srgbClr val="FF5B00"/>
              </a:buClr>
              <a:buFont typeface="Wingdings" panose="05000000000000000000" pitchFamily="2" charset="2"/>
              <a:buChar char="ü"/>
            </a:pPr>
            <a:r>
              <a:rPr lang="es-ES" sz="1800" b="0" u="none" dirty="0">
                <a:solidFill>
                  <a:srgbClr val="404040"/>
                </a:solidFill>
              </a:rPr>
              <a:t>Pagar la deuda técnica.</a:t>
            </a:r>
          </a:p>
          <a:p>
            <a:pPr marL="285750" indent="-285750">
              <a:buClr>
                <a:srgbClr val="FF5B00"/>
              </a:buClr>
              <a:buFont typeface="Wingdings" panose="05000000000000000000" pitchFamily="2" charset="2"/>
              <a:buChar char="ü"/>
            </a:pPr>
            <a:r>
              <a:rPr lang="es-ES" sz="1800" b="0" u="none" dirty="0">
                <a:solidFill>
                  <a:srgbClr val="404040"/>
                </a:solidFill>
              </a:rPr>
              <a:t>Añadir nuevas funciones.</a:t>
            </a:r>
          </a:p>
        </p:txBody>
      </p:sp>
      <p:pic>
        <p:nvPicPr>
          <p:cNvPr id="11" name="Imagen 11">
            <a:extLst>
              <a:ext uri="{FF2B5EF4-FFF2-40B4-BE49-F238E27FC236}">
                <a16:creationId xmlns:a16="http://schemas.microsoft.com/office/drawing/2014/main" id="{6D8E811D-6EA0-4762-9998-62E09E6B5E43}"/>
              </a:ext>
            </a:extLst>
          </p:cNvPr>
          <p:cNvPicPr>
            <a:picLocks noChangeAspect="1"/>
          </p:cNvPicPr>
          <p:nvPr/>
        </p:nvPicPr>
        <p:blipFill>
          <a:blip r:embed="rId3"/>
          <a:stretch>
            <a:fillRect/>
          </a:stretch>
        </p:blipFill>
        <p:spPr>
          <a:xfrm>
            <a:off x="7658595" y="3847370"/>
            <a:ext cx="4090046" cy="2151093"/>
          </a:xfrm>
          <a:prstGeom prst="rect">
            <a:avLst/>
          </a:prstGeom>
        </p:spPr>
      </p:pic>
    </p:spTree>
    <p:extLst>
      <p:ext uri="{BB962C8B-B14F-4D97-AF65-F5344CB8AC3E}">
        <p14:creationId xmlns:p14="http://schemas.microsoft.com/office/powerpoint/2010/main" val="12084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9D80B7-FE5C-45B1-904E-25049ABFE516}"/>
              </a:ext>
            </a:extLst>
          </p:cNvPr>
          <p:cNvSpPr txBox="1">
            <a:spLocks/>
          </p:cNvSpPr>
          <p:nvPr/>
        </p:nvSpPr>
        <p:spPr>
          <a:xfrm>
            <a:off x="4058194" y="1469782"/>
            <a:ext cx="1148656" cy="888206"/>
          </a:xfrm>
          <a:prstGeom prst="rect">
            <a:avLst/>
          </a:prstGeom>
        </p:spPr>
        <p:txBody>
          <a:bodyP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a:t>1</a:t>
            </a:r>
          </a:p>
        </p:txBody>
      </p:sp>
      <p:sp>
        <p:nvSpPr>
          <p:cNvPr id="5" name="Title 1">
            <a:extLst>
              <a:ext uri="{FF2B5EF4-FFF2-40B4-BE49-F238E27FC236}">
                <a16:creationId xmlns:a16="http://schemas.microsoft.com/office/drawing/2014/main" id="{70CC8E16-A8F1-4CC1-9699-DE4AE18E6B7C}"/>
              </a:ext>
            </a:extLst>
          </p:cNvPr>
          <p:cNvSpPr txBox="1">
            <a:spLocks/>
          </p:cNvSpPr>
          <p:nvPr/>
        </p:nvSpPr>
        <p:spPr>
          <a:xfrm>
            <a:off x="1419819" y="2797867"/>
            <a:ext cx="7574061"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sz="3600"/>
              <a:t>Introducción</a:t>
            </a:r>
          </a:p>
        </p:txBody>
      </p:sp>
      <p:sp>
        <p:nvSpPr>
          <p:cNvPr id="6" name="Title 1">
            <a:extLst>
              <a:ext uri="{FF2B5EF4-FFF2-40B4-BE49-F238E27FC236}">
                <a16:creationId xmlns:a16="http://schemas.microsoft.com/office/drawing/2014/main" id="{7615DC62-671F-4807-ACEA-57AFCC90F041}"/>
              </a:ext>
            </a:extLst>
          </p:cNvPr>
          <p:cNvSpPr txBox="1">
            <a:spLocks/>
          </p:cNvSpPr>
          <p:nvPr/>
        </p:nvSpPr>
        <p:spPr>
          <a:xfrm>
            <a:off x="3057525" y="3975383"/>
            <a:ext cx="8908256"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pPr algn="r"/>
            <a:r>
              <a:rPr lang="en-US" sz="3200"/>
              <a:t>ETL</a:t>
            </a:r>
          </a:p>
        </p:txBody>
      </p:sp>
      <p:sp>
        <p:nvSpPr>
          <p:cNvPr id="7" name="TextBox 6">
            <a:extLst>
              <a:ext uri="{FF2B5EF4-FFF2-40B4-BE49-F238E27FC236}">
                <a16:creationId xmlns:a16="http://schemas.microsoft.com/office/drawing/2014/main" id="{A9186BF5-09E0-44C4-B7B5-62635000FBFD}"/>
              </a:ext>
            </a:extLst>
          </p:cNvPr>
          <p:cNvSpPr txBox="1"/>
          <p:nvPr/>
        </p:nvSpPr>
        <p:spPr>
          <a:xfrm>
            <a:off x="1814228" y="2321960"/>
            <a:ext cx="2376356" cy="769441"/>
          </a:xfrm>
          <a:prstGeom prst="rect">
            <a:avLst/>
          </a:prstGeom>
          <a:noFill/>
        </p:spPr>
        <p:txBody>
          <a:bodyPr wrap="square" rtlCol="0">
            <a:spAutoFit/>
          </a:bodyPr>
          <a:lstStyle/>
          <a:p>
            <a:r>
              <a:rPr lang="es-ES" sz="4400" b="1">
                <a:solidFill>
                  <a:srgbClr val="404040"/>
                </a:solidFill>
                <a:latin typeface="Corbel" panose="020B0503020204020204" pitchFamily="34" charset="0"/>
              </a:rPr>
              <a:t>BLOQUE</a:t>
            </a:r>
          </a:p>
        </p:txBody>
      </p:sp>
      <p:sp>
        <p:nvSpPr>
          <p:cNvPr id="8" name="2 Marcador de contenido">
            <a:extLst>
              <a:ext uri="{FF2B5EF4-FFF2-40B4-BE49-F238E27FC236}">
                <a16:creationId xmlns:a16="http://schemas.microsoft.com/office/drawing/2014/main" id="{0740D95D-4207-4190-B48C-24306EFF905B}"/>
              </a:ext>
            </a:extLst>
          </p:cNvPr>
          <p:cNvSpPr txBox="1">
            <a:spLocks/>
          </p:cNvSpPr>
          <p:nvPr/>
        </p:nvSpPr>
        <p:spPr>
          <a:xfrm>
            <a:off x="4058194" y="3497691"/>
            <a:ext cx="7427795" cy="3360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a:pPr>
            <a:endParaRPr lang="en-US" sz="2600" b="1" dirty="0">
              <a:latin typeface="Corbel" panose="020B0503020204020204" pitchFamily="34" charset="0"/>
            </a:endParaRPr>
          </a:p>
          <a:p>
            <a:pPr marL="514350" indent="-514350">
              <a:lnSpc>
                <a:spcPct val="120000"/>
              </a:lnSpc>
              <a:buFont typeface="+mj-lt"/>
              <a:buAutoNum type="arabicPeriod"/>
            </a:pPr>
            <a:r>
              <a:rPr lang="en-US" sz="2600" b="1" dirty="0">
                <a:solidFill>
                  <a:srgbClr val="404040"/>
                </a:solidFill>
                <a:latin typeface="Corbel" panose="020B0503020204020204" pitchFamily="34" charset="0"/>
              </a:rPr>
              <a:t>Introduction to Data Intensive Scenarios</a:t>
            </a:r>
          </a:p>
          <a:p>
            <a:pPr marL="514350" indent="-514350">
              <a:lnSpc>
                <a:spcPct val="120000"/>
              </a:lnSpc>
              <a:buFont typeface="+mj-lt"/>
              <a:buAutoNum type="arabicPeriod"/>
            </a:pPr>
            <a:r>
              <a:rPr lang="en-US" sz="2600" b="1" dirty="0">
                <a:solidFill>
                  <a:srgbClr val="FF5A00"/>
                </a:solidFill>
                <a:latin typeface="Corbel" panose="020B0503020204020204" pitchFamily="34" charset="0"/>
              </a:rPr>
              <a:t>Big Data Processing &amp; Data Models</a:t>
            </a:r>
          </a:p>
          <a:p>
            <a:pPr marL="514350" indent="-514350">
              <a:lnSpc>
                <a:spcPct val="120000"/>
              </a:lnSpc>
              <a:buFont typeface="+mj-lt"/>
              <a:buAutoNum type="arabicPeriod"/>
            </a:pPr>
            <a:r>
              <a:rPr lang="en-US" sz="2600" b="1" dirty="0">
                <a:latin typeface="Corbel" panose="020B0503020204020204" pitchFamily="34" charset="0"/>
              </a:rPr>
              <a:t>Data Storage</a:t>
            </a:r>
          </a:p>
          <a:p>
            <a:pPr marL="514350" indent="-514350">
              <a:lnSpc>
                <a:spcPct val="120000"/>
              </a:lnSpc>
              <a:buFont typeface="+mj-lt"/>
              <a:buAutoNum type="arabicPeriod"/>
            </a:pPr>
            <a:r>
              <a:rPr lang="en-US" sz="2600" b="1" dirty="0">
                <a:latin typeface="Corbel" panose="020B0503020204020204" pitchFamily="34" charset="0"/>
              </a:rPr>
              <a:t>Data Visualization - BI			</a:t>
            </a:r>
            <a:endParaRPr lang="en-US" b="1" dirty="0">
              <a:solidFill>
                <a:srgbClr val="FF0000"/>
              </a:solidFill>
              <a:latin typeface="Corbel" panose="020B0503020204020204" pitchFamily="34" charset="0"/>
            </a:endParaRPr>
          </a:p>
        </p:txBody>
      </p:sp>
    </p:spTree>
    <p:extLst>
      <p:ext uri="{BB962C8B-B14F-4D97-AF65-F5344CB8AC3E}">
        <p14:creationId xmlns:p14="http://schemas.microsoft.com/office/powerpoint/2010/main" val="225953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A643-8746-41E9-92B4-677B816C206D}"/>
              </a:ext>
            </a:extLst>
          </p:cNvPr>
          <p:cNvSpPr>
            <a:spLocks noGrp="1"/>
          </p:cNvSpPr>
          <p:nvPr>
            <p:ph type="title"/>
          </p:nvPr>
        </p:nvSpPr>
        <p:spPr/>
        <p:txBody>
          <a:bodyPr/>
          <a:lstStyle/>
          <a:p>
            <a:r>
              <a:rPr lang="es-ES"/>
              <a:t>Big Data | Introducción</a:t>
            </a:r>
          </a:p>
        </p:txBody>
      </p:sp>
      <p:pic>
        <p:nvPicPr>
          <p:cNvPr id="4" name="Picture 2" descr="https://2s7gjr373w3x22jf92z99mgm5w-wpengine.netdna-ssl.com/wp-content/uploads/2018/11/IDC_DataSphere.png">
            <a:extLst>
              <a:ext uri="{FF2B5EF4-FFF2-40B4-BE49-F238E27FC236}">
                <a16:creationId xmlns:a16="http://schemas.microsoft.com/office/drawing/2014/main" id="{DE24D430-2163-4626-9E14-78F401950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26"/>
          <a:stretch/>
        </p:blipFill>
        <p:spPr bwMode="auto">
          <a:xfrm>
            <a:off x="456796" y="1792302"/>
            <a:ext cx="11319965" cy="353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2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3FB56-38BE-4E3E-9F93-E8EDC2F04A84}"/>
              </a:ext>
            </a:extLst>
          </p:cNvPr>
          <p:cNvSpPr>
            <a:spLocks noGrp="1"/>
          </p:cNvSpPr>
          <p:nvPr>
            <p:ph type="title"/>
          </p:nvPr>
        </p:nvSpPr>
        <p:spPr/>
        <p:txBody>
          <a:bodyPr/>
          <a:lstStyle/>
          <a:p>
            <a:r>
              <a:rPr lang="es-ES"/>
              <a:t>Big Data | Introducción</a:t>
            </a:r>
          </a:p>
        </p:txBody>
      </p:sp>
      <p:pic>
        <p:nvPicPr>
          <p:cNvPr id="3" name="Marcador de contenido 6">
            <a:extLst>
              <a:ext uri="{FF2B5EF4-FFF2-40B4-BE49-F238E27FC236}">
                <a16:creationId xmlns:a16="http://schemas.microsoft.com/office/drawing/2014/main" id="{9275E829-9D49-4232-9CE6-DF5E17190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434" y="1828978"/>
            <a:ext cx="9819488" cy="3759022"/>
          </a:xfrm>
          <a:prstGeom prst="rect">
            <a:avLst/>
          </a:prstGeom>
        </p:spPr>
      </p:pic>
    </p:spTree>
    <p:extLst>
      <p:ext uri="{BB962C8B-B14F-4D97-AF65-F5344CB8AC3E}">
        <p14:creationId xmlns:p14="http://schemas.microsoft.com/office/powerpoint/2010/main" val="62296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E905-872D-45F0-AE89-858E2B5E16AD}"/>
              </a:ext>
            </a:extLst>
          </p:cNvPr>
          <p:cNvSpPr>
            <a:spLocks noGrp="1"/>
          </p:cNvSpPr>
          <p:nvPr>
            <p:ph type="title"/>
          </p:nvPr>
        </p:nvSpPr>
        <p:spPr/>
        <p:txBody>
          <a:bodyPr/>
          <a:lstStyle/>
          <a:p>
            <a:r>
              <a:rPr lang="es-ES"/>
              <a:t>Big Data | Introducción</a:t>
            </a:r>
          </a:p>
        </p:txBody>
      </p:sp>
      <p:pic>
        <p:nvPicPr>
          <p:cNvPr id="3" name="Marcador de contenido 4">
            <a:extLst>
              <a:ext uri="{FF2B5EF4-FFF2-40B4-BE49-F238E27FC236}">
                <a16:creationId xmlns:a16="http://schemas.microsoft.com/office/drawing/2014/main" id="{3545B307-BD45-4E42-B39E-12D72B8B0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18" y="1303388"/>
            <a:ext cx="7513638" cy="4448073"/>
          </a:xfrm>
          <a:prstGeom prst="rect">
            <a:avLst/>
          </a:prstGeom>
        </p:spPr>
      </p:pic>
      <p:sp>
        <p:nvSpPr>
          <p:cNvPr id="6" name="Google Shape;100;p4">
            <a:extLst>
              <a:ext uri="{FF2B5EF4-FFF2-40B4-BE49-F238E27FC236}">
                <a16:creationId xmlns:a16="http://schemas.microsoft.com/office/drawing/2014/main" id="{4EC0C393-A2B6-4213-9612-CA5C3E5434C9}"/>
              </a:ext>
            </a:extLst>
          </p:cNvPr>
          <p:cNvSpPr/>
          <p:nvPr/>
        </p:nvSpPr>
        <p:spPr>
          <a:xfrm>
            <a:off x="8597900" y="1829435"/>
            <a:ext cx="3384227" cy="2882265"/>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sym typeface="Arial"/>
              </a:rPr>
              <a:t>Ejemplos de datos de actividad</a:t>
            </a:r>
            <a:endParaRPr b="1">
              <a:solidFill>
                <a:schemeClr val="tx1"/>
              </a:solidFill>
              <a:sym typeface="Arial"/>
            </a:endParaRPr>
          </a:p>
          <a:p>
            <a:pPr algn="ctr"/>
            <a:r>
              <a:rPr lang="en-US">
                <a:solidFill>
                  <a:schemeClr val="tx1"/>
                </a:solidFill>
                <a:sym typeface="Arial"/>
              </a:rPr>
              <a:t>Actividades simples como escuchar música ahora están generando datos.</a:t>
            </a:r>
            <a:endParaRPr>
              <a:solidFill>
                <a:schemeClr val="tx1"/>
              </a:solidFill>
              <a:sym typeface="Arial"/>
            </a:endParaRPr>
          </a:p>
          <a:p>
            <a:pPr algn="ctr"/>
            <a:r>
              <a:rPr lang="en-US">
                <a:solidFill>
                  <a:schemeClr val="tx1"/>
                </a:solidFill>
                <a:sym typeface="Arial"/>
              </a:rPr>
              <a:t>Los teléfonos inteligentes recopilan datos sobre cómo los usa y su navegador web recopila información sobre lo que está buscando.</a:t>
            </a:r>
            <a:endParaRPr>
              <a:solidFill>
                <a:schemeClr val="tx1"/>
              </a:solidFill>
              <a:sym typeface="Arial"/>
            </a:endParaRPr>
          </a:p>
        </p:txBody>
      </p:sp>
    </p:spTree>
    <p:extLst>
      <p:ext uri="{BB962C8B-B14F-4D97-AF65-F5344CB8AC3E}">
        <p14:creationId xmlns:p14="http://schemas.microsoft.com/office/powerpoint/2010/main" val="294492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4341-307B-4149-935D-8F4FD3999D75}"/>
              </a:ext>
            </a:extLst>
          </p:cNvPr>
          <p:cNvSpPr>
            <a:spLocks noGrp="1"/>
          </p:cNvSpPr>
          <p:nvPr>
            <p:ph type="title"/>
          </p:nvPr>
        </p:nvSpPr>
        <p:spPr/>
        <p:txBody>
          <a:bodyPr/>
          <a:lstStyle/>
          <a:p>
            <a:r>
              <a:rPr lang="es-ES"/>
              <a:t>Big Data | Introducción</a:t>
            </a:r>
          </a:p>
        </p:txBody>
      </p:sp>
      <p:sp>
        <p:nvSpPr>
          <p:cNvPr id="4" name="TextBox 3">
            <a:extLst>
              <a:ext uri="{FF2B5EF4-FFF2-40B4-BE49-F238E27FC236}">
                <a16:creationId xmlns:a16="http://schemas.microsoft.com/office/drawing/2014/main" id="{536B364B-17C0-473E-8133-374B652595FB}"/>
              </a:ext>
            </a:extLst>
          </p:cNvPr>
          <p:cNvSpPr txBox="1"/>
          <p:nvPr/>
        </p:nvSpPr>
        <p:spPr>
          <a:xfrm>
            <a:off x="304396" y="2358076"/>
            <a:ext cx="2375304" cy="2585323"/>
          </a:xfrm>
          <a:prstGeom prst="rect">
            <a:avLst/>
          </a:prstGeom>
          <a:noFill/>
        </p:spPr>
        <p:txBody>
          <a:bodyPr wrap="square">
            <a:spAutoFit/>
          </a:bodyPr>
          <a:lstStyle/>
          <a:p>
            <a:r>
              <a:rPr lang="es-ES">
                <a:latin typeface="Corbel" panose="020B0503020204020204" pitchFamily="34" charset="0"/>
              </a:rPr>
              <a:t>es un término aplicado a conjuntos de datos que exceden la capacidad del software común para ser capturados, administrados y procesados en un tiempo razonable. </a:t>
            </a:r>
          </a:p>
        </p:txBody>
      </p:sp>
      <p:sp>
        <p:nvSpPr>
          <p:cNvPr id="5" name="TextBox 4">
            <a:extLst>
              <a:ext uri="{FF2B5EF4-FFF2-40B4-BE49-F238E27FC236}">
                <a16:creationId xmlns:a16="http://schemas.microsoft.com/office/drawing/2014/main" id="{B364C9EE-528F-453B-AEC0-70D4D0D36A59}"/>
              </a:ext>
            </a:extLst>
          </p:cNvPr>
          <p:cNvSpPr txBox="1"/>
          <p:nvPr/>
        </p:nvSpPr>
        <p:spPr>
          <a:xfrm>
            <a:off x="304396" y="19466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BIG DATA</a:t>
            </a:r>
          </a:p>
        </p:txBody>
      </p:sp>
      <p:pic>
        <p:nvPicPr>
          <p:cNvPr id="8" name="Graphic 7" descr="Database with solid fill">
            <a:extLst>
              <a:ext uri="{FF2B5EF4-FFF2-40B4-BE49-F238E27FC236}">
                <a16:creationId xmlns:a16="http://schemas.microsoft.com/office/drawing/2014/main" id="{C2B11AB7-CB3B-4BF2-BD6A-67090D684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100" y="1077558"/>
            <a:ext cx="914400" cy="914400"/>
          </a:xfrm>
          <a:prstGeom prst="rect">
            <a:avLst/>
          </a:prstGeom>
        </p:spPr>
      </p:pic>
      <p:pic>
        <p:nvPicPr>
          <p:cNvPr id="9" name="Picture 2" descr="https://www.intotheminds.com/blog/app/uploads/history_of_big_data_and_modelling.png">
            <a:extLst>
              <a:ext uri="{FF2B5EF4-FFF2-40B4-BE49-F238E27FC236}">
                <a16:creationId xmlns:a16="http://schemas.microsoft.com/office/drawing/2014/main" id="{628080FB-FBBD-44C7-92ED-7B042C447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205" y="1390268"/>
            <a:ext cx="5808762" cy="439146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3">
            <a:extLst>
              <a:ext uri="{FF2B5EF4-FFF2-40B4-BE49-F238E27FC236}">
                <a16:creationId xmlns:a16="http://schemas.microsoft.com/office/drawing/2014/main" id="{45722E76-2B36-4D43-8096-0D690A990AC2}"/>
              </a:ext>
            </a:extLst>
          </p:cNvPr>
          <p:cNvSpPr txBox="1"/>
          <p:nvPr/>
        </p:nvSpPr>
        <p:spPr>
          <a:xfrm>
            <a:off x="9282676" y="1636659"/>
            <a:ext cx="1783970" cy="4031873"/>
          </a:xfrm>
          <a:prstGeom prst="rect">
            <a:avLst/>
          </a:prstGeom>
          <a:noFill/>
        </p:spPr>
        <p:txBody>
          <a:bodyPr wrap="square" rtlCol="0">
            <a:spAutoFit/>
          </a:bodyPr>
          <a:lstStyle/>
          <a:p>
            <a:r>
              <a:rPr lang="es-ES" sz="1600" b="1" dirty="0">
                <a:latin typeface="Corbel" panose="020B0503020204020204" pitchFamily="34" charset="0"/>
              </a:rPr>
              <a:t>1970</a:t>
            </a:r>
          </a:p>
          <a:p>
            <a:r>
              <a:rPr lang="es-ES" sz="1600" dirty="0">
                <a:latin typeface="Corbel" panose="020B0503020204020204" pitchFamily="34" charset="0"/>
              </a:rPr>
              <a:t>RDBMS</a:t>
            </a:r>
          </a:p>
          <a:p>
            <a:endParaRPr lang="es-ES" sz="1600" dirty="0">
              <a:latin typeface="Corbel" panose="020B0503020204020204" pitchFamily="34" charset="0"/>
            </a:endParaRPr>
          </a:p>
          <a:p>
            <a:r>
              <a:rPr lang="es-ES" sz="1600" b="1" dirty="0">
                <a:latin typeface="Corbel" panose="020B0503020204020204" pitchFamily="34" charset="0"/>
              </a:rPr>
              <a:t>1997</a:t>
            </a:r>
          </a:p>
          <a:p>
            <a:r>
              <a:rPr lang="es-ES" sz="1600" dirty="0">
                <a:latin typeface="Corbel" panose="020B0503020204020204" pitchFamily="34" charset="0"/>
              </a:rPr>
              <a:t>El Problema Big Data – NASA</a:t>
            </a:r>
          </a:p>
          <a:p>
            <a:endParaRPr lang="es-ES" sz="1600" dirty="0">
              <a:latin typeface="Corbel" panose="020B0503020204020204" pitchFamily="34" charset="0"/>
            </a:endParaRPr>
          </a:p>
          <a:p>
            <a:r>
              <a:rPr lang="es-ES" sz="1600" b="1" dirty="0">
                <a:latin typeface="Corbel" panose="020B0503020204020204" pitchFamily="34" charset="0"/>
              </a:rPr>
              <a:t>2001</a:t>
            </a:r>
          </a:p>
          <a:p>
            <a:r>
              <a:rPr lang="es-ES" sz="1600" dirty="0">
                <a:latin typeface="Corbel" panose="020B0503020204020204" pitchFamily="34" charset="0"/>
              </a:rPr>
              <a:t>Volumen, Veracidad y Velocidad</a:t>
            </a:r>
          </a:p>
          <a:p>
            <a:endParaRPr lang="es-ES" sz="1600" dirty="0">
              <a:latin typeface="Corbel" panose="020B0503020204020204" pitchFamily="34" charset="0"/>
            </a:endParaRPr>
          </a:p>
          <a:p>
            <a:r>
              <a:rPr lang="es-ES" sz="1600" b="1" dirty="0">
                <a:latin typeface="Corbel" panose="020B0503020204020204" pitchFamily="34" charset="0"/>
              </a:rPr>
              <a:t>2006</a:t>
            </a:r>
          </a:p>
          <a:p>
            <a:r>
              <a:rPr lang="es-ES" sz="1600" dirty="0">
                <a:latin typeface="Corbel" panose="020B0503020204020204" pitchFamily="34" charset="0"/>
              </a:rPr>
              <a:t>Open Source Software para Big Data</a:t>
            </a:r>
            <a:endParaRPr lang="en-US" sz="1600" dirty="0">
              <a:latin typeface="Corbel" panose="020B0503020204020204" pitchFamily="34" charset="0"/>
            </a:endParaRPr>
          </a:p>
        </p:txBody>
      </p:sp>
    </p:spTree>
    <p:extLst>
      <p:ext uri="{BB962C8B-B14F-4D97-AF65-F5344CB8AC3E}">
        <p14:creationId xmlns:p14="http://schemas.microsoft.com/office/powerpoint/2010/main" val="406639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DF2A-4BA9-4E2D-84A9-9BACFF47E071}"/>
              </a:ext>
            </a:extLst>
          </p:cNvPr>
          <p:cNvSpPr>
            <a:spLocks noGrp="1"/>
          </p:cNvSpPr>
          <p:nvPr>
            <p:ph type="title"/>
          </p:nvPr>
        </p:nvSpPr>
        <p:spPr/>
        <p:txBody>
          <a:bodyPr/>
          <a:lstStyle/>
          <a:p>
            <a:r>
              <a:rPr lang="es-ES"/>
              <a:t>Big Data | Las 4 Vs</a:t>
            </a:r>
          </a:p>
        </p:txBody>
      </p:sp>
      <p:pic>
        <p:nvPicPr>
          <p:cNvPr id="3" name="Picture 6" descr="What Are The 4V&amp;#39;s Of Big Data | What After College">
            <a:extLst>
              <a:ext uri="{FF2B5EF4-FFF2-40B4-BE49-F238E27FC236}">
                <a16:creationId xmlns:a16="http://schemas.microsoft.com/office/drawing/2014/main" id="{BA825DBD-DD2B-4D26-BE82-E4AC0209B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096" y="1991958"/>
            <a:ext cx="7809212" cy="40998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B1BD9C-D3D6-43FC-A3BB-1AAA4D3D3343}"/>
              </a:ext>
            </a:extLst>
          </p:cNvPr>
          <p:cNvSpPr txBox="1"/>
          <p:nvPr/>
        </p:nvSpPr>
        <p:spPr>
          <a:xfrm>
            <a:off x="304396" y="2358076"/>
            <a:ext cx="2375304" cy="2585323"/>
          </a:xfrm>
          <a:prstGeom prst="rect">
            <a:avLst/>
          </a:prstGeom>
          <a:noFill/>
        </p:spPr>
        <p:txBody>
          <a:bodyPr wrap="square">
            <a:spAutoFit/>
          </a:bodyPr>
          <a:lstStyle/>
          <a:p>
            <a:r>
              <a:rPr lang="es-ES" dirty="0">
                <a:latin typeface="Corbel" panose="020B0503020204020204" pitchFamily="34" charset="0"/>
              </a:rPr>
              <a:t>Es un término aplicado a conjuntos de datos que exceden la capacidad del software común para ser capturados, administrados y procesados en un tiempo razonable. </a:t>
            </a:r>
          </a:p>
        </p:txBody>
      </p:sp>
      <p:sp>
        <p:nvSpPr>
          <p:cNvPr id="7" name="TextBox 6">
            <a:extLst>
              <a:ext uri="{FF2B5EF4-FFF2-40B4-BE49-F238E27FC236}">
                <a16:creationId xmlns:a16="http://schemas.microsoft.com/office/drawing/2014/main" id="{7C78B513-E0DC-4AB4-A0BE-995B243426F6}"/>
              </a:ext>
            </a:extLst>
          </p:cNvPr>
          <p:cNvSpPr txBox="1"/>
          <p:nvPr/>
        </p:nvSpPr>
        <p:spPr>
          <a:xfrm>
            <a:off x="304396" y="19466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BIG DATA</a:t>
            </a:r>
          </a:p>
        </p:txBody>
      </p:sp>
      <p:pic>
        <p:nvPicPr>
          <p:cNvPr id="8" name="Graphic 7" descr="Database with solid fill">
            <a:extLst>
              <a:ext uri="{FF2B5EF4-FFF2-40B4-BE49-F238E27FC236}">
                <a16:creationId xmlns:a16="http://schemas.microsoft.com/office/drawing/2014/main" id="{43759B26-15F2-4E03-9C27-11FDA8F3D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100" y="1077558"/>
            <a:ext cx="914400" cy="914400"/>
          </a:xfrm>
          <a:prstGeom prst="rect">
            <a:avLst/>
          </a:prstGeom>
        </p:spPr>
      </p:pic>
    </p:spTree>
    <p:extLst>
      <p:ext uri="{BB962C8B-B14F-4D97-AF65-F5344CB8AC3E}">
        <p14:creationId xmlns:p14="http://schemas.microsoft.com/office/powerpoint/2010/main" val="429364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DD1-EF12-4246-B70E-6E75CABDCE6B}"/>
              </a:ext>
            </a:extLst>
          </p:cNvPr>
          <p:cNvSpPr>
            <a:spLocks noGrp="1"/>
          </p:cNvSpPr>
          <p:nvPr>
            <p:ph type="title"/>
          </p:nvPr>
        </p:nvSpPr>
        <p:spPr/>
        <p:txBody>
          <a:bodyPr/>
          <a:lstStyle/>
          <a:p>
            <a:r>
              <a:rPr lang="es-ES"/>
              <a:t>Big Data | Las 4 Vs</a:t>
            </a:r>
          </a:p>
        </p:txBody>
      </p:sp>
      <p:sp>
        <p:nvSpPr>
          <p:cNvPr id="3" name="Marcador de contenido 2">
            <a:extLst>
              <a:ext uri="{FF2B5EF4-FFF2-40B4-BE49-F238E27FC236}">
                <a16:creationId xmlns:a16="http://schemas.microsoft.com/office/drawing/2014/main" id="{D3670FF3-2A6C-4C2E-888F-45B38D749793}"/>
              </a:ext>
            </a:extLst>
          </p:cNvPr>
          <p:cNvSpPr txBox="1">
            <a:spLocks/>
          </p:cNvSpPr>
          <p:nvPr/>
        </p:nvSpPr>
        <p:spPr>
          <a:xfrm>
            <a:off x="858215" y="1401593"/>
            <a:ext cx="8136644" cy="2373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Scott Ad. Analytics SM se une a un proyecto para una aerolínea con el objetivo de monitorizar sus marcas, los servicios ofrecidos, incidencias y campañas de marketing en redes sociales Twitter, Facebook y noticias online.</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Tree>
    <p:extLst>
      <p:ext uri="{BB962C8B-B14F-4D97-AF65-F5344CB8AC3E}">
        <p14:creationId xmlns:p14="http://schemas.microsoft.com/office/powerpoint/2010/main" val="75400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DD1-EF12-4246-B70E-6E75CABDCE6B}"/>
              </a:ext>
            </a:extLst>
          </p:cNvPr>
          <p:cNvSpPr>
            <a:spLocks noGrp="1"/>
          </p:cNvSpPr>
          <p:nvPr>
            <p:ph type="title"/>
          </p:nvPr>
        </p:nvSpPr>
        <p:spPr/>
        <p:txBody>
          <a:bodyPr/>
          <a:lstStyle/>
          <a:p>
            <a:r>
              <a:rPr lang="es-ES"/>
              <a:t>Big Data | Las 4 Vs</a:t>
            </a:r>
          </a:p>
        </p:txBody>
      </p:sp>
      <p:sp>
        <p:nvSpPr>
          <p:cNvPr id="3" name="Marcador de contenido 2">
            <a:extLst>
              <a:ext uri="{FF2B5EF4-FFF2-40B4-BE49-F238E27FC236}">
                <a16:creationId xmlns:a16="http://schemas.microsoft.com/office/drawing/2014/main" id="{D3670FF3-2A6C-4C2E-888F-45B38D749793}"/>
              </a:ext>
            </a:extLst>
          </p:cNvPr>
          <p:cNvSpPr txBox="1">
            <a:spLocks/>
          </p:cNvSpPr>
          <p:nvPr/>
        </p:nvSpPr>
        <p:spPr>
          <a:xfrm>
            <a:off x="858215" y="1401593"/>
            <a:ext cx="8136644" cy="2373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Scott Ad. Analytics SM se une a un proyecto para una aerolínea con el objetivo de monitorizar sus marcas, los servicios ofrecidos, incidencias y campañas de marketing en redes sociales Twitter, Facebook y noticias online.</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
        <p:nvSpPr>
          <p:cNvPr id="4" name="Marcador de contenido 2">
            <a:extLst>
              <a:ext uri="{FF2B5EF4-FFF2-40B4-BE49-F238E27FC236}">
                <a16:creationId xmlns:a16="http://schemas.microsoft.com/office/drawing/2014/main" id="{6B11E3B4-F17E-4E70-875F-B9D2A883E8A5}"/>
              </a:ext>
            </a:extLst>
          </p:cNvPr>
          <p:cNvSpPr txBox="1">
            <a:spLocks/>
          </p:cNvSpPr>
          <p:nvPr/>
        </p:nvSpPr>
        <p:spPr>
          <a:xfrm>
            <a:off x="3169615" y="3879939"/>
            <a:ext cx="7664743" cy="2683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Cumple al menos Velocidad Variedad, y Veracidad.</a:t>
            </a:r>
          </a:p>
          <a:p>
            <a:pPr marL="0" indent="0" algn="just">
              <a:buFont typeface="Arial" panose="020B0604020202020204" pitchFamily="34" charset="0"/>
              <a:buNone/>
            </a:pPr>
            <a:r>
              <a:rPr lang="es-ES" b="1">
                <a:latin typeface="Corbel" panose="020B0503020204020204" pitchFamily="34" charset="0"/>
              </a:rPr>
              <a:t>Velocidad</a:t>
            </a:r>
            <a:r>
              <a:rPr lang="es-ES">
                <a:latin typeface="Corbel" panose="020B0503020204020204" pitchFamily="34" charset="0"/>
              </a:rPr>
              <a:t>: Es importante construir un sistema que pueda acomodar los volúmenes impredecibles de datos de las redes sociales.</a:t>
            </a:r>
          </a:p>
          <a:p>
            <a:pPr marL="0" indent="0" algn="just">
              <a:buFont typeface="Arial" panose="020B0604020202020204" pitchFamily="34" charset="0"/>
              <a:buNone/>
            </a:pPr>
            <a:r>
              <a:rPr lang="es-ES" b="1">
                <a:latin typeface="Corbel" panose="020B0503020204020204" pitchFamily="34" charset="0"/>
              </a:rPr>
              <a:t>Variedad y veracidad</a:t>
            </a:r>
            <a:r>
              <a:rPr lang="es-ES">
                <a:latin typeface="Corbel" panose="020B0503020204020204" pitchFamily="34" charset="0"/>
              </a:rPr>
              <a:t>: Diferentes fuentes que cada una cuenta una historia diferente.</a:t>
            </a:r>
          </a:p>
        </p:txBody>
      </p:sp>
      <p:sp>
        <p:nvSpPr>
          <p:cNvPr id="9" name="Marcador de contenido 2">
            <a:extLst>
              <a:ext uri="{FF2B5EF4-FFF2-40B4-BE49-F238E27FC236}">
                <a16:creationId xmlns:a16="http://schemas.microsoft.com/office/drawing/2014/main" id="{772B0EE2-4451-4CDE-942D-36A1F5A7BC5B}"/>
              </a:ext>
            </a:extLst>
          </p:cNvPr>
          <p:cNvSpPr txBox="1">
            <a:spLocks/>
          </p:cNvSpPr>
          <p:nvPr/>
        </p:nvSpPr>
        <p:spPr>
          <a:xfrm>
            <a:off x="2026908" y="5107645"/>
            <a:ext cx="673100" cy="68120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sz="4400" b="1">
                <a:solidFill>
                  <a:srgbClr val="00B050"/>
                </a:solidFill>
                <a:latin typeface="Corbel" panose="020B0503020204020204" pitchFamily="34" charset="0"/>
              </a:rPr>
              <a:t>SÍ</a:t>
            </a:r>
          </a:p>
        </p:txBody>
      </p:sp>
      <p:grpSp>
        <p:nvGrpSpPr>
          <p:cNvPr id="11" name="Group 10">
            <a:extLst>
              <a:ext uri="{FF2B5EF4-FFF2-40B4-BE49-F238E27FC236}">
                <a16:creationId xmlns:a16="http://schemas.microsoft.com/office/drawing/2014/main" id="{B34E37E7-AAFE-44A1-B0F2-34570FB005B0}"/>
              </a:ext>
            </a:extLst>
          </p:cNvPr>
          <p:cNvGrpSpPr/>
          <p:nvPr/>
        </p:nvGrpSpPr>
        <p:grpSpPr>
          <a:xfrm>
            <a:off x="1906258" y="4076649"/>
            <a:ext cx="914400" cy="914400"/>
            <a:chOff x="10834358" y="2387600"/>
            <a:chExt cx="914400" cy="914400"/>
          </a:xfrm>
        </p:grpSpPr>
        <p:sp>
          <p:nvSpPr>
            <p:cNvPr id="10" name="Oval 9">
              <a:extLst>
                <a:ext uri="{FF2B5EF4-FFF2-40B4-BE49-F238E27FC236}">
                  <a16:creationId xmlns:a16="http://schemas.microsoft.com/office/drawing/2014/main" id="{3A9D1ED8-FB9F-4407-96CD-0CA8B7322153}"/>
                </a:ext>
              </a:extLst>
            </p:cNvPr>
            <p:cNvSpPr/>
            <p:nvPr/>
          </p:nvSpPr>
          <p:spPr>
            <a:xfrm>
              <a:off x="10834358" y="2387600"/>
              <a:ext cx="914400" cy="914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pic>
          <p:nvPicPr>
            <p:cNvPr id="8" name="Graphic 7" descr="Checkmark with solid fill">
              <a:extLst>
                <a:ext uri="{FF2B5EF4-FFF2-40B4-BE49-F238E27FC236}">
                  <a16:creationId xmlns:a16="http://schemas.microsoft.com/office/drawing/2014/main" id="{FBADD42E-A6A3-40B8-9C3F-C9F2224493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731" y="2576596"/>
              <a:ext cx="569654" cy="569654"/>
            </a:xfrm>
            <a:prstGeom prst="rect">
              <a:avLst/>
            </a:prstGeom>
          </p:spPr>
        </p:pic>
      </p:grpSp>
    </p:spTree>
    <p:extLst>
      <p:ext uri="{BB962C8B-B14F-4D97-AF65-F5344CB8AC3E}">
        <p14:creationId xmlns:p14="http://schemas.microsoft.com/office/powerpoint/2010/main" val="2305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A5E9-46A4-4F14-92DF-3B7F877ED993}"/>
              </a:ext>
            </a:extLst>
          </p:cNvPr>
          <p:cNvSpPr>
            <a:spLocks noGrp="1"/>
          </p:cNvSpPr>
          <p:nvPr>
            <p:ph type="title"/>
          </p:nvPr>
        </p:nvSpPr>
        <p:spPr/>
        <p:txBody>
          <a:bodyPr/>
          <a:lstStyle/>
          <a:p>
            <a:r>
              <a:rPr lang="es-ES"/>
              <a:t>Big Data | Las 4 Vs</a:t>
            </a:r>
          </a:p>
        </p:txBody>
      </p:sp>
      <p:sp>
        <p:nvSpPr>
          <p:cNvPr id="9" name="Marcador de contenido 2">
            <a:extLst>
              <a:ext uri="{FF2B5EF4-FFF2-40B4-BE49-F238E27FC236}">
                <a16:creationId xmlns:a16="http://schemas.microsoft.com/office/drawing/2014/main" id="{652138F6-A6B9-421F-8E9C-4D8F39EFA7A0}"/>
              </a:ext>
            </a:extLst>
          </p:cNvPr>
          <p:cNvSpPr txBox="1">
            <a:spLocks/>
          </p:cNvSpPr>
          <p:nvPr/>
        </p:nvSpPr>
        <p:spPr>
          <a:xfrm>
            <a:off x="858215" y="1398809"/>
            <a:ext cx="8136644" cy="2373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atin typeface="Corbel" panose="020B0503020204020204" pitchFamily="34" charset="0"/>
              </a:rPr>
              <a:t>Yousuf Ad. Analytics Manager se une a un proyecto para una compañía de seguros líder en el sector. El </a:t>
            </a:r>
            <a:r>
              <a:rPr lang="en-US" err="1">
                <a:latin typeface="Corbel" panose="020B0503020204020204" pitchFamily="34" charset="0"/>
              </a:rPr>
              <a:t>objetivo</a:t>
            </a:r>
            <a:r>
              <a:rPr lang="en-US">
                <a:latin typeface="Corbel" panose="020B0503020204020204" pitchFamily="34" charset="0"/>
              </a:rPr>
              <a:t> principal es </a:t>
            </a:r>
            <a:r>
              <a:rPr lang="en-US" err="1">
                <a:latin typeface="Corbel" panose="020B0503020204020204" pitchFamily="34" charset="0"/>
              </a:rPr>
              <a:t>calcular</a:t>
            </a:r>
            <a:r>
              <a:rPr lang="en-US">
                <a:latin typeface="Corbel" panose="020B0503020204020204" pitchFamily="34" charset="0"/>
              </a:rPr>
              <a:t> la rotación de sus más de 40 millones de clientes.</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Tree>
    <p:extLst>
      <p:ext uri="{BB962C8B-B14F-4D97-AF65-F5344CB8AC3E}">
        <p14:creationId xmlns:p14="http://schemas.microsoft.com/office/powerpoint/2010/main" val="186828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E7A0A-E9D6-4A8A-B9A8-E2A5CCECD520}"/>
              </a:ext>
            </a:extLst>
          </p:cNvPr>
          <p:cNvSpPr txBox="1"/>
          <p:nvPr/>
        </p:nvSpPr>
        <p:spPr>
          <a:xfrm>
            <a:off x="228341" y="2637153"/>
            <a:ext cx="2776438" cy="2677656"/>
          </a:xfrm>
          <a:prstGeom prst="rect">
            <a:avLst/>
          </a:prstGeom>
          <a:noFill/>
        </p:spPr>
        <p:txBody>
          <a:bodyPr wrap="square" rtlCol="0">
            <a:spAutoFit/>
          </a:bodyPr>
          <a:lstStyle/>
          <a:p>
            <a:pPr algn="just"/>
            <a:r>
              <a:rPr lang="es-ES" sz="1400">
                <a:solidFill>
                  <a:schemeClr val="tx1">
                    <a:lumMod val="50000"/>
                    <a:lumOff val="50000"/>
                  </a:schemeClr>
                </a:solidFill>
                <a:latin typeface="Corbel" panose="020B0503020204020204" pitchFamily="34" charset="0"/>
              </a:rPr>
              <a:t>Los datos son uno de los activos más importantes de una empresa. La información es poder, y una buena gestión de esta información puede poner a una empresa por delante de sus competidores.</a:t>
            </a:r>
          </a:p>
          <a:p>
            <a:endParaRPr lang="es-ES" sz="1400">
              <a:solidFill>
                <a:schemeClr val="tx1">
                  <a:lumMod val="50000"/>
                  <a:lumOff val="50000"/>
                </a:schemeClr>
              </a:solidFill>
              <a:latin typeface="Corbel" panose="020B0503020204020204" pitchFamily="34" charset="0"/>
            </a:endParaRPr>
          </a:p>
          <a:p>
            <a:pPr algn="just"/>
            <a:r>
              <a:rPr lang="es-ES" sz="1400">
                <a:solidFill>
                  <a:schemeClr val="tx1">
                    <a:lumMod val="50000"/>
                    <a:lumOff val="50000"/>
                  </a:schemeClr>
                </a:solidFill>
                <a:latin typeface="Corbel" panose="020B0503020204020204" pitchFamily="34" charset="0"/>
              </a:rPr>
              <a:t>Un control óptimo de esta información y bajo un buen control de calidad, ayuda a entender y predecir el comportamiento futuro de la sociedad y los clientes. </a:t>
            </a:r>
            <a:endParaRPr lang="en-US" sz="1400">
              <a:solidFill>
                <a:schemeClr val="tx1">
                  <a:lumMod val="50000"/>
                  <a:lumOff val="50000"/>
                </a:schemeClr>
              </a:solidFill>
              <a:latin typeface="Corbel" panose="020B0503020204020204" pitchFamily="34" charset="0"/>
            </a:endParaRPr>
          </a:p>
        </p:txBody>
      </p:sp>
      <p:sp>
        <p:nvSpPr>
          <p:cNvPr id="4" name="Rectangle 3">
            <a:extLst>
              <a:ext uri="{FF2B5EF4-FFF2-40B4-BE49-F238E27FC236}">
                <a16:creationId xmlns:a16="http://schemas.microsoft.com/office/drawing/2014/main" id="{C17E932F-7C7E-4899-BF49-264002AA3887}"/>
              </a:ext>
            </a:extLst>
          </p:cNvPr>
          <p:cNvSpPr/>
          <p:nvPr/>
        </p:nvSpPr>
        <p:spPr>
          <a:xfrm>
            <a:off x="134079" y="1352947"/>
            <a:ext cx="2649438" cy="769441"/>
          </a:xfrm>
          <a:prstGeom prst="rect">
            <a:avLst/>
          </a:prstGeom>
          <a:effectLst/>
        </p:spPr>
        <p:txBody>
          <a:bodyPr wrap="square">
            <a:spAutoFit/>
          </a:bodyPr>
          <a:lstStyle/>
          <a:p>
            <a:pPr lvl="0" fontAlgn="ctr">
              <a:defRPr/>
            </a:pPr>
            <a:r>
              <a:rPr lang="es-ES" sz="2200" b="1">
                <a:solidFill>
                  <a:srgbClr val="D64C00"/>
                </a:solidFill>
                <a:latin typeface="Corbel" panose="020B0503020204020204" pitchFamily="34" charset="0"/>
              </a:rPr>
              <a:t>Activo prioritario para las compañias</a:t>
            </a:r>
          </a:p>
        </p:txBody>
      </p:sp>
      <p:sp>
        <p:nvSpPr>
          <p:cNvPr id="5" name="Minus Sign 4">
            <a:extLst>
              <a:ext uri="{FF2B5EF4-FFF2-40B4-BE49-F238E27FC236}">
                <a16:creationId xmlns:a16="http://schemas.microsoft.com/office/drawing/2014/main" id="{C903897A-82AF-47CA-A133-4E06F9782D05}"/>
              </a:ext>
            </a:extLst>
          </p:cNvPr>
          <p:cNvSpPr/>
          <p:nvPr/>
        </p:nvSpPr>
        <p:spPr>
          <a:xfrm>
            <a:off x="-30479" y="2079160"/>
            <a:ext cx="2649437" cy="180834"/>
          </a:xfrm>
          <a:prstGeom prst="mathMinus">
            <a:avLst/>
          </a:prstGeom>
          <a:solidFill>
            <a:srgbClr val="FE7326"/>
          </a:solidFill>
          <a:ln>
            <a:solidFill>
              <a:srgbClr val="FF5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sp>
        <p:nvSpPr>
          <p:cNvPr id="6" name="Rectangle 5">
            <a:extLst>
              <a:ext uri="{FF2B5EF4-FFF2-40B4-BE49-F238E27FC236}">
                <a16:creationId xmlns:a16="http://schemas.microsoft.com/office/drawing/2014/main" id="{E9DDB79A-4EAC-4139-A16A-E75C77A5744A}"/>
              </a:ext>
            </a:extLst>
          </p:cNvPr>
          <p:cNvSpPr/>
          <p:nvPr/>
        </p:nvSpPr>
        <p:spPr>
          <a:xfrm>
            <a:off x="3288531" y="1152892"/>
            <a:ext cx="6597758" cy="400110"/>
          </a:xfrm>
          <a:prstGeom prst="rect">
            <a:avLst/>
          </a:prstGeom>
          <a:effectLst/>
        </p:spPr>
        <p:txBody>
          <a:bodyPr wrap="square">
            <a:spAutoFit/>
          </a:bodyPr>
          <a:lstStyle/>
          <a:p>
            <a:pPr lvl="0" fontAlgn="ctr">
              <a:defRPr/>
            </a:pPr>
            <a:r>
              <a:rPr lang="es-ES" sz="2000" b="1">
                <a:solidFill>
                  <a:srgbClr val="D64C00"/>
                </a:solidFill>
                <a:latin typeface="Corbel" panose="020B0503020204020204" pitchFamily="34" charset="0"/>
              </a:rPr>
              <a:t>¿Por qué son importante los datos?</a:t>
            </a:r>
          </a:p>
        </p:txBody>
      </p:sp>
      <p:sp>
        <p:nvSpPr>
          <p:cNvPr id="7" name="TextBox 6">
            <a:extLst>
              <a:ext uri="{FF2B5EF4-FFF2-40B4-BE49-F238E27FC236}">
                <a16:creationId xmlns:a16="http://schemas.microsoft.com/office/drawing/2014/main" id="{DA18993E-1DA0-4725-A752-AB7B1A664DCE}"/>
              </a:ext>
            </a:extLst>
          </p:cNvPr>
          <p:cNvSpPr txBox="1"/>
          <p:nvPr/>
        </p:nvSpPr>
        <p:spPr>
          <a:xfrm>
            <a:off x="3288531" y="1586393"/>
            <a:ext cx="8524241" cy="903389"/>
          </a:xfrm>
          <a:prstGeom prst="rect">
            <a:avLst/>
          </a:prstGeom>
          <a:noFill/>
        </p:spPr>
        <p:txBody>
          <a:bodyPr wrap="square" rtlCol="0">
            <a:spAutoFit/>
          </a:bodyPr>
          <a:lstStyle/>
          <a:p>
            <a:pPr lvl="0" algn="just">
              <a:lnSpc>
                <a:spcPct val="85000"/>
              </a:lnSpc>
              <a:spcAft>
                <a:spcPts val="600"/>
              </a:spcAft>
              <a:buClr>
                <a:srgbClr val="FFE600"/>
              </a:buClr>
              <a:buSzPct val="70000"/>
              <a:defRPr/>
            </a:pPr>
            <a:r>
              <a:rPr lang="es-ES" sz="1400" dirty="0">
                <a:solidFill>
                  <a:schemeClr val="tx1">
                    <a:lumMod val="95000"/>
                    <a:lumOff val="5000"/>
                  </a:schemeClr>
                </a:solidFill>
                <a:latin typeface="Corbel" panose="020B0503020204020204" pitchFamily="34" charset="0"/>
              </a:rPr>
              <a:t>La producción de datos se está expandiendo a un ritmo asombroso. Algunos expertos afirman que para 2035 podría haber aumentado un 4.300%. Entre los factores se encuentran el paso de las tecnologías analógicas a las digitales y el rápido aumento de la generación de datos por parte de consumidores y empresas.</a:t>
            </a:r>
            <a:endParaRPr lang="es-ES_tradnl" sz="1400" dirty="0">
              <a:solidFill>
                <a:schemeClr val="bg1"/>
              </a:solidFill>
              <a:latin typeface="Corbel" panose="020B0503020204020204" pitchFamily="34" charset="0"/>
            </a:endParaRPr>
          </a:p>
          <a:p>
            <a:pPr lvl="0">
              <a:lnSpc>
                <a:spcPct val="85000"/>
              </a:lnSpc>
              <a:spcAft>
                <a:spcPts val="600"/>
              </a:spcAft>
              <a:buClr>
                <a:srgbClr val="FFE600"/>
              </a:buClr>
              <a:buSzPct val="70000"/>
              <a:defRPr/>
            </a:pPr>
            <a:endParaRPr lang="es-ES" sz="1400" dirty="0">
              <a:solidFill>
                <a:schemeClr val="bg1"/>
              </a:solidFill>
              <a:latin typeface="Corbel" panose="020B0503020204020204" pitchFamily="34" charset="0"/>
            </a:endParaRPr>
          </a:p>
        </p:txBody>
      </p:sp>
      <p:pic>
        <p:nvPicPr>
          <p:cNvPr id="8" name="Picture 2" descr="Infografía: A la espera de un Big Bang de datos | Statista">
            <a:extLst>
              <a:ext uri="{FF2B5EF4-FFF2-40B4-BE49-F238E27FC236}">
                <a16:creationId xmlns:a16="http://schemas.microsoft.com/office/drawing/2014/main" id="{F7EDAC58-3080-4E15-BF5F-CD957F654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585" y="2456290"/>
            <a:ext cx="5777682" cy="411659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034901ED-0EF3-4553-BBE4-605412D4F0D8}"/>
              </a:ext>
            </a:extLst>
          </p:cNvPr>
          <p:cNvSpPr>
            <a:spLocks noGrp="1"/>
          </p:cNvSpPr>
          <p:nvPr>
            <p:ph type="title"/>
          </p:nvPr>
        </p:nvSpPr>
        <p:spPr/>
        <p:txBody>
          <a:bodyPr/>
          <a:lstStyle/>
          <a:p>
            <a:r>
              <a:rPr lang="es-ES">
                <a:latin typeface="Corbel" panose="020B0503020204020204" pitchFamily="34" charset="0"/>
              </a:rPr>
              <a:t>Introducción</a:t>
            </a:r>
          </a:p>
        </p:txBody>
      </p:sp>
    </p:spTree>
    <p:extLst>
      <p:ext uri="{BB962C8B-B14F-4D97-AF65-F5344CB8AC3E}">
        <p14:creationId xmlns:p14="http://schemas.microsoft.com/office/powerpoint/2010/main" val="40779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A5E9-46A4-4F14-92DF-3B7F877ED993}"/>
              </a:ext>
            </a:extLst>
          </p:cNvPr>
          <p:cNvSpPr>
            <a:spLocks noGrp="1"/>
          </p:cNvSpPr>
          <p:nvPr>
            <p:ph type="title"/>
          </p:nvPr>
        </p:nvSpPr>
        <p:spPr/>
        <p:txBody>
          <a:bodyPr/>
          <a:lstStyle/>
          <a:p>
            <a:r>
              <a:rPr lang="es-ES"/>
              <a:t>Big Data | Las 4 Vs</a:t>
            </a:r>
          </a:p>
        </p:txBody>
      </p:sp>
      <p:sp>
        <p:nvSpPr>
          <p:cNvPr id="4" name="Oval 3">
            <a:extLst>
              <a:ext uri="{FF2B5EF4-FFF2-40B4-BE49-F238E27FC236}">
                <a16:creationId xmlns:a16="http://schemas.microsoft.com/office/drawing/2014/main" id="{5ADBB613-9D93-4CAA-B88B-E7F9443396C6}"/>
              </a:ext>
            </a:extLst>
          </p:cNvPr>
          <p:cNvSpPr/>
          <p:nvPr/>
        </p:nvSpPr>
        <p:spPr>
          <a:xfrm>
            <a:off x="1906258" y="4076649"/>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pic>
        <p:nvPicPr>
          <p:cNvPr id="7" name="Graphic 6" descr="Close with solid fill">
            <a:extLst>
              <a:ext uri="{FF2B5EF4-FFF2-40B4-BE49-F238E27FC236}">
                <a16:creationId xmlns:a16="http://schemas.microsoft.com/office/drawing/2014/main" id="{9C592923-CF06-4BC8-8D2A-B24ACCA9AE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4006" y="4184397"/>
            <a:ext cx="698904" cy="698904"/>
          </a:xfrm>
          <a:prstGeom prst="rect">
            <a:avLst/>
          </a:prstGeom>
        </p:spPr>
      </p:pic>
      <p:sp>
        <p:nvSpPr>
          <p:cNvPr id="8" name="Marcador de contenido 2">
            <a:extLst>
              <a:ext uri="{FF2B5EF4-FFF2-40B4-BE49-F238E27FC236}">
                <a16:creationId xmlns:a16="http://schemas.microsoft.com/office/drawing/2014/main" id="{D8029333-2A1A-406C-9F1F-DE36F669C585}"/>
              </a:ext>
            </a:extLst>
          </p:cNvPr>
          <p:cNvSpPr txBox="1">
            <a:spLocks/>
          </p:cNvSpPr>
          <p:nvPr/>
        </p:nvSpPr>
        <p:spPr>
          <a:xfrm>
            <a:off x="1779258" y="5098797"/>
            <a:ext cx="1148092" cy="68120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a:solidFill>
                  <a:srgbClr val="FF0000"/>
                </a:solidFill>
                <a:latin typeface="Corbel" panose="020B0503020204020204" pitchFamily="34" charset="0"/>
              </a:rPr>
              <a:t>NO</a:t>
            </a:r>
          </a:p>
        </p:txBody>
      </p:sp>
      <p:sp>
        <p:nvSpPr>
          <p:cNvPr id="9" name="Marcador de contenido 2">
            <a:extLst>
              <a:ext uri="{FF2B5EF4-FFF2-40B4-BE49-F238E27FC236}">
                <a16:creationId xmlns:a16="http://schemas.microsoft.com/office/drawing/2014/main" id="{652138F6-A6B9-421F-8E9C-4D8F39EFA7A0}"/>
              </a:ext>
            </a:extLst>
          </p:cNvPr>
          <p:cNvSpPr txBox="1">
            <a:spLocks/>
          </p:cNvSpPr>
          <p:nvPr/>
        </p:nvSpPr>
        <p:spPr>
          <a:xfrm>
            <a:off x="858215" y="1398809"/>
            <a:ext cx="8136644" cy="2373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atin typeface="Corbel" panose="020B0503020204020204" pitchFamily="34" charset="0"/>
              </a:rPr>
              <a:t>Yousuf Ad. Analytics Manager se une a un proyecto para una compañía de seguros líder en el sector. El </a:t>
            </a:r>
            <a:r>
              <a:rPr lang="en-US" err="1">
                <a:latin typeface="Corbel" panose="020B0503020204020204" pitchFamily="34" charset="0"/>
              </a:rPr>
              <a:t>objetivo</a:t>
            </a:r>
            <a:r>
              <a:rPr lang="en-US">
                <a:latin typeface="Corbel" panose="020B0503020204020204" pitchFamily="34" charset="0"/>
              </a:rPr>
              <a:t> principal es predecir la rotación de sus más de 40 millones de clientes.</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
        <p:nvSpPr>
          <p:cNvPr id="10" name="Marcador de contenido 2">
            <a:extLst>
              <a:ext uri="{FF2B5EF4-FFF2-40B4-BE49-F238E27FC236}">
                <a16:creationId xmlns:a16="http://schemas.microsoft.com/office/drawing/2014/main" id="{151538D2-B3FE-4BA3-9979-F3833CFE0F62}"/>
              </a:ext>
            </a:extLst>
          </p:cNvPr>
          <p:cNvSpPr txBox="1">
            <a:spLocks/>
          </p:cNvSpPr>
          <p:nvPr/>
        </p:nvSpPr>
        <p:spPr>
          <a:xfrm>
            <a:off x="3169615" y="3879939"/>
            <a:ext cx="7664743" cy="2683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latin typeface="Corbel" panose="020B0503020204020204" pitchFamily="34" charset="0"/>
              </a:rPr>
              <a:t>Eso no cumple con ninguna V. a pesar de tener un enorme volumen de clientes, no se espera que esto cambie lineal o exponencialmente con el tiempo.</a:t>
            </a:r>
          </a:p>
        </p:txBody>
      </p:sp>
    </p:spTree>
    <p:extLst>
      <p:ext uri="{BB962C8B-B14F-4D97-AF65-F5344CB8AC3E}">
        <p14:creationId xmlns:p14="http://schemas.microsoft.com/office/powerpoint/2010/main" val="322208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A5E9-46A4-4F14-92DF-3B7F877ED993}"/>
              </a:ext>
            </a:extLst>
          </p:cNvPr>
          <p:cNvSpPr>
            <a:spLocks noGrp="1"/>
          </p:cNvSpPr>
          <p:nvPr>
            <p:ph type="title"/>
          </p:nvPr>
        </p:nvSpPr>
        <p:spPr/>
        <p:txBody>
          <a:bodyPr/>
          <a:lstStyle/>
          <a:p>
            <a:r>
              <a:rPr lang="es-ES"/>
              <a:t>Big Data | Las 4 Vs</a:t>
            </a:r>
          </a:p>
        </p:txBody>
      </p:sp>
      <p:pic>
        <p:nvPicPr>
          <p:cNvPr id="7" name="Graphic 6" descr="Close with solid fill">
            <a:extLst>
              <a:ext uri="{FF2B5EF4-FFF2-40B4-BE49-F238E27FC236}">
                <a16:creationId xmlns:a16="http://schemas.microsoft.com/office/drawing/2014/main" id="{9C592923-CF06-4BC8-8D2A-B24ACCA9AE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4006" y="4184397"/>
            <a:ext cx="698904" cy="698904"/>
          </a:xfrm>
          <a:prstGeom prst="rect">
            <a:avLst/>
          </a:prstGeom>
        </p:spPr>
      </p:pic>
      <p:sp>
        <p:nvSpPr>
          <p:cNvPr id="9" name="Marcador de contenido 2">
            <a:extLst>
              <a:ext uri="{FF2B5EF4-FFF2-40B4-BE49-F238E27FC236}">
                <a16:creationId xmlns:a16="http://schemas.microsoft.com/office/drawing/2014/main" id="{652138F6-A6B9-421F-8E9C-4D8F39EFA7A0}"/>
              </a:ext>
            </a:extLst>
          </p:cNvPr>
          <p:cNvSpPr txBox="1">
            <a:spLocks/>
          </p:cNvSpPr>
          <p:nvPr/>
        </p:nvSpPr>
        <p:spPr>
          <a:xfrm>
            <a:off x="858215" y="1401593"/>
            <a:ext cx="8136644" cy="23733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dirty="0">
                <a:latin typeface="Corbel" panose="020B0503020204020204" pitchFamily="34" charset="0"/>
              </a:rPr>
              <a:t>Automatiza la ventilación de túneles y andenes en el metro. Se realiza dependiendo de la temperatura exterior, la frecuencia de los trenes y la afluencia de pasajeros. La salida es las mejores horas de funcionamiento para cada ventilador, teniendo en cuenta el confort térmico y el consumo.</a:t>
            </a:r>
          </a:p>
          <a:p>
            <a:pPr marL="0" indent="0" algn="just">
              <a:buFont typeface="Arial" panose="020B0604020202020204" pitchFamily="34" charset="0"/>
              <a:buNone/>
            </a:pPr>
            <a:endParaRPr lang="es-ES" dirty="0">
              <a:latin typeface="Corbel" panose="020B0503020204020204" pitchFamily="34" charset="0"/>
            </a:endParaRPr>
          </a:p>
          <a:p>
            <a:pPr marL="0" indent="0" algn="just">
              <a:buFont typeface="Arial" panose="020B0604020202020204" pitchFamily="34" charset="0"/>
              <a:buNone/>
            </a:pPr>
            <a:r>
              <a:rPr lang="es-ES" dirty="0">
                <a:solidFill>
                  <a:srgbClr val="FF5A00"/>
                </a:solidFill>
                <a:latin typeface="Corbel" panose="020B0503020204020204" pitchFamily="34" charset="0"/>
              </a:rPr>
              <a:t>¿Estamos ante un proyecto de Big Data?</a:t>
            </a:r>
          </a:p>
        </p:txBody>
      </p:sp>
    </p:spTree>
    <p:extLst>
      <p:ext uri="{BB962C8B-B14F-4D97-AF65-F5344CB8AC3E}">
        <p14:creationId xmlns:p14="http://schemas.microsoft.com/office/powerpoint/2010/main" val="157875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A5E9-46A4-4F14-92DF-3B7F877ED993}"/>
              </a:ext>
            </a:extLst>
          </p:cNvPr>
          <p:cNvSpPr>
            <a:spLocks noGrp="1"/>
          </p:cNvSpPr>
          <p:nvPr>
            <p:ph type="title"/>
          </p:nvPr>
        </p:nvSpPr>
        <p:spPr/>
        <p:txBody>
          <a:bodyPr/>
          <a:lstStyle/>
          <a:p>
            <a:r>
              <a:rPr lang="es-ES"/>
              <a:t>Big Data | Las 4 Vs</a:t>
            </a:r>
          </a:p>
        </p:txBody>
      </p:sp>
      <p:sp>
        <p:nvSpPr>
          <p:cNvPr id="4" name="Oval 3">
            <a:extLst>
              <a:ext uri="{FF2B5EF4-FFF2-40B4-BE49-F238E27FC236}">
                <a16:creationId xmlns:a16="http://schemas.microsoft.com/office/drawing/2014/main" id="{5ADBB613-9D93-4CAA-B88B-E7F9443396C6}"/>
              </a:ext>
            </a:extLst>
          </p:cNvPr>
          <p:cNvSpPr/>
          <p:nvPr/>
        </p:nvSpPr>
        <p:spPr>
          <a:xfrm>
            <a:off x="1906258" y="4076649"/>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pic>
        <p:nvPicPr>
          <p:cNvPr id="7" name="Graphic 6" descr="Close with solid fill">
            <a:extLst>
              <a:ext uri="{FF2B5EF4-FFF2-40B4-BE49-F238E27FC236}">
                <a16:creationId xmlns:a16="http://schemas.microsoft.com/office/drawing/2014/main" id="{9C592923-CF06-4BC8-8D2A-B24ACCA9AE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4006" y="4184397"/>
            <a:ext cx="698904" cy="698904"/>
          </a:xfrm>
          <a:prstGeom prst="rect">
            <a:avLst/>
          </a:prstGeom>
        </p:spPr>
      </p:pic>
      <p:sp>
        <p:nvSpPr>
          <p:cNvPr id="8" name="Marcador de contenido 2">
            <a:extLst>
              <a:ext uri="{FF2B5EF4-FFF2-40B4-BE49-F238E27FC236}">
                <a16:creationId xmlns:a16="http://schemas.microsoft.com/office/drawing/2014/main" id="{D8029333-2A1A-406C-9F1F-DE36F669C585}"/>
              </a:ext>
            </a:extLst>
          </p:cNvPr>
          <p:cNvSpPr txBox="1">
            <a:spLocks/>
          </p:cNvSpPr>
          <p:nvPr/>
        </p:nvSpPr>
        <p:spPr>
          <a:xfrm>
            <a:off x="1779258" y="5098797"/>
            <a:ext cx="1148092" cy="68120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a:solidFill>
                  <a:srgbClr val="FF0000"/>
                </a:solidFill>
                <a:latin typeface="Corbel" panose="020B0503020204020204" pitchFamily="34" charset="0"/>
              </a:rPr>
              <a:t>NO</a:t>
            </a:r>
          </a:p>
        </p:txBody>
      </p:sp>
      <p:sp>
        <p:nvSpPr>
          <p:cNvPr id="9" name="Marcador de contenido 2">
            <a:extLst>
              <a:ext uri="{FF2B5EF4-FFF2-40B4-BE49-F238E27FC236}">
                <a16:creationId xmlns:a16="http://schemas.microsoft.com/office/drawing/2014/main" id="{652138F6-A6B9-421F-8E9C-4D8F39EFA7A0}"/>
              </a:ext>
            </a:extLst>
          </p:cNvPr>
          <p:cNvSpPr txBox="1">
            <a:spLocks/>
          </p:cNvSpPr>
          <p:nvPr/>
        </p:nvSpPr>
        <p:spPr>
          <a:xfrm>
            <a:off x="858215" y="1401593"/>
            <a:ext cx="8136644" cy="23733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dirty="0">
                <a:latin typeface="Corbel" panose="020B0503020204020204" pitchFamily="34" charset="0"/>
              </a:rPr>
              <a:t>Automatiza la ventilación de túneles y andenes en el metro. Se realiza dependiendo de la temperatura exterior, la frecuencia de los trenes y la afluencia de pasajeros. La salida es las mejores horas de funcionamiento para cada ventilador, teniendo en cuenta el confort térmico y el consumo.</a:t>
            </a:r>
          </a:p>
          <a:p>
            <a:pPr marL="0" indent="0" algn="just">
              <a:buFont typeface="Arial" panose="020B0604020202020204" pitchFamily="34" charset="0"/>
              <a:buNone/>
            </a:pPr>
            <a:endParaRPr lang="es-ES" dirty="0">
              <a:latin typeface="Corbel" panose="020B0503020204020204" pitchFamily="34" charset="0"/>
            </a:endParaRPr>
          </a:p>
          <a:p>
            <a:pPr marL="0" indent="0" algn="just">
              <a:buFont typeface="Arial" panose="020B0604020202020204" pitchFamily="34" charset="0"/>
              <a:buNone/>
            </a:pPr>
            <a:r>
              <a:rPr lang="es-ES" dirty="0">
                <a:solidFill>
                  <a:srgbClr val="FF5A00"/>
                </a:solidFill>
                <a:latin typeface="Corbel" panose="020B0503020204020204" pitchFamily="34" charset="0"/>
              </a:rPr>
              <a:t>¿Estamos ante un proyecto de Big Data?</a:t>
            </a:r>
          </a:p>
        </p:txBody>
      </p:sp>
      <p:sp>
        <p:nvSpPr>
          <p:cNvPr id="10" name="Marcador de contenido 2">
            <a:extLst>
              <a:ext uri="{FF2B5EF4-FFF2-40B4-BE49-F238E27FC236}">
                <a16:creationId xmlns:a16="http://schemas.microsoft.com/office/drawing/2014/main" id="{151538D2-B3FE-4BA3-9979-F3833CFE0F62}"/>
              </a:ext>
            </a:extLst>
          </p:cNvPr>
          <p:cNvSpPr txBox="1">
            <a:spLocks/>
          </p:cNvSpPr>
          <p:nvPr/>
        </p:nvSpPr>
        <p:spPr>
          <a:xfrm>
            <a:off x="3169615" y="3879939"/>
            <a:ext cx="7664743" cy="26832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Eso no cumple con las 4 Vs.</a:t>
            </a:r>
          </a:p>
          <a:p>
            <a:pPr marL="0" indent="0" algn="just">
              <a:buFont typeface="Arial" panose="020B0604020202020204" pitchFamily="34" charset="0"/>
              <a:buNone/>
            </a:pPr>
            <a:r>
              <a:rPr lang="es-ES">
                <a:latin typeface="Corbel" panose="020B0503020204020204" pitchFamily="34" charset="0"/>
              </a:rPr>
              <a:t>Proceso por lotes con datos de entrada conocidos que no crecen con el tiempo.</a:t>
            </a:r>
          </a:p>
        </p:txBody>
      </p:sp>
    </p:spTree>
    <p:extLst>
      <p:ext uri="{BB962C8B-B14F-4D97-AF65-F5344CB8AC3E}">
        <p14:creationId xmlns:p14="http://schemas.microsoft.com/office/powerpoint/2010/main" val="38017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DD1-EF12-4246-B70E-6E75CABDCE6B}"/>
              </a:ext>
            </a:extLst>
          </p:cNvPr>
          <p:cNvSpPr>
            <a:spLocks noGrp="1"/>
          </p:cNvSpPr>
          <p:nvPr>
            <p:ph type="title"/>
          </p:nvPr>
        </p:nvSpPr>
        <p:spPr/>
        <p:txBody>
          <a:bodyPr/>
          <a:lstStyle/>
          <a:p>
            <a:r>
              <a:rPr lang="es-ES"/>
              <a:t>Big Data | Las 4 Vs</a:t>
            </a:r>
          </a:p>
        </p:txBody>
      </p:sp>
      <p:sp>
        <p:nvSpPr>
          <p:cNvPr id="3" name="Marcador de contenido 2">
            <a:extLst>
              <a:ext uri="{FF2B5EF4-FFF2-40B4-BE49-F238E27FC236}">
                <a16:creationId xmlns:a16="http://schemas.microsoft.com/office/drawing/2014/main" id="{D3670FF3-2A6C-4C2E-888F-45B38D749793}"/>
              </a:ext>
            </a:extLst>
          </p:cNvPr>
          <p:cNvSpPr txBox="1">
            <a:spLocks/>
          </p:cNvSpPr>
          <p:nvPr/>
        </p:nvSpPr>
        <p:spPr>
          <a:xfrm>
            <a:off x="858215" y="1401593"/>
            <a:ext cx="8136644" cy="2373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Proyecto con el objetivo de personalizar contenido textual en tiempo real con fuentes de información heterogéneas a los usuarios de un portal.</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Tree>
    <p:extLst>
      <p:ext uri="{BB962C8B-B14F-4D97-AF65-F5344CB8AC3E}">
        <p14:creationId xmlns:p14="http://schemas.microsoft.com/office/powerpoint/2010/main" val="1060679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DD1-EF12-4246-B70E-6E75CABDCE6B}"/>
              </a:ext>
            </a:extLst>
          </p:cNvPr>
          <p:cNvSpPr>
            <a:spLocks noGrp="1"/>
          </p:cNvSpPr>
          <p:nvPr>
            <p:ph type="title"/>
          </p:nvPr>
        </p:nvSpPr>
        <p:spPr/>
        <p:txBody>
          <a:bodyPr/>
          <a:lstStyle/>
          <a:p>
            <a:r>
              <a:rPr lang="es-ES"/>
              <a:t>Big Data | Las 4 Vs</a:t>
            </a:r>
          </a:p>
        </p:txBody>
      </p:sp>
      <p:sp>
        <p:nvSpPr>
          <p:cNvPr id="3" name="Marcador de contenido 2">
            <a:extLst>
              <a:ext uri="{FF2B5EF4-FFF2-40B4-BE49-F238E27FC236}">
                <a16:creationId xmlns:a16="http://schemas.microsoft.com/office/drawing/2014/main" id="{D3670FF3-2A6C-4C2E-888F-45B38D749793}"/>
              </a:ext>
            </a:extLst>
          </p:cNvPr>
          <p:cNvSpPr txBox="1">
            <a:spLocks/>
          </p:cNvSpPr>
          <p:nvPr/>
        </p:nvSpPr>
        <p:spPr>
          <a:xfrm>
            <a:off x="858215" y="1401593"/>
            <a:ext cx="8136644" cy="2373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a:latin typeface="Corbel" panose="020B0503020204020204" pitchFamily="34" charset="0"/>
              </a:rPr>
              <a:t>Proyecto con el objetivo de personalizar contenido textual en tiempo real con fuentes de información heterogéneas a los usuarios de un portal.</a:t>
            </a:r>
          </a:p>
          <a:p>
            <a:pPr marL="0" indent="0" algn="just">
              <a:buFont typeface="Arial" panose="020B0604020202020204" pitchFamily="34" charset="0"/>
              <a:buNone/>
            </a:pPr>
            <a:endParaRPr lang="es-ES">
              <a:latin typeface="Corbel" panose="020B0503020204020204" pitchFamily="34" charset="0"/>
            </a:endParaRPr>
          </a:p>
          <a:p>
            <a:pPr marL="0" indent="0" algn="just">
              <a:buFont typeface="Arial" panose="020B0604020202020204" pitchFamily="34" charset="0"/>
              <a:buNone/>
            </a:pPr>
            <a:r>
              <a:rPr lang="es-ES">
                <a:solidFill>
                  <a:srgbClr val="FF5A00"/>
                </a:solidFill>
                <a:latin typeface="Corbel" panose="020B0503020204020204" pitchFamily="34" charset="0"/>
              </a:rPr>
              <a:t>¿Estamos ante un proyecto de Big Data?</a:t>
            </a:r>
          </a:p>
        </p:txBody>
      </p:sp>
      <p:sp>
        <p:nvSpPr>
          <p:cNvPr id="4" name="Marcador de contenido 2">
            <a:extLst>
              <a:ext uri="{FF2B5EF4-FFF2-40B4-BE49-F238E27FC236}">
                <a16:creationId xmlns:a16="http://schemas.microsoft.com/office/drawing/2014/main" id="{6B11E3B4-F17E-4E70-875F-B9D2A883E8A5}"/>
              </a:ext>
            </a:extLst>
          </p:cNvPr>
          <p:cNvSpPr txBox="1">
            <a:spLocks/>
          </p:cNvSpPr>
          <p:nvPr/>
        </p:nvSpPr>
        <p:spPr>
          <a:xfrm>
            <a:off x="3169615" y="3879938"/>
            <a:ext cx="8285785" cy="29780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latin typeface="Corbel" panose="020B0503020204020204" pitchFamily="34" charset="0"/>
              </a:rPr>
              <a:t>Cumple al menos con la velocidad, la variedad y la veracidad.</a:t>
            </a:r>
          </a:p>
          <a:p>
            <a:pPr marL="0" indent="0" algn="just">
              <a:buFont typeface="Arial" panose="020B0604020202020204" pitchFamily="34" charset="0"/>
              <a:buNone/>
            </a:pPr>
            <a:r>
              <a:rPr lang="es-ES" b="1" dirty="0">
                <a:latin typeface="Corbel" panose="020B0503020204020204" pitchFamily="34" charset="0"/>
              </a:rPr>
              <a:t>Velocidad</a:t>
            </a:r>
            <a:r>
              <a:rPr lang="es-ES" dirty="0">
                <a:latin typeface="Corbel" panose="020B0503020204020204" pitchFamily="34" charset="0"/>
              </a:rPr>
              <a:t>: Es importante construir un sistema que pueda adaptarse al volumen de usuarios del sistema.</a:t>
            </a:r>
          </a:p>
          <a:p>
            <a:pPr marL="0" indent="0" algn="just">
              <a:buFont typeface="Arial" panose="020B0604020202020204" pitchFamily="34" charset="0"/>
              <a:buNone/>
            </a:pPr>
            <a:r>
              <a:rPr lang="es-ES" b="1" dirty="0">
                <a:latin typeface="Corbel" panose="020B0503020204020204" pitchFamily="34" charset="0"/>
              </a:rPr>
              <a:t>Variedad y Veracidad</a:t>
            </a:r>
            <a:r>
              <a:rPr lang="es-ES" dirty="0">
                <a:latin typeface="Corbel" panose="020B0503020204020204" pitchFamily="34" charset="0"/>
              </a:rPr>
              <a:t>: Diferentes fuentes de información. Información de terceros y clientes de 1ª parte, contenido consumido, atributos generados a partir del contenido. Información estructurada y no estructurada.</a:t>
            </a:r>
          </a:p>
        </p:txBody>
      </p:sp>
      <p:sp>
        <p:nvSpPr>
          <p:cNvPr id="9" name="Marcador de contenido 2">
            <a:extLst>
              <a:ext uri="{FF2B5EF4-FFF2-40B4-BE49-F238E27FC236}">
                <a16:creationId xmlns:a16="http://schemas.microsoft.com/office/drawing/2014/main" id="{772B0EE2-4451-4CDE-942D-36A1F5A7BC5B}"/>
              </a:ext>
            </a:extLst>
          </p:cNvPr>
          <p:cNvSpPr txBox="1">
            <a:spLocks/>
          </p:cNvSpPr>
          <p:nvPr/>
        </p:nvSpPr>
        <p:spPr>
          <a:xfrm>
            <a:off x="2026908" y="5107645"/>
            <a:ext cx="673100" cy="68120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sz="4400" b="1">
                <a:solidFill>
                  <a:srgbClr val="00B050"/>
                </a:solidFill>
                <a:latin typeface="Corbel" panose="020B0503020204020204" pitchFamily="34" charset="0"/>
              </a:rPr>
              <a:t>SÍ</a:t>
            </a:r>
          </a:p>
        </p:txBody>
      </p:sp>
      <p:grpSp>
        <p:nvGrpSpPr>
          <p:cNvPr id="11" name="Group 10">
            <a:extLst>
              <a:ext uri="{FF2B5EF4-FFF2-40B4-BE49-F238E27FC236}">
                <a16:creationId xmlns:a16="http://schemas.microsoft.com/office/drawing/2014/main" id="{B34E37E7-AAFE-44A1-B0F2-34570FB005B0}"/>
              </a:ext>
            </a:extLst>
          </p:cNvPr>
          <p:cNvGrpSpPr/>
          <p:nvPr/>
        </p:nvGrpSpPr>
        <p:grpSpPr>
          <a:xfrm>
            <a:off x="1906258" y="4076649"/>
            <a:ext cx="914400" cy="914400"/>
            <a:chOff x="10834358" y="2387600"/>
            <a:chExt cx="914400" cy="914400"/>
          </a:xfrm>
        </p:grpSpPr>
        <p:sp>
          <p:nvSpPr>
            <p:cNvPr id="10" name="Oval 9">
              <a:extLst>
                <a:ext uri="{FF2B5EF4-FFF2-40B4-BE49-F238E27FC236}">
                  <a16:creationId xmlns:a16="http://schemas.microsoft.com/office/drawing/2014/main" id="{3A9D1ED8-FB9F-4407-96CD-0CA8B7322153}"/>
                </a:ext>
              </a:extLst>
            </p:cNvPr>
            <p:cNvSpPr/>
            <p:nvPr/>
          </p:nvSpPr>
          <p:spPr>
            <a:xfrm>
              <a:off x="10834358" y="2387600"/>
              <a:ext cx="914400" cy="914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aphic 7" descr="Checkmark with solid fill">
              <a:extLst>
                <a:ext uri="{FF2B5EF4-FFF2-40B4-BE49-F238E27FC236}">
                  <a16:creationId xmlns:a16="http://schemas.microsoft.com/office/drawing/2014/main" id="{FBADD42E-A6A3-40B8-9C3F-C9F2224493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731" y="2576596"/>
              <a:ext cx="569654" cy="569654"/>
            </a:xfrm>
            <a:prstGeom prst="rect">
              <a:avLst/>
            </a:prstGeom>
          </p:spPr>
        </p:pic>
      </p:grpSp>
    </p:spTree>
    <p:extLst>
      <p:ext uri="{BB962C8B-B14F-4D97-AF65-F5344CB8AC3E}">
        <p14:creationId xmlns:p14="http://schemas.microsoft.com/office/powerpoint/2010/main" val="8747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09C5-EB09-4F78-A7ED-D6B68AD29529}"/>
              </a:ext>
            </a:extLst>
          </p:cNvPr>
          <p:cNvSpPr>
            <a:spLocks noGrp="1"/>
          </p:cNvSpPr>
          <p:nvPr>
            <p:ph type="title"/>
          </p:nvPr>
        </p:nvSpPr>
        <p:spPr/>
        <p:txBody>
          <a:bodyPr/>
          <a:lstStyle/>
          <a:p>
            <a:r>
              <a:rPr lang="es-ES"/>
              <a:t>Data Models | Introducción</a:t>
            </a:r>
          </a:p>
        </p:txBody>
      </p:sp>
      <p:pic>
        <p:nvPicPr>
          <p:cNvPr id="3" name="Marcador de contenido 4" descr="https://upload.wikimedia.org/wikipedia/commons/thumb/9/93/3-4_Data_model_roles.svg/1280px-3-4_Data_model_roles.svg.png">
            <a:extLst>
              <a:ext uri="{FF2B5EF4-FFF2-40B4-BE49-F238E27FC236}">
                <a16:creationId xmlns:a16="http://schemas.microsoft.com/office/drawing/2014/main" id="{450F3AEC-94C3-48FA-9ED6-207605D6946F}"/>
              </a:ext>
            </a:extLst>
          </p:cNvPr>
          <p:cNvPicPr>
            <a:picLocks/>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0477" y="1320800"/>
            <a:ext cx="7890723" cy="5110971"/>
          </a:xfrm>
          <a:prstGeom prst="rect">
            <a:avLst/>
          </a:prstGeom>
          <a:noFill/>
          <a:ln>
            <a:noFill/>
          </a:ln>
        </p:spPr>
      </p:pic>
    </p:spTree>
    <p:extLst>
      <p:ext uri="{BB962C8B-B14F-4D97-AF65-F5344CB8AC3E}">
        <p14:creationId xmlns:p14="http://schemas.microsoft.com/office/powerpoint/2010/main" val="3743377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584E-7C29-4190-BB8A-CCE807A226EC}"/>
              </a:ext>
            </a:extLst>
          </p:cNvPr>
          <p:cNvSpPr>
            <a:spLocks noGrp="1"/>
          </p:cNvSpPr>
          <p:nvPr>
            <p:ph type="title"/>
          </p:nvPr>
        </p:nvSpPr>
        <p:spPr/>
        <p:txBody>
          <a:bodyPr/>
          <a:lstStyle/>
          <a:p>
            <a:r>
              <a:rPr lang="es-ES"/>
              <a:t>Data Models | Historia</a:t>
            </a:r>
          </a:p>
        </p:txBody>
      </p:sp>
      <p:pic>
        <p:nvPicPr>
          <p:cNvPr id="3" name="Picture 2" descr="Stacks Image 49">
            <a:extLst>
              <a:ext uri="{FF2B5EF4-FFF2-40B4-BE49-F238E27FC236}">
                <a16:creationId xmlns:a16="http://schemas.microsoft.com/office/drawing/2014/main" id="{5ED34207-5E13-43D3-A8CE-FCF3B24CA57B}"/>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7434" y="1989346"/>
            <a:ext cx="8449866" cy="400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68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42B4760-C9CA-4563-B703-8F2909A1F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387" y="1633235"/>
            <a:ext cx="3166533" cy="4749800"/>
          </a:xfrm>
          <a:prstGeom prst="rect">
            <a:avLst/>
          </a:prstGeom>
          <a:noFill/>
          <a:effectLst>
            <a:softEdge rad="3302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5792D8-11E9-4E21-B543-4EDA742B17D1}"/>
              </a:ext>
            </a:extLst>
          </p:cNvPr>
          <p:cNvSpPr>
            <a:spLocks noGrp="1"/>
          </p:cNvSpPr>
          <p:nvPr>
            <p:ph type="title"/>
          </p:nvPr>
        </p:nvSpPr>
        <p:spPr/>
        <p:txBody>
          <a:bodyPr/>
          <a:lstStyle/>
          <a:p>
            <a:r>
              <a:rPr lang="es-ES"/>
              <a:t>Data Models | Uniones</a:t>
            </a:r>
          </a:p>
        </p:txBody>
      </p:sp>
      <p:sp>
        <p:nvSpPr>
          <p:cNvPr id="18" name="TextBox 17">
            <a:extLst>
              <a:ext uri="{FF2B5EF4-FFF2-40B4-BE49-F238E27FC236}">
                <a16:creationId xmlns:a16="http://schemas.microsoft.com/office/drawing/2014/main" id="{EBAA0AF2-4B56-453A-80F5-E5D3E14F2312}"/>
              </a:ext>
            </a:extLst>
          </p:cNvPr>
          <p:cNvSpPr txBox="1"/>
          <p:nvPr/>
        </p:nvSpPr>
        <p:spPr>
          <a:xfrm>
            <a:off x="424265" y="1904551"/>
            <a:ext cx="5913035" cy="830997"/>
          </a:xfrm>
          <a:prstGeom prst="rect">
            <a:avLst/>
          </a:prstGeom>
          <a:noFill/>
        </p:spPr>
        <p:txBody>
          <a:bodyPr wrap="square">
            <a:spAutoFit/>
          </a:bodyPr>
          <a:lstStyle/>
          <a:p>
            <a:pPr marL="0" indent="0">
              <a:buFont typeface="Arial" panose="020B0604020202020204" pitchFamily="34" charset="0"/>
              <a:buNone/>
            </a:pPr>
            <a:r>
              <a:rPr lang="es-ES" sz="2400" b="1">
                <a:solidFill>
                  <a:srgbClr val="FF0000"/>
                </a:solidFill>
                <a:latin typeface="Corbel" panose="020B0503020204020204" pitchFamily="34" charset="0"/>
              </a:rPr>
              <a:t>Una unión es un vínculo entre conjuntos de elementos</a:t>
            </a:r>
          </a:p>
        </p:txBody>
      </p:sp>
      <p:grpSp>
        <p:nvGrpSpPr>
          <p:cNvPr id="19" name="Group 18">
            <a:extLst>
              <a:ext uri="{FF2B5EF4-FFF2-40B4-BE49-F238E27FC236}">
                <a16:creationId xmlns:a16="http://schemas.microsoft.com/office/drawing/2014/main" id="{F5E691C6-BC26-45EA-8881-5EE41660FB89}"/>
              </a:ext>
            </a:extLst>
          </p:cNvPr>
          <p:cNvGrpSpPr/>
          <p:nvPr/>
        </p:nvGrpSpPr>
        <p:grpSpPr>
          <a:xfrm>
            <a:off x="850496" y="1778583"/>
            <a:ext cx="9008666" cy="2310233"/>
            <a:chOff x="1113234" y="2287006"/>
            <a:chExt cx="9008666" cy="2310233"/>
          </a:xfrm>
        </p:grpSpPr>
        <p:sp>
          <p:nvSpPr>
            <p:cNvPr id="20" name="2 Marcador de contenido">
              <a:extLst>
                <a:ext uri="{FF2B5EF4-FFF2-40B4-BE49-F238E27FC236}">
                  <a16:creationId xmlns:a16="http://schemas.microsoft.com/office/drawing/2014/main" id="{16DD4F0F-5D59-4394-B300-310C17AF96DF}"/>
                </a:ext>
              </a:extLst>
            </p:cNvPr>
            <p:cNvSpPr txBox="1">
              <a:spLocks/>
            </p:cNvSpPr>
            <p:nvPr/>
          </p:nvSpPr>
          <p:spPr>
            <a:xfrm>
              <a:off x="1113234" y="2287006"/>
              <a:ext cx="9008666" cy="23102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b="1">
                <a:latin typeface="Corbel" panose="020B0503020204020204" pitchFamily="34" charset="0"/>
              </a:endParaRPr>
            </a:p>
            <a:p>
              <a:pPr marL="0" indent="0">
                <a:buFont typeface="Arial" panose="020B0604020202020204" pitchFamily="34" charset="0"/>
                <a:buNone/>
              </a:pPr>
              <a:endParaRPr lang="es-ES" b="1">
                <a:latin typeface="Corbel" panose="020B0503020204020204" pitchFamily="34" charset="0"/>
              </a:endParaRPr>
            </a:p>
            <a:p>
              <a:pPr marL="0" indent="0">
                <a:buFont typeface="Arial" panose="020B0604020202020204" pitchFamily="34" charset="0"/>
                <a:buNone/>
              </a:pPr>
              <a:r>
                <a:rPr lang="es-ES" b="1">
                  <a:latin typeface="Corbel" panose="020B0503020204020204" pitchFamily="34" charset="0"/>
                </a:rPr>
                <a:t>Tipos de Uniones</a:t>
              </a:r>
              <a:endParaRPr lang="en-US" b="1">
                <a:latin typeface="Corbel" panose="020B0503020204020204" pitchFamily="34" charset="0"/>
              </a:endParaRPr>
            </a:p>
            <a:p>
              <a:pPr lvl="1"/>
              <a:r>
                <a:rPr lang="en-US" b="1">
                  <a:latin typeface="Corbel" panose="020B0503020204020204" pitchFamily="34" charset="0"/>
                </a:rPr>
                <a:t>1:n 	</a:t>
              </a:r>
              <a:r>
                <a:rPr lang="en-US" b="1" err="1">
                  <a:latin typeface="Corbel" panose="020B0503020204020204" pitchFamily="34" charset="0"/>
                </a:rPr>
                <a:t>Jerárquica</a:t>
              </a:r>
              <a:r>
                <a:rPr lang="en-US" b="1">
                  <a:latin typeface="Corbel" panose="020B0503020204020204" pitchFamily="34" charset="0"/>
                </a:rPr>
                <a:t>			one to many</a:t>
              </a:r>
            </a:p>
            <a:p>
              <a:pPr lvl="1"/>
              <a:r>
                <a:rPr lang="en-US" b="1">
                  <a:latin typeface="Corbel" panose="020B0503020204020204" pitchFamily="34" charset="0"/>
                </a:rPr>
                <a:t>n:m	</a:t>
              </a:r>
              <a:r>
                <a:rPr lang="en-US" b="1" err="1">
                  <a:latin typeface="Corbel" panose="020B0503020204020204" pitchFamily="34" charset="0"/>
                </a:rPr>
                <a:t>Múltiple</a:t>
              </a:r>
              <a:r>
                <a:rPr lang="en-US" b="1">
                  <a:latin typeface="Corbel" panose="020B0503020204020204" pitchFamily="34" charset="0"/>
                </a:rPr>
                <a:t>			many to many</a:t>
              </a:r>
            </a:p>
            <a:p>
              <a:pPr lvl="1"/>
              <a:r>
                <a:rPr lang="en-US" b="1">
                  <a:latin typeface="Corbel" panose="020B0503020204020204" pitchFamily="34" charset="0"/>
                </a:rPr>
                <a:t>1:1	</a:t>
              </a:r>
              <a:r>
                <a:rPr lang="en-US" b="1" err="1">
                  <a:latin typeface="Corbel" panose="020B0503020204020204" pitchFamily="34" charset="0"/>
                </a:rPr>
                <a:t>Especialización</a:t>
              </a:r>
              <a:r>
                <a:rPr lang="en-US" b="1">
                  <a:latin typeface="Corbel" panose="020B0503020204020204" pitchFamily="34" charset="0"/>
                </a:rPr>
                <a:t> </a:t>
              </a:r>
            </a:p>
            <a:p>
              <a:pPr lvl="1"/>
              <a:r>
                <a:rPr lang="en-US" b="1" err="1">
                  <a:latin typeface="Corbel" panose="020B0503020204020204" pitchFamily="34" charset="0"/>
                </a:rPr>
                <a:t>Otros</a:t>
              </a:r>
              <a:r>
                <a:rPr lang="en-US" b="1">
                  <a:latin typeface="Corbel" panose="020B0503020204020204" pitchFamily="34" charset="0"/>
                </a:rPr>
                <a:t> </a:t>
              </a:r>
              <a:r>
                <a:rPr lang="en-US" b="1" err="1">
                  <a:latin typeface="Corbel" panose="020B0503020204020204" pitchFamily="34" charset="0"/>
                </a:rPr>
                <a:t>casos</a:t>
              </a:r>
              <a:r>
                <a:rPr lang="en-US" b="1">
                  <a:latin typeface="Corbel" panose="020B0503020204020204" pitchFamily="34" charset="0"/>
                </a:rPr>
                <a:t>..</a:t>
              </a:r>
            </a:p>
          </p:txBody>
        </p:sp>
        <p:grpSp>
          <p:nvGrpSpPr>
            <p:cNvPr id="21" name="3 Grupo">
              <a:extLst>
                <a:ext uri="{FF2B5EF4-FFF2-40B4-BE49-F238E27FC236}">
                  <a16:creationId xmlns:a16="http://schemas.microsoft.com/office/drawing/2014/main" id="{D3FAFB70-0777-4A4E-975E-39905FE680BD}"/>
                </a:ext>
              </a:extLst>
            </p:cNvPr>
            <p:cNvGrpSpPr/>
            <p:nvPr/>
          </p:nvGrpSpPr>
          <p:grpSpPr>
            <a:xfrm>
              <a:off x="4993742" y="3865768"/>
              <a:ext cx="889687" cy="255374"/>
              <a:chOff x="4135395" y="2561967"/>
              <a:chExt cx="1186249" cy="255374"/>
            </a:xfrm>
          </p:grpSpPr>
          <p:cxnSp>
            <p:nvCxnSpPr>
              <p:cNvPr id="28" name="4 Conector recto">
                <a:extLst>
                  <a:ext uri="{FF2B5EF4-FFF2-40B4-BE49-F238E27FC236}">
                    <a16:creationId xmlns:a16="http://schemas.microsoft.com/office/drawing/2014/main" id="{D06F2219-FE17-4529-BE16-0551107644CE}"/>
                  </a:ext>
                </a:extLst>
              </p:cNvPr>
              <p:cNvCxnSpPr/>
              <p:nvPr/>
            </p:nvCxnSpPr>
            <p:spPr>
              <a:xfrm>
                <a:off x="4135395" y="2677298"/>
                <a:ext cx="11862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5 Conector recto">
                <a:extLst>
                  <a:ext uri="{FF2B5EF4-FFF2-40B4-BE49-F238E27FC236}">
                    <a16:creationId xmlns:a16="http://schemas.microsoft.com/office/drawing/2014/main" id="{99867FA4-B297-4103-9BE7-6265BD1FD8E4}"/>
                  </a:ext>
                </a:extLst>
              </p:cNvPr>
              <p:cNvCxnSpPr/>
              <p:nvPr/>
            </p:nvCxnSpPr>
            <p:spPr>
              <a:xfrm flipV="1">
                <a:off x="5074508" y="2561967"/>
                <a:ext cx="247136" cy="115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6 Conector recto">
                <a:extLst>
                  <a:ext uri="{FF2B5EF4-FFF2-40B4-BE49-F238E27FC236}">
                    <a16:creationId xmlns:a16="http://schemas.microsoft.com/office/drawing/2014/main" id="{06D22CAE-F0C4-4904-9017-B5E01FBE30F3}"/>
                  </a:ext>
                </a:extLst>
              </p:cNvPr>
              <p:cNvCxnSpPr/>
              <p:nvPr/>
            </p:nvCxnSpPr>
            <p:spPr>
              <a:xfrm>
                <a:off x="5074508" y="2677298"/>
                <a:ext cx="247136" cy="1400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13 Grupo">
              <a:extLst>
                <a:ext uri="{FF2B5EF4-FFF2-40B4-BE49-F238E27FC236}">
                  <a16:creationId xmlns:a16="http://schemas.microsoft.com/office/drawing/2014/main" id="{EF8A5BCE-5C74-4A57-B55E-151F8BDF3DD4}"/>
                </a:ext>
              </a:extLst>
            </p:cNvPr>
            <p:cNvGrpSpPr/>
            <p:nvPr/>
          </p:nvGrpSpPr>
          <p:grpSpPr>
            <a:xfrm>
              <a:off x="4993743" y="4261184"/>
              <a:ext cx="889687" cy="255375"/>
              <a:chOff x="5074507" y="5453447"/>
              <a:chExt cx="1186249" cy="255375"/>
            </a:xfrm>
          </p:grpSpPr>
          <p:cxnSp>
            <p:nvCxnSpPr>
              <p:cNvPr id="23" name="8 Conector recto">
                <a:extLst>
                  <a:ext uri="{FF2B5EF4-FFF2-40B4-BE49-F238E27FC236}">
                    <a16:creationId xmlns:a16="http://schemas.microsoft.com/office/drawing/2014/main" id="{60EA9C72-BCC8-4D0B-9B34-88D50A8B5412}"/>
                  </a:ext>
                </a:extLst>
              </p:cNvPr>
              <p:cNvCxnSpPr/>
              <p:nvPr/>
            </p:nvCxnSpPr>
            <p:spPr>
              <a:xfrm>
                <a:off x="5074507" y="5568779"/>
                <a:ext cx="11862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9 Conector recto">
                <a:extLst>
                  <a:ext uri="{FF2B5EF4-FFF2-40B4-BE49-F238E27FC236}">
                    <a16:creationId xmlns:a16="http://schemas.microsoft.com/office/drawing/2014/main" id="{B4DCE19E-5C9D-4CCC-B5C0-3FDE748128AA}"/>
                  </a:ext>
                </a:extLst>
              </p:cNvPr>
              <p:cNvCxnSpPr/>
              <p:nvPr/>
            </p:nvCxnSpPr>
            <p:spPr>
              <a:xfrm flipV="1">
                <a:off x="6013620" y="5453448"/>
                <a:ext cx="247136" cy="115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10 Conector recto">
                <a:extLst>
                  <a:ext uri="{FF2B5EF4-FFF2-40B4-BE49-F238E27FC236}">
                    <a16:creationId xmlns:a16="http://schemas.microsoft.com/office/drawing/2014/main" id="{4618E208-E51F-4D13-8956-F4F25707FA96}"/>
                  </a:ext>
                </a:extLst>
              </p:cNvPr>
              <p:cNvCxnSpPr/>
              <p:nvPr/>
            </p:nvCxnSpPr>
            <p:spPr>
              <a:xfrm>
                <a:off x="6013620" y="5568779"/>
                <a:ext cx="247136" cy="1400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11 Conector recto">
                <a:extLst>
                  <a:ext uri="{FF2B5EF4-FFF2-40B4-BE49-F238E27FC236}">
                    <a16:creationId xmlns:a16="http://schemas.microsoft.com/office/drawing/2014/main" id="{BEDB9C3D-B302-4245-BA4A-B001765EFD38}"/>
                  </a:ext>
                </a:extLst>
              </p:cNvPr>
              <p:cNvCxnSpPr/>
              <p:nvPr/>
            </p:nvCxnSpPr>
            <p:spPr>
              <a:xfrm flipH="1" flipV="1">
                <a:off x="5074508" y="5453447"/>
                <a:ext cx="247136" cy="1153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12 Conector recto">
                <a:extLst>
                  <a:ext uri="{FF2B5EF4-FFF2-40B4-BE49-F238E27FC236}">
                    <a16:creationId xmlns:a16="http://schemas.microsoft.com/office/drawing/2014/main" id="{2E0BC354-479F-4E4C-8D7C-16F4BB2CC56B}"/>
                  </a:ext>
                </a:extLst>
              </p:cNvPr>
              <p:cNvCxnSpPr/>
              <p:nvPr/>
            </p:nvCxnSpPr>
            <p:spPr>
              <a:xfrm flipH="1">
                <a:off x="5074508" y="5568778"/>
                <a:ext cx="247136" cy="1400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227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5">
            <a:extLst>
              <a:ext uri="{FF2B5EF4-FFF2-40B4-BE49-F238E27FC236}">
                <a16:creationId xmlns:a16="http://schemas.microsoft.com/office/drawing/2014/main" id="{81CCC434-19C5-4FF5-82D8-904370ED5685}"/>
              </a:ext>
            </a:extLst>
          </p:cNvPr>
          <p:cNvPicPr/>
          <p:nvPr/>
        </p:nvPicPr>
        <p:blipFill>
          <a:blip r:embed="rId2"/>
          <a:stretch>
            <a:fillRect/>
          </a:stretch>
        </p:blipFill>
        <p:spPr>
          <a:xfrm>
            <a:off x="2567820" y="1096596"/>
            <a:ext cx="7056360" cy="5670107"/>
          </a:xfrm>
          <a:prstGeom prst="rect">
            <a:avLst/>
          </a:prstGeom>
        </p:spPr>
      </p:pic>
      <p:sp>
        <p:nvSpPr>
          <p:cNvPr id="4" name="Title 1">
            <a:extLst>
              <a:ext uri="{FF2B5EF4-FFF2-40B4-BE49-F238E27FC236}">
                <a16:creationId xmlns:a16="http://schemas.microsoft.com/office/drawing/2014/main" id="{01217E55-74EB-480E-A19C-E15F5C5B3ED3}"/>
              </a:ext>
            </a:extLst>
          </p:cNvPr>
          <p:cNvSpPr>
            <a:spLocks noGrp="1"/>
          </p:cNvSpPr>
          <p:nvPr>
            <p:ph type="title"/>
          </p:nvPr>
        </p:nvSpPr>
        <p:spPr>
          <a:xfrm>
            <a:off x="304396" y="294799"/>
            <a:ext cx="10656000" cy="460374"/>
          </a:xfrm>
        </p:spPr>
        <p:txBody>
          <a:bodyPr/>
          <a:lstStyle/>
          <a:p>
            <a:r>
              <a:rPr lang="es-ES"/>
              <a:t>Data Models | Ejemplo 1:N – Modelo relacional (SQL)</a:t>
            </a:r>
          </a:p>
        </p:txBody>
      </p:sp>
    </p:spTree>
    <p:extLst>
      <p:ext uri="{BB962C8B-B14F-4D97-AF65-F5344CB8AC3E}">
        <p14:creationId xmlns:p14="http://schemas.microsoft.com/office/powerpoint/2010/main" val="90871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7FF0F913-CFD9-40C3-A81E-E74932A0588B}"/>
              </a:ext>
            </a:extLst>
          </p:cNvPr>
          <p:cNvPicPr/>
          <p:nvPr/>
        </p:nvPicPr>
        <p:blipFill>
          <a:blip r:embed="rId2"/>
          <a:stretch>
            <a:fillRect/>
          </a:stretch>
        </p:blipFill>
        <p:spPr>
          <a:xfrm>
            <a:off x="889160" y="1639020"/>
            <a:ext cx="7962181" cy="4313206"/>
          </a:xfrm>
          <a:prstGeom prst="rect">
            <a:avLst/>
          </a:prstGeom>
        </p:spPr>
      </p:pic>
      <p:sp>
        <p:nvSpPr>
          <p:cNvPr id="4" name="Title 1">
            <a:extLst>
              <a:ext uri="{FF2B5EF4-FFF2-40B4-BE49-F238E27FC236}">
                <a16:creationId xmlns:a16="http://schemas.microsoft.com/office/drawing/2014/main" id="{4445153F-7B3D-4415-9022-A33B4105AC88}"/>
              </a:ext>
            </a:extLst>
          </p:cNvPr>
          <p:cNvSpPr>
            <a:spLocks noGrp="1"/>
          </p:cNvSpPr>
          <p:nvPr>
            <p:ph type="title"/>
          </p:nvPr>
        </p:nvSpPr>
        <p:spPr>
          <a:xfrm>
            <a:off x="304396" y="294799"/>
            <a:ext cx="10656000" cy="460374"/>
          </a:xfrm>
        </p:spPr>
        <p:txBody>
          <a:bodyPr/>
          <a:lstStyle/>
          <a:p>
            <a:r>
              <a:rPr lang="es-ES"/>
              <a:t>Data Models | Ejemplo 1:N - </a:t>
            </a:r>
            <a:r>
              <a:rPr lang="es-ES" err="1"/>
              <a:t>Document</a:t>
            </a:r>
            <a:r>
              <a:rPr lang="es-ES"/>
              <a:t> Data </a:t>
            </a:r>
            <a:r>
              <a:rPr lang="es-ES" err="1"/>
              <a:t>Model</a:t>
            </a:r>
            <a:r>
              <a:rPr lang="es-ES"/>
              <a:t> (NoSQL) (2)</a:t>
            </a:r>
          </a:p>
        </p:txBody>
      </p:sp>
    </p:spTree>
    <p:extLst>
      <p:ext uri="{BB962C8B-B14F-4D97-AF65-F5344CB8AC3E}">
        <p14:creationId xmlns:p14="http://schemas.microsoft.com/office/powerpoint/2010/main" val="104254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A4FC-6EA6-4B8E-AF7E-7AEEA210DFAF}"/>
              </a:ext>
            </a:extLst>
          </p:cNvPr>
          <p:cNvSpPr>
            <a:spLocks noGrp="1"/>
          </p:cNvSpPr>
          <p:nvPr>
            <p:ph type="title"/>
          </p:nvPr>
        </p:nvSpPr>
        <p:spPr/>
        <p:txBody>
          <a:bodyPr/>
          <a:lstStyle/>
          <a:p>
            <a:r>
              <a:rPr lang="es-ES"/>
              <a:t>Introducción | Datos vs Información</a:t>
            </a:r>
          </a:p>
        </p:txBody>
      </p:sp>
      <p:grpSp>
        <p:nvGrpSpPr>
          <p:cNvPr id="29" name="Group 28">
            <a:extLst>
              <a:ext uri="{FF2B5EF4-FFF2-40B4-BE49-F238E27FC236}">
                <a16:creationId xmlns:a16="http://schemas.microsoft.com/office/drawing/2014/main" id="{4B38A9E1-DE48-4803-B969-8C42E6504361}"/>
              </a:ext>
            </a:extLst>
          </p:cNvPr>
          <p:cNvGrpSpPr/>
          <p:nvPr/>
        </p:nvGrpSpPr>
        <p:grpSpPr>
          <a:xfrm>
            <a:off x="768000" y="4622523"/>
            <a:ext cx="10656000" cy="1143043"/>
            <a:chOff x="1344048" y="5181557"/>
            <a:chExt cx="9286138" cy="991134"/>
          </a:xfrm>
        </p:grpSpPr>
        <p:sp>
          <p:nvSpPr>
            <p:cNvPr id="3" name="Arrow: Chevron 2">
              <a:extLst>
                <a:ext uri="{FF2B5EF4-FFF2-40B4-BE49-F238E27FC236}">
                  <a16:creationId xmlns:a16="http://schemas.microsoft.com/office/drawing/2014/main" id="{2A17D346-BDC5-4ED0-AC78-8F258BAC9722}"/>
                </a:ext>
              </a:extLst>
            </p:cNvPr>
            <p:cNvSpPr/>
            <p:nvPr/>
          </p:nvSpPr>
          <p:spPr>
            <a:xfrm>
              <a:off x="1344048" y="5181557"/>
              <a:ext cx="9286138" cy="991134"/>
            </a:xfrm>
            <a:prstGeom prst="chevron">
              <a:avLst/>
            </a:prstGeom>
            <a:solidFill>
              <a:srgbClr val="FF5A00"/>
            </a:solidFill>
            <a:ln w="9525" cap="flat" cmpd="sng" algn="ctr">
              <a:noFill/>
              <a:prstDash val="solid"/>
            </a:ln>
            <a:effectLst/>
          </p:spPr>
          <p:txBody>
            <a:bodyPr rtlCol="0" anchor="ctr" anchorCtr="0"/>
            <a:lstStyle/>
            <a:p>
              <a:pPr marL="0" marR="0" lvl="0" indent="0" algn="ctr" defTabSz="1043056"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a:ln>
                    <a:noFill/>
                  </a:ln>
                  <a:solidFill>
                    <a:schemeClr val="bg1"/>
                  </a:solidFill>
                  <a:effectLst/>
                  <a:uLnTx/>
                  <a:uFillTx/>
                  <a:latin typeface="Corbel" panose="020B0503020204020204" pitchFamily="34" charset="0"/>
                </a:rPr>
                <a:t>QUALITY TO ENSURE DECISIONS</a:t>
              </a:r>
            </a:p>
            <a:p>
              <a:pPr marL="0" marR="0" lvl="0" indent="0" algn="ctr" defTabSz="104305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Corbel" panose="020B0503020204020204" pitchFamily="34" charset="0"/>
                  <a:cs typeface="Segoe UI" pitchFamily="34" charset="0"/>
                </a:rPr>
                <a:t>	We must focus on giving greater value to data and turning it into an asset that is at the center of decision-making. </a:t>
              </a:r>
            </a:p>
          </p:txBody>
        </p:sp>
        <p:grpSp>
          <p:nvGrpSpPr>
            <p:cNvPr id="4" name="Group 3">
              <a:extLst>
                <a:ext uri="{FF2B5EF4-FFF2-40B4-BE49-F238E27FC236}">
                  <a16:creationId xmlns:a16="http://schemas.microsoft.com/office/drawing/2014/main" id="{A4996808-907C-45E7-95FA-1E0CF371B21D}"/>
                </a:ext>
              </a:extLst>
            </p:cNvPr>
            <p:cNvGrpSpPr/>
            <p:nvPr/>
          </p:nvGrpSpPr>
          <p:grpSpPr>
            <a:xfrm rot="1108518">
              <a:off x="1937143" y="5260563"/>
              <a:ext cx="658229" cy="824317"/>
              <a:chOff x="944563" y="3032125"/>
              <a:chExt cx="927100" cy="1320800"/>
            </a:xfrm>
            <a:solidFill>
              <a:sysClr val="windowText" lastClr="000000">
                <a:lumMod val="85000"/>
                <a:lumOff val="15000"/>
              </a:sysClr>
            </a:solidFill>
          </p:grpSpPr>
          <p:sp>
            <p:nvSpPr>
              <p:cNvPr id="5" name="Freeform 5">
                <a:extLst>
                  <a:ext uri="{FF2B5EF4-FFF2-40B4-BE49-F238E27FC236}">
                    <a16:creationId xmlns:a16="http://schemas.microsoft.com/office/drawing/2014/main" id="{DE3CA6D8-5F3E-440D-87BE-F9A419FE3D70}"/>
                  </a:ext>
                </a:extLst>
              </p:cNvPr>
              <p:cNvSpPr>
                <a:spLocks/>
              </p:cNvSpPr>
              <p:nvPr/>
            </p:nvSpPr>
            <p:spPr bwMode="auto">
              <a:xfrm>
                <a:off x="969963" y="3209925"/>
                <a:ext cx="168275" cy="247650"/>
              </a:xfrm>
              <a:custGeom>
                <a:avLst/>
                <a:gdLst>
                  <a:gd name="T0" fmla="*/ 38 w 106"/>
                  <a:gd name="T1" fmla="*/ 156 h 156"/>
                  <a:gd name="T2" fmla="*/ 38 w 106"/>
                  <a:gd name="T3" fmla="*/ 156 h 156"/>
                  <a:gd name="T4" fmla="*/ 32 w 106"/>
                  <a:gd name="T5" fmla="*/ 154 h 156"/>
                  <a:gd name="T6" fmla="*/ 32 w 106"/>
                  <a:gd name="T7" fmla="*/ 154 h 156"/>
                  <a:gd name="T8" fmla="*/ 24 w 106"/>
                  <a:gd name="T9" fmla="*/ 146 h 156"/>
                  <a:gd name="T10" fmla="*/ 18 w 106"/>
                  <a:gd name="T11" fmla="*/ 138 h 156"/>
                  <a:gd name="T12" fmla="*/ 12 w 106"/>
                  <a:gd name="T13" fmla="*/ 128 h 156"/>
                  <a:gd name="T14" fmla="*/ 6 w 106"/>
                  <a:gd name="T15" fmla="*/ 120 h 156"/>
                  <a:gd name="T16" fmla="*/ 4 w 106"/>
                  <a:gd name="T17" fmla="*/ 110 h 156"/>
                  <a:gd name="T18" fmla="*/ 2 w 106"/>
                  <a:gd name="T19" fmla="*/ 98 h 156"/>
                  <a:gd name="T20" fmla="*/ 0 w 106"/>
                  <a:gd name="T21" fmla="*/ 88 h 156"/>
                  <a:gd name="T22" fmla="*/ 2 w 106"/>
                  <a:gd name="T23" fmla="*/ 76 h 156"/>
                  <a:gd name="T24" fmla="*/ 2 w 106"/>
                  <a:gd name="T25" fmla="*/ 76 h 156"/>
                  <a:gd name="T26" fmla="*/ 4 w 106"/>
                  <a:gd name="T27" fmla="*/ 60 h 156"/>
                  <a:gd name="T28" fmla="*/ 12 w 106"/>
                  <a:gd name="T29" fmla="*/ 44 h 156"/>
                  <a:gd name="T30" fmla="*/ 22 w 106"/>
                  <a:gd name="T31" fmla="*/ 30 h 156"/>
                  <a:gd name="T32" fmla="*/ 34 w 106"/>
                  <a:gd name="T33" fmla="*/ 18 h 156"/>
                  <a:gd name="T34" fmla="*/ 34 w 106"/>
                  <a:gd name="T35" fmla="*/ 18 h 156"/>
                  <a:gd name="T36" fmla="*/ 48 w 106"/>
                  <a:gd name="T37" fmla="*/ 8 h 156"/>
                  <a:gd name="T38" fmla="*/ 64 w 106"/>
                  <a:gd name="T39" fmla="*/ 2 h 156"/>
                  <a:gd name="T40" fmla="*/ 80 w 106"/>
                  <a:gd name="T41" fmla="*/ 0 h 156"/>
                  <a:gd name="T42" fmla="*/ 98 w 106"/>
                  <a:gd name="T43" fmla="*/ 0 h 156"/>
                  <a:gd name="T44" fmla="*/ 98 w 106"/>
                  <a:gd name="T45" fmla="*/ 0 h 156"/>
                  <a:gd name="T46" fmla="*/ 102 w 106"/>
                  <a:gd name="T47" fmla="*/ 0 h 156"/>
                  <a:gd name="T48" fmla="*/ 104 w 106"/>
                  <a:gd name="T49" fmla="*/ 2 h 156"/>
                  <a:gd name="T50" fmla="*/ 106 w 106"/>
                  <a:gd name="T51" fmla="*/ 6 h 156"/>
                  <a:gd name="T52" fmla="*/ 106 w 106"/>
                  <a:gd name="T53" fmla="*/ 10 h 156"/>
                  <a:gd name="T54" fmla="*/ 106 w 106"/>
                  <a:gd name="T55" fmla="*/ 10 h 156"/>
                  <a:gd name="T56" fmla="*/ 104 w 106"/>
                  <a:gd name="T57" fmla="*/ 12 h 156"/>
                  <a:gd name="T58" fmla="*/ 102 w 106"/>
                  <a:gd name="T59" fmla="*/ 16 h 156"/>
                  <a:gd name="T60" fmla="*/ 100 w 106"/>
                  <a:gd name="T61" fmla="*/ 16 h 156"/>
                  <a:gd name="T62" fmla="*/ 96 w 106"/>
                  <a:gd name="T63" fmla="*/ 18 h 156"/>
                  <a:gd name="T64" fmla="*/ 96 w 106"/>
                  <a:gd name="T65" fmla="*/ 18 h 156"/>
                  <a:gd name="T66" fmla="*/ 82 w 106"/>
                  <a:gd name="T67" fmla="*/ 18 h 156"/>
                  <a:gd name="T68" fmla="*/ 68 w 106"/>
                  <a:gd name="T69" fmla="*/ 20 h 156"/>
                  <a:gd name="T70" fmla="*/ 56 w 106"/>
                  <a:gd name="T71" fmla="*/ 24 h 156"/>
                  <a:gd name="T72" fmla="*/ 44 w 106"/>
                  <a:gd name="T73" fmla="*/ 32 h 156"/>
                  <a:gd name="T74" fmla="*/ 44 w 106"/>
                  <a:gd name="T75" fmla="*/ 32 h 156"/>
                  <a:gd name="T76" fmla="*/ 34 w 106"/>
                  <a:gd name="T77" fmla="*/ 42 h 156"/>
                  <a:gd name="T78" fmla="*/ 28 w 106"/>
                  <a:gd name="T79" fmla="*/ 52 h 156"/>
                  <a:gd name="T80" fmla="*/ 22 w 106"/>
                  <a:gd name="T81" fmla="*/ 66 h 156"/>
                  <a:gd name="T82" fmla="*/ 20 w 106"/>
                  <a:gd name="T83" fmla="*/ 78 h 156"/>
                  <a:gd name="T84" fmla="*/ 20 w 106"/>
                  <a:gd name="T85" fmla="*/ 78 h 156"/>
                  <a:gd name="T86" fmla="*/ 20 w 106"/>
                  <a:gd name="T87" fmla="*/ 96 h 156"/>
                  <a:gd name="T88" fmla="*/ 24 w 106"/>
                  <a:gd name="T89" fmla="*/ 112 h 156"/>
                  <a:gd name="T90" fmla="*/ 32 w 106"/>
                  <a:gd name="T91" fmla="*/ 128 h 156"/>
                  <a:gd name="T92" fmla="*/ 44 w 106"/>
                  <a:gd name="T93" fmla="*/ 140 h 156"/>
                  <a:gd name="T94" fmla="*/ 44 w 106"/>
                  <a:gd name="T95" fmla="*/ 140 h 156"/>
                  <a:gd name="T96" fmla="*/ 46 w 106"/>
                  <a:gd name="T97" fmla="*/ 142 h 156"/>
                  <a:gd name="T98" fmla="*/ 46 w 106"/>
                  <a:gd name="T99" fmla="*/ 146 h 156"/>
                  <a:gd name="T100" fmla="*/ 46 w 106"/>
                  <a:gd name="T101" fmla="*/ 150 h 156"/>
                  <a:gd name="T102" fmla="*/ 44 w 106"/>
                  <a:gd name="T103" fmla="*/ 152 h 156"/>
                  <a:gd name="T104" fmla="*/ 44 w 106"/>
                  <a:gd name="T105" fmla="*/ 152 h 156"/>
                  <a:gd name="T106" fmla="*/ 42 w 106"/>
                  <a:gd name="T107" fmla="*/ 154 h 156"/>
                  <a:gd name="T108" fmla="*/ 38 w 106"/>
                  <a:gd name="T109" fmla="*/ 156 h 156"/>
                  <a:gd name="T110" fmla="*/ 38 w 106"/>
                  <a:gd name="T11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156">
                    <a:moveTo>
                      <a:pt x="38" y="156"/>
                    </a:moveTo>
                    <a:lnTo>
                      <a:pt x="38" y="156"/>
                    </a:lnTo>
                    <a:lnTo>
                      <a:pt x="32" y="154"/>
                    </a:lnTo>
                    <a:lnTo>
                      <a:pt x="32" y="154"/>
                    </a:lnTo>
                    <a:lnTo>
                      <a:pt x="24" y="146"/>
                    </a:lnTo>
                    <a:lnTo>
                      <a:pt x="18" y="138"/>
                    </a:lnTo>
                    <a:lnTo>
                      <a:pt x="12" y="128"/>
                    </a:lnTo>
                    <a:lnTo>
                      <a:pt x="6" y="120"/>
                    </a:lnTo>
                    <a:lnTo>
                      <a:pt x="4" y="110"/>
                    </a:lnTo>
                    <a:lnTo>
                      <a:pt x="2" y="98"/>
                    </a:lnTo>
                    <a:lnTo>
                      <a:pt x="0" y="88"/>
                    </a:lnTo>
                    <a:lnTo>
                      <a:pt x="2" y="76"/>
                    </a:lnTo>
                    <a:lnTo>
                      <a:pt x="2" y="76"/>
                    </a:lnTo>
                    <a:lnTo>
                      <a:pt x="4" y="60"/>
                    </a:lnTo>
                    <a:lnTo>
                      <a:pt x="12" y="44"/>
                    </a:lnTo>
                    <a:lnTo>
                      <a:pt x="22" y="30"/>
                    </a:lnTo>
                    <a:lnTo>
                      <a:pt x="34" y="18"/>
                    </a:lnTo>
                    <a:lnTo>
                      <a:pt x="34" y="18"/>
                    </a:lnTo>
                    <a:lnTo>
                      <a:pt x="48" y="8"/>
                    </a:lnTo>
                    <a:lnTo>
                      <a:pt x="64" y="2"/>
                    </a:lnTo>
                    <a:lnTo>
                      <a:pt x="80" y="0"/>
                    </a:lnTo>
                    <a:lnTo>
                      <a:pt x="98" y="0"/>
                    </a:lnTo>
                    <a:lnTo>
                      <a:pt x="98" y="0"/>
                    </a:lnTo>
                    <a:lnTo>
                      <a:pt x="102" y="0"/>
                    </a:lnTo>
                    <a:lnTo>
                      <a:pt x="104" y="2"/>
                    </a:lnTo>
                    <a:lnTo>
                      <a:pt x="106" y="6"/>
                    </a:lnTo>
                    <a:lnTo>
                      <a:pt x="106" y="10"/>
                    </a:lnTo>
                    <a:lnTo>
                      <a:pt x="106" y="10"/>
                    </a:lnTo>
                    <a:lnTo>
                      <a:pt x="104" y="12"/>
                    </a:lnTo>
                    <a:lnTo>
                      <a:pt x="102" y="16"/>
                    </a:lnTo>
                    <a:lnTo>
                      <a:pt x="100" y="16"/>
                    </a:lnTo>
                    <a:lnTo>
                      <a:pt x="96" y="18"/>
                    </a:lnTo>
                    <a:lnTo>
                      <a:pt x="96" y="18"/>
                    </a:lnTo>
                    <a:lnTo>
                      <a:pt x="82" y="18"/>
                    </a:lnTo>
                    <a:lnTo>
                      <a:pt x="68" y="20"/>
                    </a:lnTo>
                    <a:lnTo>
                      <a:pt x="56" y="24"/>
                    </a:lnTo>
                    <a:lnTo>
                      <a:pt x="44" y="32"/>
                    </a:lnTo>
                    <a:lnTo>
                      <a:pt x="44" y="32"/>
                    </a:lnTo>
                    <a:lnTo>
                      <a:pt x="34" y="42"/>
                    </a:lnTo>
                    <a:lnTo>
                      <a:pt x="28" y="52"/>
                    </a:lnTo>
                    <a:lnTo>
                      <a:pt x="22" y="66"/>
                    </a:lnTo>
                    <a:lnTo>
                      <a:pt x="20" y="78"/>
                    </a:lnTo>
                    <a:lnTo>
                      <a:pt x="20" y="78"/>
                    </a:lnTo>
                    <a:lnTo>
                      <a:pt x="20" y="96"/>
                    </a:lnTo>
                    <a:lnTo>
                      <a:pt x="24" y="112"/>
                    </a:lnTo>
                    <a:lnTo>
                      <a:pt x="32" y="128"/>
                    </a:lnTo>
                    <a:lnTo>
                      <a:pt x="44" y="140"/>
                    </a:lnTo>
                    <a:lnTo>
                      <a:pt x="44" y="140"/>
                    </a:lnTo>
                    <a:lnTo>
                      <a:pt x="46" y="142"/>
                    </a:lnTo>
                    <a:lnTo>
                      <a:pt x="46" y="146"/>
                    </a:lnTo>
                    <a:lnTo>
                      <a:pt x="46" y="150"/>
                    </a:lnTo>
                    <a:lnTo>
                      <a:pt x="44" y="152"/>
                    </a:lnTo>
                    <a:lnTo>
                      <a:pt x="44" y="152"/>
                    </a:lnTo>
                    <a:lnTo>
                      <a:pt x="42" y="154"/>
                    </a:lnTo>
                    <a:lnTo>
                      <a:pt x="38" y="156"/>
                    </a:lnTo>
                    <a:lnTo>
                      <a:pt x="38" y="15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6" name="Freeform 6">
                <a:extLst>
                  <a:ext uri="{FF2B5EF4-FFF2-40B4-BE49-F238E27FC236}">
                    <a16:creationId xmlns:a16="http://schemas.microsoft.com/office/drawing/2014/main" id="{3AA77539-AA77-4C6D-8EEB-A243FDD35CE5}"/>
                  </a:ext>
                </a:extLst>
              </p:cNvPr>
              <p:cNvSpPr>
                <a:spLocks/>
              </p:cNvSpPr>
              <p:nvPr/>
            </p:nvSpPr>
            <p:spPr bwMode="auto">
              <a:xfrm>
                <a:off x="944563" y="3359150"/>
                <a:ext cx="165100" cy="279400"/>
              </a:xfrm>
              <a:custGeom>
                <a:avLst/>
                <a:gdLst>
                  <a:gd name="T0" fmla="*/ 78 w 104"/>
                  <a:gd name="T1" fmla="*/ 176 h 176"/>
                  <a:gd name="T2" fmla="*/ 78 w 104"/>
                  <a:gd name="T3" fmla="*/ 176 h 176"/>
                  <a:gd name="T4" fmla="*/ 78 w 104"/>
                  <a:gd name="T5" fmla="*/ 176 h 176"/>
                  <a:gd name="T6" fmla="*/ 78 w 104"/>
                  <a:gd name="T7" fmla="*/ 176 h 176"/>
                  <a:gd name="T8" fmla="*/ 60 w 104"/>
                  <a:gd name="T9" fmla="*/ 172 h 176"/>
                  <a:gd name="T10" fmla="*/ 44 w 104"/>
                  <a:gd name="T11" fmla="*/ 166 h 176"/>
                  <a:gd name="T12" fmla="*/ 30 w 104"/>
                  <a:gd name="T13" fmla="*/ 156 h 176"/>
                  <a:gd name="T14" fmla="*/ 18 w 104"/>
                  <a:gd name="T15" fmla="*/ 144 h 176"/>
                  <a:gd name="T16" fmla="*/ 18 w 104"/>
                  <a:gd name="T17" fmla="*/ 144 h 176"/>
                  <a:gd name="T18" fmla="*/ 8 w 104"/>
                  <a:gd name="T19" fmla="*/ 128 h 176"/>
                  <a:gd name="T20" fmla="*/ 2 w 104"/>
                  <a:gd name="T21" fmla="*/ 112 h 176"/>
                  <a:gd name="T22" fmla="*/ 0 w 104"/>
                  <a:gd name="T23" fmla="*/ 96 h 176"/>
                  <a:gd name="T24" fmla="*/ 0 w 104"/>
                  <a:gd name="T25" fmla="*/ 78 h 176"/>
                  <a:gd name="T26" fmla="*/ 0 w 104"/>
                  <a:gd name="T27" fmla="*/ 78 h 176"/>
                  <a:gd name="T28" fmla="*/ 4 w 104"/>
                  <a:gd name="T29" fmla="*/ 62 h 176"/>
                  <a:gd name="T30" fmla="*/ 10 w 104"/>
                  <a:gd name="T31" fmla="*/ 46 h 176"/>
                  <a:gd name="T32" fmla="*/ 20 w 104"/>
                  <a:gd name="T33" fmla="*/ 32 h 176"/>
                  <a:gd name="T34" fmla="*/ 32 w 104"/>
                  <a:gd name="T35" fmla="*/ 20 h 176"/>
                  <a:gd name="T36" fmla="*/ 32 w 104"/>
                  <a:gd name="T37" fmla="*/ 20 h 176"/>
                  <a:gd name="T38" fmla="*/ 46 w 104"/>
                  <a:gd name="T39" fmla="*/ 10 h 176"/>
                  <a:gd name="T40" fmla="*/ 62 w 104"/>
                  <a:gd name="T41" fmla="*/ 4 h 176"/>
                  <a:gd name="T42" fmla="*/ 80 w 104"/>
                  <a:gd name="T43" fmla="*/ 0 h 176"/>
                  <a:gd name="T44" fmla="*/ 96 w 104"/>
                  <a:gd name="T45" fmla="*/ 0 h 176"/>
                  <a:gd name="T46" fmla="*/ 96 w 104"/>
                  <a:gd name="T47" fmla="*/ 0 h 176"/>
                  <a:gd name="T48" fmla="*/ 100 w 104"/>
                  <a:gd name="T49" fmla="*/ 2 h 176"/>
                  <a:gd name="T50" fmla="*/ 102 w 104"/>
                  <a:gd name="T51" fmla="*/ 4 h 176"/>
                  <a:gd name="T52" fmla="*/ 104 w 104"/>
                  <a:gd name="T53" fmla="*/ 8 h 176"/>
                  <a:gd name="T54" fmla="*/ 104 w 104"/>
                  <a:gd name="T55" fmla="*/ 10 h 176"/>
                  <a:gd name="T56" fmla="*/ 104 w 104"/>
                  <a:gd name="T57" fmla="*/ 10 h 176"/>
                  <a:gd name="T58" fmla="*/ 104 w 104"/>
                  <a:gd name="T59" fmla="*/ 14 h 176"/>
                  <a:gd name="T60" fmla="*/ 102 w 104"/>
                  <a:gd name="T61" fmla="*/ 16 h 176"/>
                  <a:gd name="T62" fmla="*/ 98 w 104"/>
                  <a:gd name="T63" fmla="*/ 18 h 176"/>
                  <a:gd name="T64" fmla="*/ 94 w 104"/>
                  <a:gd name="T65" fmla="*/ 18 h 176"/>
                  <a:gd name="T66" fmla="*/ 94 w 104"/>
                  <a:gd name="T67" fmla="*/ 18 h 176"/>
                  <a:gd name="T68" fmla="*/ 80 w 104"/>
                  <a:gd name="T69" fmla="*/ 18 h 176"/>
                  <a:gd name="T70" fmla="*/ 68 w 104"/>
                  <a:gd name="T71" fmla="*/ 22 h 176"/>
                  <a:gd name="T72" fmla="*/ 54 w 104"/>
                  <a:gd name="T73" fmla="*/ 26 h 176"/>
                  <a:gd name="T74" fmla="*/ 44 w 104"/>
                  <a:gd name="T75" fmla="*/ 34 h 176"/>
                  <a:gd name="T76" fmla="*/ 34 w 104"/>
                  <a:gd name="T77" fmla="*/ 44 h 176"/>
                  <a:gd name="T78" fmla="*/ 26 w 104"/>
                  <a:gd name="T79" fmla="*/ 54 h 176"/>
                  <a:gd name="T80" fmla="*/ 20 w 104"/>
                  <a:gd name="T81" fmla="*/ 66 h 176"/>
                  <a:gd name="T82" fmla="*/ 18 w 104"/>
                  <a:gd name="T83" fmla="*/ 80 h 176"/>
                  <a:gd name="T84" fmla="*/ 18 w 104"/>
                  <a:gd name="T85" fmla="*/ 80 h 176"/>
                  <a:gd name="T86" fmla="*/ 18 w 104"/>
                  <a:gd name="T87" fmla="*/ 94 h 176"/>
                  <a:gd name="T88" fmla="*/ 20 w 104"/>
                  <a:gd name="T89" fmla="*/ 108 h 176"/>
                  <a:gd name="T90" fmla="*/ 24 w 104"/>
                  <a:gd name="T91" fmla="*/ 120 h 176"/>
                  <a:gd name="T92" fmla="*/ 32 w 104"/>
                  <a:gd name="T93" fmla="*/ 132 h 176"/>
                  <a:gd name="T94" fmla="*/ 32 w 104"/>
                  <a:gd name="T95" fmla="*/ 132 h 176"/>
                  <a:gd name="T96" fmla="*/ 42 w 104"/>
                  <a:gd name="T97" fmla="*/ 142 h 176"/>
                  <a:gd name="T98" fmla="*/ 54 w 104"/>
                  <a:gd name="T99" fmla="*/ 150 h 176"/>
                  <a:gd name="T100" fmla="*/ 66 w 104"/>
                  <a:gd name="T101" fmla="*/ 154 h 176"/>
                  <a:gd name="T102" fmla="*/ 80 w 104"/>
                  <a:gd name="T103" fmla="*/ 158 h 176"/>
                  <a:gd name="T104" fmla="*/ 80 w 104"/>
                  <a:gd name="T105" fmla="*/ 158 h 176"/>
                  <a:gd name="T106" fmla="*/ 82 w 104"/>
                  <a:gd name="T107" fmla="*/ 158 h 176"/>
                  <a:gd name="T108" fmla="*/ 86 w 104"/>
                  <a:gd name="T109" fmla="*/ 160 h 176"/>
                  <a:gd name="T110" fmla="*/ 86 w 104"/>
                  <a:gd name="T111" fmla="*/ 164 h 176"/>
                  <a:gd name="T112" fmla="*/ 88 w 104"/>
                  <a:gd name="T113" fmla="*/ 168 h 176"/>
                  <a:gd name="T114" fmla="*/ 88 w 104"/>
                  <a:gd name="T115" fmla="*/ 168 h 176"/>
                  <a:gd name="T116" fmla="*/ 86 w 104"/>
                  <a:gd name="T117" fmla="*/ 170 h 176"/>
                  <a:gd name="T118" fmla="*/ 84 w 104"/>
                  <a:gd name="T119" fmla="*/ 174 h 176"/>
                  <a:gd name="T120" fmla="*/ 82 w 104"/>
                  <a:gd name="T121" fmla="*/ 174 h 176"/>
                  <a:gd name="T122" fmla="*/ 78 w 104"/>
                  <a:gd name="T123" fmla="*/ 176 h 176"/>
                  <a:gd name="T124" fmla="*/ 78 w 104"/>
                  <a:gd name="T1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76">
                    <a:moveTo>
                      <a:pt x="78" y="176"/>
                    </a:moveTo>
                    <a:lnTo>
                      <a:pt x="78" y="176"/>
                    </a:lnTo>
                    <a:lnTo>
                      <a:pt x="78" y="176"/>
                    </a:lnTo>
                    <a:lnTo>
                      <a:pt x="78" y="176"/>
                    </a:lnTo>
                    <a:lnTo>
                      <a:pt x="60" y="172"/>
                    </a:lnTo>
                    <a:lnTo>
                      <a:pt x="44" y="166"/>
                    </a:lnTo>
                    <a:lnTo>
                      <a:pt x="30" y="156"/>
                    </a:lnTo>
                    <a:lnTo>
                      <a:pt x="18" y="144"/>
                    </a:lnTo>
                    <a:lnTo>
                      <a:pt x="18" y="144"/>
                    </a:lnTo>
                    <a:lnTo>
                      <a:pt x="8" y="128"/>
                    </a:lnTo>
                    <a:lnTo>
                      <a:pt x="2" y="112"/>
                    </a:lnTo>
                    <a:lnTo>
                      <a:pt x="0" y="96"/>
                    </a:lnTo>
                    <a:lnTo>
                      <a:pt x="0" y="78"/>
                    </a:lnTo>
                    <a:lnTo>
                      <a:pt x="0" y="78"/>
                    </a:lnTo>
                    <a:lnTo>
                      <a:pt x="4" y="62"/>
                    </a:lnTo>
                    <a:lnTo>
                      <a:pt x="10" y="46"/>
                    </a:lnTo>
                    <a:lnTo>
                      <a:pt x="20" y="32"/>
                    </a:lnTo>
                    <a:lnTo>
                      <a:pt x="32" y="20"/>
                    </a:lnTo>
                    <a:lnTo>
                      <a:pt x="32" y="20"/>
                    </a:lnTo>
                    <a:lnTo>
                      <a:pt x="46" y="10"/>
                    </a:lnTo>
                    <a:lnTo>
                      <a:pt x="62" y="4"/>
                    </a:lnTo>
                    <a:lnTo>
                      <a:pt x="80" y="0"/>
                    </a:lnTo>
                    <a:lnTo>
                      <a:pt x="96" y="0"/>
                    </a:lnTo>
                    <a:lnTo>
                      <a:pt x="96" y="0"/>
                    </a:lnTo>
                    <a:lnTo>
                      <a:pt x="100" y="2"/>
                    </a:lnTo>
                    <a:lnTo>
                      <a:pt x="102" y="4"/>
                    </a:lnTo>
                    <a:lnTo>
                      <a:pt x="104" y="8"/>
                    </a:lnTo>
                    <a:lnTo>
                      <a:pt x="104" y="10"/>
                    </a:lnTo>
                    <a:lnTo>
                      <a:pt x="104" y="10"/>
                    </a:lnTo>
                    <a:lnTo>
                      <a:pt x="104" y="14"/>
                    </a:lnTo>
                    <a:lnTo>
                      <a:pt x="102" y="16"/>
                    </a:lnTo>
                    <a:lnTo>
                      <a:pt x="98" y="18"/>
                    </a:lnTo>
                    <a:lnTo>
                      <a:pt x="94" y="18"/>
                    </a:lnTo>
                    <a:lnTo>
                      <a:pt x="94" y="18"/>
                    </a:lnTo>
                    <a:lnTo>
                      <a:pt x="80" y="18"/>
                    </a:lnTo>
                    <a:lnTo>
                      <a:pt x="68" y="22"/>
                    </a:lnTo>
                    <a:lnTo>
                      <a:pt x="54" y="26"/>
                    </a:lnTo>
                    <a:lnTo>
                      <a:pt x="44" y="34"/>
                    </a:lnTo>
                    <a:lnTo>
                      <a:pt x="34" y="44"/>
                    </a:lnTo>
                    <a:lnTo>
                      <a:pt x="26" y="54"/>
                    </a:lnTo>
                    <a:lnTo>
                      <a:pt x="20" y="66"/>
                    </a:lnTo>
                    <a:lnTo>
                      <a:pt x="18" y="80"/>
                    </a:lnTo>
                    <a:lnTo>
                      <a:pt x="18" y="80"/>
                    </a:lnTo>
                    <a:lnTo>
                      <a:pt x="18" y="94"/>
                    </a:lnTo>
                    <a:lnTo>
                      <a:pt x="20" y="108"/>
                    </a:lnTo>
                    <a:lnTo>
                      <a:pt x="24" y="120"/>
                    </a:lnTo>
                    <a:lnTo>
                      <a:pt x="32" y="132"/>
                    </a:lnTo>
                    <a:lnTo>
                      <a:pt x="32" y="132"/>
                    </a:lnTo>
                    <a:lnTo>
                      <a:pt x="42" y="142"/>
                    </a:lnTo>
                    <a:lnTo>
                      <a:pt x="54" y="150"/>
                    </a:lnTo>
                    <a:lnTo>
                      <a:pt x="66" y="154"/>
                    </a:lnTo>
                    <a:lnTo>
                      <a:pt x="80" y="158"/>
                    </a:lnTo>
                    <a:lnTo>
                      <a:pt x="80" y="158"/>
                    </a:lnTo>
                    <a:lnTo>
                      <a:pt x="82" y="158"/>
                    </a:lnTo>
                    <a:lnTo>
                      <a:pt x="86" y="160"/>
                    </a:lnTo>
                    <a:lnTo>
                      <a:pt x="86" y="164"/>
                    </a:lnTo>
                    <a:lnTo>
                      <a:pt x="88" y="168"/>
                    </a:lnTo>
                    <a:lnTo>
                      <a:pt x="88" y="168"/>
                    </a:lnTo>
                    <a:lnTo>
                      <a:pt x="86" y="170"/>
                    </a:lnTo>
                    <a:lnTo>
                      <a:pt x="84" y="174"/>
                    </a:lnTo>
                    <a:lnTo>
                      <a:pt x="82" y="174"/>
                    </a:lnTo>
                    <a:lnTo>
                      <a:pt x="78" y="176"/>
                    </a:lnTo>
                    <a:lnTo>
                      <a:pt x="78" y="17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7" name="Freeform 7">
                <a:extLst>
                  <a:ext uri="{FF2B5EF4-FFF2-40B4-BE49-F238E27FC236}">
                    <a16:creationId xmlns:a16="http://schemas.microsoft.com/office/drawing/2014/main" id="{3A31D478-EFFE-4AD5-B70E-200172C8673B}"/>
                  </a:ext>
                </a:extLst>
              </p:cNvPr>
              <p:cNvSpPr>
                <a:spLocks/>
              </p:cNvSpPr>
              <p:nvPr/>
            </p:nvSpPr>
            <p:spPr bwMode="auto">
              <a:xfrm>
                <a:off x="1068388" y="3063875"/>
                <a:ext cx="190500" cy="196850"/>
              </a:xfrm>
              <a:custGeom>
                <a:avLst/>
                <a:gdLst>
                  <a:gd name="T0" fmla="*/ 28 w 120"/>
                  <a:gd name="T1" fmla="*/ 124 h 124"/>
                  <a:gd name="T2" fmla="*/ 28 w 120"/>
                  <a:gd name="T3" fmla="*/ 124 h 124"/>
                  <a:gd name="T4" fmla="*/ 26 w 120"/>
                  <a:gd name="T5" fmla="*/ 124 h 124"/>
                  <a:gd name="T6" fmla="*/ 22 w 120"/>
                  <a:gd name="T7" fmla="*/ 122 h 124"/>
                  <a:gd name="T8" fmla="*/ 22 w 120"/>
                  <a:gd name="T9" fmla="*/ 122 h 124"/>
                  <a:gd name="T10" fmla="*/ 12 w 120"/>
                  <a:gd name="T11" fmla="*/ 112 h 124"/>
                  <a:gd name="T12" fmla="*/ 6 w 120"/>
                  <a:gd name="T13" fmla="*/ 100 h 124"/>
                  <a:gd name="T14" fmla="*/ 2 w 120"/>
                  <a:gd name="T15" fmla="*/ 88 h 124"/>
                  <a:gd name="T16" fmla="*/ 0 w 120"/>
                  <a:gd name="T17" fmla="*/ 74 h 124"/>
                  <a:gd name="T18" fmla="*/ 0 w 120"/>
                  <a:gd name="T19" fmla="*/ 74 h 124"/>
                  <a:gd name="T20" fmla="*/ 0 w 120"/>
                  <a:gd name="T21" fmla="*/ 60 h 124"/>
                  <a:gd name="T22" fmla="*/ 4 w 120"/>
                  <a:gd name="T23" fmla="*/ 46 h 124"/>
                  <a:gd name="T24" fmla="*/ 8 w 120"/>
                  <a:gd name="T25" fmla="*/ 34 h 124"/>
                  <a:gd name="T26" fmla="*/ 18 w 120"/>
                  <a:gd name="T27" fmla="*/ 24 h 124"/>
                  <a:gd name="T28" fmla="*/ 18 w 120"/>
                  <a:gd name="T29" fmla="*/ 24 h 124"/>
                  <a:gd name="T30" fmla="*/ 28 w 120"/>
                  <a:gd name="T31" fmla="*/ 14 h 124"/>
                  <a:gd name="T32" fmla="*/ 40 w 120"/>
                  <a:gd name="T33" fmla="*/ 8 h 124"/>
                  <a:gd name="T34" fmla="*/ 52 w 120"/>
                  <a:gd name="T35" fmla="*/ 2 h 124"/>
                  <a:gd name="T36" fmla="*/ 66 w 120"/>
                  <a:gd name="T37" fmla="*/ 0 h 124"/>
                  <a:gd name="T38" fmla="*/ 66 w 120"/>
                  <a:gd name="T39" fmla="*/ 0 h 124"/>
                  <a:gd name="T40" fmla="*/ 80 w 120"/>
                  <a:gd name="T41" fmla="*/ 2 h 124"/>
                  <a:gd name="T42" fmla="*/ 92 w 120"/>
                  <a:gd name="T43" fmla="*/ 4 h 124"/>
                  <a:gd name="T44" fmla="*/ 106 w 120"/>
                  <a:gd name="T45" fmla="*/ 10 h 124"/>
                  <a:gd name="T46" fmla="*/ 116 w 120"/>
                  <a:gd name="T47" fmla="*/ 18 h 124"/>
                  <a:gd name="T48" fmla="*/ 116 w 120"/>
                  <a:gd name="T49" fmla="*/ 18 h 124"/>
                  <a:gd name="T50" fmla="*/ 118 w 120"/>
                  <a:gd name="T51" fmla="*/ 22 h 124"/>
                  <a:gd name="T52" fmla="*/ 120 w 120"/>
                  <a:gd name="T53" fmla="*/ 24 h 124"/>
                  <a:gd name="T54" fmla="*/ 118 w 120"/>
                  <a:gd name="T55" fmla="*/ 28 h 124"/>
                  <a:gd name="T56" fmla="*/ 116 w 120"/>
                  <a:gd name="T57" fmla="*/ 32 h 124"/>
                  <a:gd name="T58" fmla="*/ 116 w 120"/>
                  <a:gd name="T59" fmla="*/ 32 h 124"/>
                  <a:gd name="T60" fmla="*/ 114 w 120"/>
                  <a:gd name="T61" fmla="*/ 34 h 124"/>
                  <a:gd name="T62" fmla="*/ 110 w 120"/>
                  <a:gd name="T63" fmla="*/ 34 h 124"/>
                  <a:gd name="T64" fmla="*/ 108 w 120"/>
                  <a:gd name="T65" fmla="*/ 34 h 124"/>
                  <a:gd name="T66" fmla="*/ 104 w 120"/>
                  <a:gd name="T67" fmla="*/ 32 h 124"/>
                  <a:gd name="T68" fmla="*/ 104 w 120"/>
                  <a:gd name="T69" fmla="*/ 32 h 124"/>
                  <a:gd name="T70" fmla="*/ 96 w 120"/>
                  <a:gd name="T71" fmla="*/ 26 h 124"/>
                  <a:gd name="T72" fmla="*/ 86 w 120"/>
                  <a:gd name="T73" fmla="*/ 22 h 124"/>
                  <a:gd name="T74" fmla="*/ 76 w 120"/>
                  <a:gd name="T75" fmla="*/ 18 h 124"/>
                  <a:gd name="T76" fmla="*/ 66 w 120"/>
                  <a:gd name="T77" fmla="*/ 18 h 124"/>
                  <a:gd name="T78" fmla="*/ 66 w 120"/>
                  <a:gd name="T79" fmla="*/ 18 h 124"/>
                  <a:gd name="T80" fmla="*/ 56 w 120"/>
                  <a:gd name="T81" fmla="*/ 20 h 124"/>
                  <a:gd name="T82" fmla="*/ 46 w 120"/>
                  <a:gd name="T83" fmla="*/ 24 h 124"/>
                  <a:gd name="T84" fmla="*/ 38 w 120"/>
                  <a:gd name="T85" fmla="*/ 28 h 124"/>
                  <a:gd name="T86" fmla="*/ 30 w 120"/>
                  <a:gd name="T87" fmla="*/ 36 h 124"/>
                  <a:gd name="T88" fmla="*/ 30 w 120"/>
                  <a:gd name="T89" fmla="*/ 36 h 124"/>
                  <a:gd name="T90" fmla="*/ 24 w 120"/>
                  <a:gd name="T91" fmla="*/ 44 h 124"/>
                  <a:gd name="T92" fmla="*/ 20 w 120"/>
                  <a:gd name="T93" fmla="*/ 52 h 124"/>
                  <a:gd name="T94" fmla="*/ 18 w 120"/>
                  <a:gd name="T95" fmla="*/ 62 h 124"/>
                  <a:gd name="T96" fmla="*/ 18 w 120"/>
                  <a:gd name="T97" fmla="*/ 74 h 124"/>
                  <a:gd name="T98" fmla="*/ 18 w 120"/>
                  <a:gd name="T99" fmla="*/ 74 h 124"/>
                  <a:gd name="T100" fmla="*/ 18 w 120"/>
                  <a:gd name="T101" fmla="*/ 84 h 124"/>
                  <a:gd name="T102" fmla="*/ 22 w 120"/>
                  <a:gd name="T103" fmla="*/ 92 h 124"/>
                  <a:gd name="T104" fmla="*/ 28 w 120"/>
                  <a:gd name="T105" fmla="*/ 102 h 124"/>
                  <a:gd name="T106" fmla="*/ 34 w 120"/>
                  <a:gd name="T107" fmla="*/ 110 h 124"/>
                  <a:gd name="T108" fmla="*/ 34 w 120"/>
                  <a:gd name="T109" fmla="*/ 110 h 124"/>
                  <a:gd name="T110" fmla="*/ 36 w 120"/>
                  <a:gd name="T111" fmla="*/ 112 h 124"/>
                  <a:gd name="T112" fmla="*/ 38 w 120"/>
                  <a:gd name="T113" fmla="*/ 116 h 124"/>
                  <a:gd name="T114" fmla="*/ 36 w 120"/>
                  <a:gd name="T115" fmla="*/ 118 h 124"/>
                  <a:gd name="T116" fmla="*/ 34 w 120"/>
                  <a:gd name="T117" fmla="*/ 122 h 124"/>
                  <a:gd name="T118" fmla="*/ 34 w 120"/>
                  <a:gd name="T119" fmla="*/ 122 h 124"/>
                  <a:gd name="T120" fmla="*/ 32 w 120"/>
                  <a:gd name="T121" fmla="*/ 124 h 124"/>
                  <a:gd name="T122" fmla="*/ 28 w 120"/>
                  <a:gd name="T123" fmla="*/ 124 h 124"/>
                  <a:gd name="T124" fmla="*/ 28 w 120"/>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 h="124">
                    <a:moveTo>
                      <a:pt x="28" y="124"/>
                    </a:moveTo>
                    <a:lnTo>
                      <a:pt x="28" y="124"/>
                    </a:lnTo>
                    <a:lnTo>
                      <a:pt x="26" y="124"/>
                    </a:lnTo>
                    <a:lnTo>
                      <a:pt x="22" y="122"/>
                    </a:lnTo>
                    <a:lnTo>
                      <a:pt x="22" y="122"/>
                    </a:lnTo>
                    <a:lnTo>
                      <a:pt x="12" y="112"/>
                    </a:lnTo>
                    <a:lnTo>
                      <a:pt x="6" y="100"/>
                    </a:lnTo>
                    <a:lnTo>
                      <a:pt x="2" y="88"/>
                    </a:lnTo>
                    <a:lnTo>
                      <a:pt x="0" y="74"/>
                    </a:lnTo>
                    <a:lnTo>
                      <a:pt x="0" y="74"/>
                    </a:lnTo>
                    <a:lnTo>
                      <a:pt x="0" y="60"/>
                    </a:lnTo>
                    <a:lnTo>
                      <a:pt x="4" y="46"/>
                    </a:lnTo>
                    <a:lnTo>
                      <a:pt x="8" y="34"/>
                    </a:lnTo>
                    <a:lnTo>
                      <a:pt x="18" y="24"/>
                    </a:lnTo>
                    <a:lnTo>
                      <a:pt x="18" y="24"/>
                    </a:lnTo>
                    <a:lnTo>
                      <a:pt x="28" y="14"/>
                    </a:lnTo>
                    <a:lnTo>
                      <a:pt x="40" y="8"/>
                    </a:lnTo>
                    <a:lnTo>
                      <a:pt x="52" y="2"/>
                    </a:lnTo>
                    <a:lnTo>
                      <a:pt x="66" y="0"/>
                    </a:lnTo>
                    <a:lnTo>
                      <a:pt x="66" y="0"/>
                    </a:lnTo>
                    <a:lnTo>
                      <a:pt x="80" y="2"/>
                    </a:lnTo>
                    <a:lnTo>
                      <a:pt x="92" y="4"/>
                    </a:lnTo>
                    <a:lnTo>
                      <a:pt x="106" y="10"/>
                    </a:lnTo>
                    <a:lnTo>
                      <a:pt x="116" y="18"/>
                    </a:lnTo>
                    <a:lnTo>
                      <a:pt x="116" y="18"/>
                    </a:lnTo>
                    <a:lnTo>
                      <a:pt x="118" y="22"/>
                    </a:lnTo>
                    <a:lnTo>
                      <a:pt x="120" y="24"/>
                    </a:lnTo>
                    <a:lnTo>
                      <a:pt x="118" y="28"/>
                    </a:lnTo>
                    <a:lnTo>
                      <a:pt x="116" y="32"/>
                    </a:lnTo>
                    <a:lnTo>
                      <a:pt x="116" y="32"/>
                    </a:lnTo>
                    <a:lnTo>
                      <a:pt x="114" y="34"/>
                    </a:lnTo>
                    <a:lnTo>
                      <a:pt x="110" y="34"/>
                    </a:lnTo>
                    <a:lnTo>
                      <a:pt x="108" y="34"/>
                    </a:lnTo>
                    <a:lnTo>
                      <a:pt x="104" y="32"/>
                    </a:lnTo>
                    <a:lnTo>
                      <a:pt x="104" y="32"/>
                    </a:lnTo>
                    <a:lnTo>
                      <a:pt x="96" y="26"/>
                    </a:lnTo>
                    <a:lnTo>
                      <a:pt x="86" y="22"/>
                    </a:lnTo>
                    <a:lnTo>
                      <a:pt x="76" y="18"/>
                    </a:lnTo>
                    <a:lnTo>
                      <a:pt x="66" y="18"/>
                    </a:lnTo>
                    <a:lnTo>
                      <a:pt x="66" y="18"/>
                    </a:lnTo>
                    <a:lnTo>
                      <a:pt x="56" y="20"/>
                    </a:lnTo>
                    <a:lnTo>
                      <a:pt x="46" y="24"/>
                    </a:lnTo>
                    <a:lnTo>
                      <a:pt x="38" y="28"/>
                    </a:lnTo>
                    <a:lnTo>
                      <a:pt x="30" y="36"/>
                    </a:lnTo>
                    <a:lnTo>
                      <a:pt x="30" y="36"/>
                    </a:lnTo>
                    <a:lnTo>
                      <a:pt x="24" y="44"/>
                    </a:lnTo>
                    <a:lnTo>
                      <a:pt x="20" y="52"/>
                    </a:lnTo>
                    <a:lnTo>
                      <a:pt x="18" y="62"/>
                    </a:lnTo>
                    <a:lnTo>
                      <a:pt x="18" y="74"/>
                    </a:lnTo>
                    <a:lnTo>
                      <a:pt x="18" y="74"/>
                    </a:lnTo>
                    <a:lnTo>
                      <a:pt x="18" y="84"/>
                    </a:lnTo>
                    <a:lnTo>
                      <a:pt x="22" y="92"/>
                    </a:lnTo>
                    <a:lnTo>
                      <a:pt x="28" y="102"/>
                    </a:lnTo>
                    <a:lnTo>
                      <a:pt x="34" y="110"/>
                    </a:lnTo>
                    <a:lnTo>
                      <a:pt x="34" y="110"/>
                    </a:lnTo>
                    <a:lnTo>
                      <a:pt x="36" y="112"/>
                    </a:lnTo>
                    <a:lnTo>
                      <a:pt x="38" y="116"/>
                    </a:lnTo>
                    <a:lnTo>
                      <a:pt x="36" y="118"/>
                    </a:lnTo>
                    <a:lnTo>
                      <a:pt x="34" y="122"/>
                    </a:lnTo>
                    <a:lnTo>
                      <a:pt x="34" y="122"/>
                    </a:lnTo>
                    <a:lnTo>
                      <a:pt x="32" y="124"/>
                    </a:lnTo>
                    <a:lnTo>
                      <a:pt x="28" y="124"/>
                    </a:lnTo>
                    <a:lnTo>
                      <a:pt x="28" y="1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8" name="Freeform 8">
                <a:extLst>
                  <a:ext uri="{FF2B5EF4-FFF2-40B4-BE49-F238E27FC236}">
                    <a16:creationId xmlns:a16="http://schemas.microsoft.com/office/drawing/2014/main" id="{D0C6A29E-7493-4DC8-BDAF-C19F99695601}"/>
                  </a:ext>
                </a:extLst>
              </p:cNvPr>
              <p:cNvSpPr>
                <a:spLocks/>
              </p:cNvSpPr>
              <p:nvPr/>
            </p:nvSpPr>
            <p:spPr bwMode="auto">
              <a:xfrm>
                <a:off x="1008063" y="3508375"/>
                <a:ext cx="168275" cy="276225"/>
              </a:xfrm>
              <a:custGeom>
                <a:avLst/>
                <a:gdLst>
                  <a:gd name="T0" fmla="*/ 80 w 106"/>
                  <a:gd name="T1" fmla="*/ 174 h 174"/>
                  <a:gd name="T2" fmla="*/ 78 w 106"/>
                  <a:gd name="T3" fmla="*/ 174 h 174"/>
                  <a:gd name="T4" fmla="*/ 46 w 106"/>
                  <a:gd name="T5" fmla="*/ 164 h 174"/>
                  <a:gd name="T6" fmla="*/ 20 w 106"/>
                  <a:gd name="T7" fmla="*/ 142 h 174"/>
                  <a:gd name="T8" fmla="*/ 10 w 106"/>
                  <a:gd name="T9" fmla="*/ 128 h 174"/>
                  <a:gd name="T10" fmla="*/ 0 w 106"/>
                  <a:gd name="T11" fmla="*/ 94 h 174"/>
                  <a:gd name="T12" fmla="*/ 0 w 106"/>
                  <a:gd name="T13" fmla="*/ 78 h 174"/>
                  <a:gd name="T14" fmla="*/ 10 w 106"/>
                  <a:gd name="T15" fmla="*/ 44 h 174"/>
                  <a:gd name="T16" fmla="*/ 32 w 106"/>
                  <a:gd name="T17" fmla="*/ 18 h 174"/>
                  <a:gd name="T18" fmla="*/ 48 w 106"/>
                  <a:gd name="T19" fmla="*/ 10 h 174"/>
                  <a:gd name="T20" fmla="*/ 80 w 106"/>
                  <a:gd name="T21" fmla="*/ 0 h 174"/>
                  <a:gd name="T22" fmla="*/ 98 w 106"/>
                  <a:gd name="T23" fmla="*/ 0 h 174"/>
                  <a:gd name="T24" fmla="*/ 104 w 106"/>
                  <a:gd name="T25" fmla="*/ 4 h 174"/>
                  <a:gd name="T26" fmla="*/ 106 w 106"/>
                  <a:gd name="T27" fmla="*/ 10 h 174"/>
                  <a:gd name="T28" fmla="*/ 104 w 106"/>
                  <a:gd name="T29" fmla="*/ 14 h 174"/>
                  <a:gd name="T30" fmla="*/ 98 w 106"/>
                  <a:gd name="T31" fmla="*/ 18 h 174"/>
                  <a:gd name="T32" fmla="*/ 96 w 106"/>
                  <a:gd name="T33" fmla="*/ 18 h 174"/>
                  <a:gd name="T34" fmla="*/ 68 w 106"/>
                  <a:gd name="T35" fmla="*/ 20 h 174"/>
                  <a:gd name="T36" fmla="*/ 44 w 106"/>
                  <a:gd name="T37" fmla="*/ 32 h 174"/>
                  <a:gd name="T38" fmla="*/ 34 w 106"/>
                  <a:gd name="T39" fmla="*/ 42 h 174"/>
                  <a:gd name="T40" fmla="*/ 22 w 106"/>
                  <a:gd name="T41" fmla="*/ 66 h 174"/>
                  <a:gd name="T42" fmla="*/ 18 w 106"/>
                  <a:gd name="T43" fmla="*/ 80 h 174"/>
                  <a:gd name="T44" fmla="*/ 20 w 106"/>
                  <a:gd name="T45" fmla="*/ 106 h 174"/>
                  <a:gd name="T46" fmla="*/ 34 w 106"/>
                  <a:gd name="T47" fmla="*/ 130 h 174"/>
                  <a:gd name="T48" fmla="*/ 42 w 106"/>
                  <a:gd name="T49" fmla="*/ 140 h 174"/>
                  <a:gd name="T50" fmla="*/ 66 w 106"/>
                  <a:gd name="T51" fmla="*/ 154 h 174"/>
                  <a:gd name="T52" fmla="*/ 80 w 106"/>
                  <a:gd name="T53" fmla="*/ 156 h 174"/>
                  <a:gd name="T54" fmla="*/ 86 w 106"/>
                  <a:gd name="T55" fmla="*/ 160 h 174"/>
                  <a:gd name="T56" fmla="*/ 88 w 106"/>
                  <a:gd name="T57" fmla="*/ 166 h 174"/>
                  <a:gd name="T58" fmla="*/ 88 w 106"/>
                  <a:gd name="T59" fmla="*/ 170 h 174"/>
                  <a:gd name="T60" fmla="*/ 82 w 106"/>
                  <a:gd name="T61" fmla="*/ 174 h 174"/>
                  <a:gd name="T62" fmla="*/ 80 w 106"/>
                  <a:gd name="T6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74">
                    <a:moveTo>
                      <a:pt x="80" y="174"/>
                    </a:moveTo>
                    <a:lnTo>
                      <a:pt x="80" y="174"/>
                    </a:lnTo>
                    <a:lnTo>
                      <a:pt x="78" y="174"/>
                    </a:lnTo>
                    <a:lnTo>
                      <a:pt x="78" y="174"/>
                    </a:lnTo>
                    <a:lnTo>
                      <a:pt x="62" y="170"/>
                    </a:lnTo>
                    <a:lnTo>
                      <a:pt x="46" y="164"/>
                    </a:lnTo>
                    <a:lnTo>
                      <a:pt x="32" y="154"/>
                    </a:lnTo>
                    <a:lnTo>
                      <a:pt x="20" y="142"/>
                    </a:lnTo>
                    <a:lnTo>
                      <a:pt x="20" y="142"/>
                    </a:lnTo>
                    <a:lnTo>
                      <a:pt x="10" y="128"/>
                    </a:lnTo>
                    <a:lnTo>
                      <a:pt x="4" y="112"/>
                    </a:lnTo>
                    <a:lnTo>
                      <a:pt x="0" y="94"/>
                    </a:lnTo>
                    <a:lnTo>
                      <a:pt x="0" y="78"/>
                    </a:lnTo>
                    <a:lnTo>
                      <a:pt x="0" y="78"/>
                    </a:lnTo>
                    <a:lnTo>
                      <a:pt x="4" y="60"/>
                    </a:lnTo>
                    <a:lnTo>
                      <a:pt x="10" y="44"/>
                    </a:lnTo>
                    <a:lnTo>
                      <a:pt x="20" y="30"/>
                    </a:lnTo>
                    <a:lnTo>
                      <a:pt x="32" y="18"/>
                    </a:lnTo>
                    <a:lnTo>
                      <a:pt x="32" y="18"/>
                    </a:lnTo>
                    <a:lnTo>
                      <a:pt x="48" y="10"/>
                    </a:lnTo>
                    <a:lnTo>
                      <a:pt x="64" y="2"/>
                    </a:lnTo>
                    <a:lnTo>
                      <a:pt x="80" y="0"/>
                    </a:lnTo>
                    <a:lnTo>
                      <a:pt x="98" y="0"/>
                    </a:lnTo>
                    <a:lnTo>
                      <a:pt x="98" y="0"/>
                    </a:lnTo>
                    <a:lnTo>
                      <a:pt x="100" y="0"/>
                    </a:lnTo>
                    <a:lnTo>
                      <a:pt x="104" y="4"/>
                    </a:lnTo>
                    <a:lnTo>
                      <a:pt x="106" y="6"/>
                    </a:lnTo>
                    <a:lnTo>
                      <a:pt x="106" y="10"/>
                    </a:lnTo>
                    <a:lnTo>
                      <a:pt x="106" y="10"/>
                    </a:lnTo>
                    <a:lnTo>
                      <a:pt x="104" y="14"/>
                    </a:lnTo>
                    <a:lnTo>
                      <a:pt x="102" y="16"/>
                    </a:lnTo>
                    <a:lnTo>
                      <a:pt x="98" y="18"/>
                    </a:lnTo>
                    <a:lnTo>
                      <a:pt x="96" y="18"/>
                    </a:lnTo>
                    <a:lnTo>
                      <a:pt x="96" y="18"/>
                    </a:lnTo>
                    <a:lnTo>
                      <a:pt x="82" y="18"/>
                    </a:lnTo>
                    <a:lnTo>
                      <a:pt x="68" y="20"/>
                    </a:lnTo>
                    <a:lnTo>
                      <a:pt x="56" y="26"/>
                    </a:lnTo>
                    <a:lnTo>
                      <a:pt x="44" y="32"/>
                    </a:lnTo>
                    <a:lnTo>
                      <a:pt x="44" y="32"/>
                    </a:lnTo>
                    <a:lnTo>
                      <a:pt x="34" y="42"/>
                    </a:lnTo>
                    <a:lnTo>
                      <a:pt x="26" y="54"/>
                    </a:lnTo>
                    <a:lnTo>
                      <a:pt x="22" y="66"/>
                    </a:lnTo>
                    <a:lnTo>
                      <a:pt x="18" y="80"/>
                    </a:lnTo>
                    <a:lnTo>
                      <a:pt x="18" y="80"/>
                    </a:lnTo>
                    <a:lnTo>
                      <a:pt x="18" y="94"/>
                    </a:lnTo>
                    <a:lnTo>
                      <a:pt x="20" y="106"/>
                    </a:lnTo>
                    <a:lnTo>
                      <a:pt x="26" y="120"/>
                    </a:lnTo>
                    <a:lnTo>
                      <a:pt x="34" y="130"/>
                    </a:lnTo>
                    <a:lnTo>
                      <a:pt x="34" y="130"/>
                    </a:lnTo>
                    <a:lnTo>
                      <a:pt x="42" y="140"/>
                    </a:lnTo>
                    <a:lnTo>
                      <a:pt x="54" y="148"/>
                    </a:lnTo>
                    <a:lnTo>
                      <a:pt x="66" y="154"/>
                    </a:lnTo>
                    <a:lnTo>
                      <a:pt x="80" y="156"/>
                    </a:lnTo>
                    <a:lnTo>
                      <a:pt x="80" y="156"/>
                    </a:lnTo>
                    <a:lnTo>
                      <a:pt x="84" y="158"/>
                    </a:lnTo>
                    <a:lnTo>
                      <a:pt x="86" y="160"/>
                    </a:lnTo>
                    <a:lnTo>
                      <a:pt x="88" y="162"/>
                    </a:lnTo>
                    <a:lnTo>
                      <a:pt x="88" y="166"/>
                    </a:lnTo>
                    <a:lnTo>
                      <a:pt x="88" y="166"/>
                    </a:lnTo>
                    <a:lnTo>
                      <a:pt x="88" y="170"/>
                    </a:lnTo>
                    <a:lnTo>
                      <a:pt x="86" y="172"/>
                    </a:lnTo>
                    <a:lnTo>
                      <a:pt x="82" y="174"/>
                    </a:lnTo>
                    <a:lnTo>
                      <a:pt x="80" y="174"/>
                    </a:lnTo>
                    <a:lnTo>
                      <a:pt x="80" y="1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9" name="Freeform 9">
                <a:extLst>
                  <a:ext uri="{FF2B5EF4-FFF2-40B4-BE49-F238E27FC236}">
                    <a16:creationId xmlns:a16="http://schemas.microsoft.com/office/drawing/2014/main" id="{8DC3ACA2-C353-4274-BBB1-DAC0475D38DE}"/>
                  </a:ext>
                </a:extLst>
              </p:cNvPr>
              <p:cNvSpPr>
                <a:spLocks/>
              </p:cNvSpPr>
              <p:nvPr/>
            </p:nvSpPr>
            <p:spPr bwMode="auto">
              <a:xfrm>
                <a:off x="1163638" y="3105150"/>
                <a:ext cx="177800" cy="149225"/>
              </a:xfrm>
              <a:custGeom>
                <a:avLst/>
                <a:gdLst>
                  <a:gd name="T0" fmla="*/ 52 w 112"/>
                  <a:gd name="T1" fmla="*/ 94 h 94"/>
                  <a:gd name="T2" fmla="*/ 52 w 112"/>
                  <a:gd name="T3" fmla="*/ 94 h 94"/>
                  <a:gd name="T4" fmla="*/ 38 w 112"/>
                  <a:gd name="T5" fmla="*/ 92 h 94"/>
                  <a:gd name="T6" fmla="*/ 22 w 112"/>
                  <a:gd name="T7" fmla="*/ 86 h 94"/>
                  <a:gd name="T8" fmla="*/ 10 w 112"/>
                  <a:gd name="T9" fmla="*/ 76 h 94"/>
                  <a:gd name="T10" fmla="*/ 0 w 112"/>
                  <a:gd name="T11" fmla="*/ 62 h 94"/>
                  <a:gd name="T12" fmla="*/ 0 w 112"/>
                  <a:gd name="T13" fmla="*/ 62 h 94"/>
                  <a:gd name="T14" fmla="*/ 0 w 112"/>
                  <a:gd name="T15" fmla="*/ 58 h 94"/>
                  <a:gd name="T16" fmla="*/ 0 w 112"/>
                  <a:gd name="T17" fmla="*/ 56 h 94"/>
                  <a:gd name="T18" fmla="*/ 2 w 112"/>
                  <a:gd name="T19" fmla="*/ 52 h 94"/>
                  <a:gd name="T20" fmla="*/ 4 w 112"/>
                  <a:gd name="T21" fmla="*/ 50 h 94"/>
                  <a:gd name="T22" fmla="*/ 4 w 112"/>
                  <a:gd name="T23" fmla="*/ 50 h 94"/>
                  <a:gd name="T24" fmla="*/ 8 w 112"/>
                  <a:gd name="T25" fmla="*/ 48 h 94"/>
                  <a:gd name="T26" fmla="*/ 10 w 112"/>
                  <a:gd name="T27" fmla="*/ 50 h 94"/>
                  <a:gd name="T28" fmla="*/ 14 w 112"/>
                  <a:gd name="T29" fmla="*/ 50 h 94"/>
                  <a:gd name="T30" fmla="*/ 16 w 112"/>
                  <a:gd name="T31" fmla="*/ 54 h 94"/>
                  <a:gd name="T32" fmla="*/ 16 w 112"/>
                  <a:gd name="T33" fmla="*/ 54 h 94"/>
                  <a:gd name="T34" fmla="*/ 20 w 112"/>
                  <a:gd name="T35" fmla="*/ 60 h 94"/>
                  <a:gd name="T36" fmla="*/ 26 w 112"/>
                  <a:gd name="T37" fmla="*/ 66 h 94"/>
                  <a:gd name="T38" fmla="*/ 34 w 112"/>
                  <a:gd name="T39" fmla="*/ 70 h 94"/>
                  <a:gd name="T40" fmla="*/ 40 w 112"/>
                  <a:gd name="T41" fmla="*/ 74 h 94"/>
                  <a:gd name="T42" fmla="*/ 48 w 112"/>
                  <a:gd name="T43" fmla="*/ 74 h 94"/>
                  <a:gd name="T44" fmla="*/ 56 w 112"/>
                  <a:gd name="T45" fmla="*/ 74 h 94"/>
                  <a:gd name="T46" fmla="*/ 64 w 112"/>
                  <a:gd name="T47" fmla="*/ 74 h 94"/>
                  <a:gd name="T48" fmla="*/ 72 w 112"/>
                  <a:gd name="T49" fmla="*/ 70 h 94"/>
                  <a:gd name="T50" fmla="*/ 72 w 112"/>
                  <a:gd name="T51" fmla="*/ 70 h 94"/>
                  <a:gd name="T52" fmla="*/ 80 w 112"/>
                  <a:gd name="T53" fmla="*/ 66 h 94"/>
                  <a:gd name="T54" fmla="*/ 86 w 112"/>
                  <a:gd name="T55" fmla="*/ 60 h 94"/>
                  <a:gd name="T56" fmla="*/ 90 w 112"/>
                  <a:gd name="T57" fmla="*/ 52 h 94"/>
                  <a:gd name="T58" fmla="*/ 92 w 112"/>
                  <a:gd name="T59" fmla="*/ 46 h 94"/>
                  <a:gd name="T60" fmla="*/ 92 w 112"/>
                  <a:gd name="T61" fmla="*/ 46 h 94"/>
                  <a:gd name="T62" fmla="*/ 94 w 112"/>
                  <a:gd name="T63" fmla="*/ 38 h 94"/>
                  <a:gd name="T64" fmla="*/ 94 w 112"/>
                  <a:gd name="T65" fmla="*/ 28 h 94"/>
                  <a:gd name="T66" fmla="*/ 92 w 112"/>
                  <a:gd name="T67" fmla="*/ 22 h 94"/>
                  <a:gd name="T68" fmla="*/ 90 w 112"/>
                  <a:gd name="T69" fmla="*/ 14 h 94"/>
                  <a:gd name="T70" fmla="*/ 90 w 112"/>
                  <a:gd name="T71" fmla="*/ 14 h 94"/>
                  <a:gd name="T72" fmla="*/ 88 w 112"/>
                  <a:gd name="T73" fmla="*/ 10 h 94"/>
                  <a:gd name="T74" fmla="*/ 88 w 112"/>
                  <a:gd name="T75" fmla="*/ 6 h 94"/>
                  <a:gd name="T76" fmla="*/ 90 w 112"/>
                  <a:gd name="T77" fmla="*/ 4 h 94"/>
                  <a:gd name="T78" fmla="*/ 92 w 112"/>
                  <a:gd name="T79" fmla="*/ 2 h 94"/>
                  <a:gd name="T80" fmla="*/ 92 w 112"/>
                  <a:gd name="T81" fmla="*/ 2 h 94"/>
                  <a:gd name="T82" fmla="*/ 96 w 112"/>
                  <a:gd name="T83" fmla="*/ 0 h 94"/>
                  <a:gd name="T84" fmla="*/ 100 w 112"/>
                  <a:gd name="T85" fmla="*/ 0 h 94"/>
                  <a:gd name="T86" fmla="*/ 102 w 112"/>
                  <a:gd name="T87" fmla="*/ 2 h 94"/>
                  <a:gd name="T88" fmla="*/ 106 w 112"/>
                  <a:gd name="T89" fmla="*/ 4 h 94"/>
                  <a:gd name="T90" fmla="*/ 106 w 112"/>
                  <a:gd name="T91" fmla="*/ 4 h 94"/>
                  <a:gd name="T92" fmla="*/ 110 w 112"/>
                  <a:gd name="T93" fmla="*/ 16 h 94"/>
                  <a:gd name="T94" fmla="*/ 112 w 112"/>
                  <a:gd name="T95" fmla="*/ 28 h 94"/>
                  <a:gd name="T96" fmla="*/ 112 w 112"/>
                  <a:gd name="T97" fmla="*/ 38 h 94"/>
                  <a:gd name="T98" fmla="*/ 110 w 112"/>
                  <a:gd name="T99" fmla="*/ 50 h 94"/>
                  <a:gd name="T100" fmla="*/ 110 w 112"/>
                  <a:gd name="T101" fmla="*/ 50 h 94"/>
                  <a:gd name="T102" fmla="*/ 106 w 112"/>
                  <a:gd name="T103" fmla="*/ 62 h 94"/>
                  <a:gd name="T104" fmla="*/ 100 w 112"/>
                  <a:gd name="T105" fmla="*/ 70 h 94"/>
                  <a:gd name="T106" fmla="*/ 92 w 112"/>
                  <a:gd name="T107" fmla="*/ 80 h 94"/>
                  <a:gd name="T108" fmla="*/ 82 w 112"/>
                  <a:gd name="T109" fmla="*/ 86 h 94"/>
                  <a:gd name="T110" fmla="*/ 82 w 112"/>
                  <a:gd name="T111" fmla="*/ 86 h 94"/>
                  <a:gd name="T112" fmla="*/ 68 w 112"/>
                  <a:gd name="T113" fmla="*/ 92 h 94"/>
                  <a:gd name="T114" fmla="*/ 52 w 112"/>
                  <a:gd name="T115" fmla="*/ 94 h 94"/>
                  <a:gd name="T116" fmla="*/ 52 w 112"/>
                  <a:gd name="T1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 h="94">
                    <a:moveTo>
                      <a:pt x="52" y="94"/>
                    </a:moveTo>
                    <a:lnTo>
                      <a:pt x="52" y="94"/>
                    </a:lnTo>
                    <a:lnTo>
                      <a:pt x="38" y="92"/>
                    </a:lnTo>
                    <a:lnTo>
                      <a:pt x="22" y="86"/>
                    </a:lnTo>
                    <a:lnTo>
                      <a:pt x="10" y="76"/>
                    </a:lnTo>
                    <a:lnTo>
                      <a:pt x="0" y="62"/>
                    </a:lnTo>
                    <a:lnTo>
                      <a:pt x="0" y="62"/>
                    </a:lnTo>
                    <a:lnTo>
                      <a:pt x="0" y="58"/>
                    </a:lnTo>
                    <a:lnTo>
                      <a:pt x="0" y="56"/>
                    </a:lnTo>
                    <a:lnTo>
                      <a:pt x="2" y="52"/>
                    </a:lnTo>
                    <a:lnTo>
                      <a:pt x="4" y="50"/>
                    </a:lnTo>
                    <a:lnTo>
                      <a:pt x="4" y="50"/>
                    </a:lnTo>
                    <a:lnTo>
                      <a:pt x="8" y="48"/>
                    </a:lnTo>
                    <a:lnTo>
                      <a:pt x="10" y="50"/>
                    </a:lnTo>
                    <a:lnTo>
                      <a:pt x="14" y="50"/>
                    </a:lnTo>
                    <a:lnTo>
                      <a:pt x="16" y="54"/>
                    </a:lnTo>
                    <a:lnTo>
                      <a:pt x="16" y="54"/>
                    </a:lnTo>
                    <a:lnTo>
                      <a:pt x="20" y="60"/>
                    </a:lnTo>
                    <a:lnTo>
                      <a:pt x="26" y="66"/>
                    </a:lnTo>
                    <a:lnTo>
                      <a:pt x="34" y="70"/>
                    </a:lnTo>
                    <a:lnTo>
                      <a:pt x="40" y="74"/>
                    </a:lnTo>
                    <a:lnTo>
                      <a:pt x="48" y="74"/>
                    </a:lnTo>
                    <a:lnTo>
                      <a:pt x="56" y="74"/>
                    </a:lnTo>
                    <a:lnTo>
                      <a:pt x="64" y="74"/>
                    </a:lnTo>
                    <a:lnTo>
                      <a:pt x="72" y="70"/>
                    </a:lnTo>
                    <a:lnTo>
                      <a:pt x="72" y="70"/>
                    </a:lnTo>
                    <a:lnTo>
                      <a:pt x="80" y="66"/>
                    </a:lnTo>
                    <a:lnTo>
                      <a:pt x="86" y="60"/>
                    </a:lnTo>
                    <a:lnTo>
                      <a:pt x="90" y="52"/>
                    </a:lnTo>
                    <a:lnTo>
                      <a:pt x="92" y="46"/>
                    </a:lnTo>
                    <a:lnTo>
                      <a:pt x="92" y="46"/>
                    </a:lnTo>
                    <a:lnTo>
                      <a:pt x="94" y="38"/>
                    </a:lnTo>
                    <a:lnTo>
                      <a:pt x="94" y="28"/>
                    </a:lnTo>
                    <a:lnTo>
                      <a:pt x="92" y="22"/>
                    </a:lnTo>
                    <a:lnTo>
                      <a:pt x="90" y="14"/>
                    </a:lnTo>
                    <a:lnTo>
                      <a:pt x="90" y="14"/>
                    </a:lnTo>
                    <a:lnTo>
                      <a:pt x="88" y="10"/>
                    </a:lnTo>
                    <a:lnTo>
                      <a:pt x="88" y="6"/>
                    </a:lnTo>
                    <a:lnTo>
                      <a:pt x="90" y="4"/>
                    </a:lnTo>
                    <a:lnTo>
                      <a:pt x="92" y="2"/>
                    </a:lnTo>
                    <a:lnTo>
                      <a:pt x="92" y="2"/>
                    </a:lnTo>
                    <a:lnTo>
                      <a:pt x="96" y="0"/>
                    </a:lnTo>
                    <a:lnTo>
                      <a:pt x="100" y="0"/>
                    </a:lnTo>
                    <a:lnTo>
                      <a:pt x="102" y="2"/>
                    </a:lnTo>
                    <a:lnTo>
                      <a:pt x="106" y="4"/>
                    </a:lnTo>
                    <a:lnTo>
                      <a:pt x="106" y="4"/>
                    </a:lnTo>
                    <a:lnTo>
                      <a:pt x="110" y="16"/>
                    </a:lnTo>
                    <a:lnTo>
                      <a:pt x="112" y="28"/>
                    </a:lnTo>
                    <a:lnTo>
                      <a:pt x="112" y="38"/>
                    </a:lnTo>
                    <a:lnTo>
                      <a:pt x="110" y="50"/>
                    </a:lnTo>
                    <a:lnTo>
                      <a:pt x="110" y="50"/>
                    </a:lnTo>
                    <a:lnTo>
                      <a:pt x="106" y="62"/>
                    </a:lnTo>
                    <a:lnTo>
                      <a:pt x="100" y="70"/>
                    </a:lnTo>
                    <a:lnTo>
                      <a:pt x="92" y="80"/>
                    </a:lnTo>
                    <a:lnTo>
                      <a:pt x="82" y="86"/>
                    </a:lnTo>
                    <a:lnTo>
                      <a:pt x="82" y="86"/>
                    </a:lnTo>
                    <a:lnTo>
                      <a:pt x="68" y="92"/>
                    </a:lnTo>
                    <a:lnTo>
                      <a:pt x="52" y="94"/>
                    </a:lnTo>
                    <a:lnTo>
                      <a:pt x="52" y="9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0" name="Freeform 10">
                <a:extLst>
                  <a:ext uri="{FF2B5EF4-FFF2-40B4-BE49-F238E27FC236}">
                    <a16:creationId xmlns:a16="http://schemas.microsoft.com/office/drawing/2014/main" id="{A5192DB3-EFE2-455A-9E3D-D2A5801B01E1}"/>
                  </a:ext>
                </a:extLst>
              </p:cNvPr>
              <p:cNvSpPr>
                <a:spLocks/>
              </p:cNvSpPr>
              <p:nvPr/>
            </p:nvSpPr>
            <p:spPr bwMode="auto">
              <a:xfrm>
                <a:off x="1223963" y="3492500"/>
                <a:ext cx="127000" cy="92075"/>
              </a:xfrm>
              <a:custGeom>
                <a:avLst/>
                <a:gdLst>
                  <a:gd name="T0" fmla="*/ 40 w 80"/>
                  <a:gd name="T1" fmla="*/ 58 h 58"/>
                  <a:gd name="T2" fmla="*/ 40 w 80"/>
                  <a:gd name="T3" fmla="*/ 58 h 58"/>
                  <a:gd name="T4" fmla="*/ 30 w 80"/>
                  <a:gd name="T5" fmla="*/ 58 h 58"/>
                  <a:gd name="T6" fmla="*/ 22 w 80"/>
                  <a:gd name="T7" fmla="*/ 54 h 58"/>
                  <a:gd name="T8" fmla="*/ 22 w 80"/>
                  <a:gd name="T9" fmla="*/ 54 h 58"/>
                  <a:gd name="T10" fmla="*/ 14 w 80"/>
                  <a:gd name="T11" fmla="*/ 50 h 58"/>
                  <a:gd name="T12" fmla="*/ 8 w 80"/>
                  <a:gd name="T13" fmla="*/ 44 h 58"/>
                  <a:gd name="T14" fmla="*/ 4 w 80"/>
                  <a:gd name="T15" fmla="*/ 38 h 58"/>
                  <a:gd name="T16" fmla="*/ 2 w 80"/>
                  <a:gd name="T17" fmla="*/ 30 h 58"/>
                  <a:gd name="T18" fmla="*/ 2 w 80"/>
                  <a:gd name="T19" fmla="*/ 30 h 58"/>
                  <a:gd name="T20" fmla="*/ 0 w 80"/>
                  <a:gd name="T21" fmla="*/ 26 h 58"/>
                  <a:gd name="T22" fmla="*/ 2 w 80"/>
                  <a:gd name="T23" fmla="*/ 24 h 58"/>
                  <a:gd name="T24" fmla="*/ 4 w 80"/>
                  <a:gd name="T25" fmla="*/ 20 h 58"/>
                  <a:gd name="T26" fmla="*/ 6 w 80"/>
                  <a:gd name="T27" fmla="*/ 20 h 58"/>
                  <a:gd name="T28" fmla="*/ 6 w 80"/>
                  <a:gd name="T29" fmla="*/ 20 h 58"/>
                  <a:gd name="T30" fmla="*/ 10 w 80"/>
                  <a:gd name="T31" fmla="*/ 18 h 58"/>
                  <a:gd name="T32" fmla="*/ 14 w 80"/>
                  <a:gd name="T33" fmla="*/ 20 h 58"/>
                  <a:gd name="T34" fmla="*/ 16 w 80"/>
                  <a:gd name="T35" fmla="*/ 22 h 58"/>
                  <a:gd name="T36" fmla="*/ 18 w 80"/>
                  <a:gd name="T37" fmla="*/ 26 h 58"/>
                  <a:gd name="T38" fmla="*/ 18 w 80"/>
                  <a:gd name="T39" fmla="*/ 26 h 58"/>
                  <a:gd name="T40" fmla="*/ 22 w 80"/>
                  <a:gd name="T41" fmla="*/ 32 h 58"/>
                  <a:gd name="T42" fmla="*/ 30 w 80"/>
                  <a:gd name="T43" fmla="*/ 38 h 58"/>
                  <a:gd name="T44" fmla="*/ 30 w 80"/>
                  <a:gd name="T45" fmla="*/ 38 h 58"/>
                  <a:gd name="T46" fmla="*/ 38 w 80"/>
                  <a:gd name="T47" fmla="*/ 40 h 58"/>
                  <a:gd name="T48" fmla="*/ 46 w 80"/>
                  <a:gd name="T49" fmla="*/ 40 h 58"/>
                  <a:gd name="T50" fmla="*/ 46 w 80"/>
                  <a:gd name="T51" fmla="*/ 40 h 58"/>
                  <a:gd name="T52" fmla="*/ 54 w 80"/>
                  <a:gd name="T53" fmla="*/ 36 h 58"/>
                  <a:gd name="T54" fmla="*/ 60 w 80"/>
                  <a:gd name="T55" fmla="*/ 28 h 58"/>
                  <a:gd name="T56" fmla="*/ 60 w 80"/>
                  <a:gd name="T57" fmla="*/ 28 h 58"/>
                  <a:gd name="T58" fmla="*/ 62 w 80"/>
                  <a:gd name="T59" fmla="*/ 20 h 58"/>
                  <a:gd name="T60" fmla="*/ 62 w 80"/>
                  <a:gd name="T61" fmla="*/ 12 h 58"/>
                  <a:gd name="T62" fmla="*/ 62 w 80"/>
                  <a:gd name="T63" fmla="*/ 12 h 58"/>
                  <a:gd name="T64" fmla="*/ 60 w 80"/>
                  <a:gd name="T65" fmla="*/ 8 h 58"/>
                  <a:gd name="T66" fmla="*/ 62 w 80"/>
                  <a:gd name="T67" fmla="*/ 4 h 58"/>
                  <a:gd name="T68" fmla="*/ 64 w 80"/>
                  <a:gd name="T69" fmla="*/ 2 h 58"/>
                  <a:gd name="T70" fmla="*/ 68 w 80"/>
                  <a:gd name="T71" fmla="*/ 0 h 58"/>
                  <a:gd name="T72" fmla="*/ 68 w 80"/>
                  <a:gd name="T73" fmla="*/ 0 h 58"/>
                  <a:gd name="T74" fmla="*/ 70 w 80"/>
                  <a:gd name="T75" fmla="*/ 0 h 58"/>
                  <a:gd name="T76" fmla="*/ 74 w 80"/>
                  <a:gd name="T77" fmla="*/ 0 h 58"/>
                  <a:gd name="T78" fmla="*/ 76 w 80"/>
                  <a:gd name="T79" fmla="*/ 2 h 58"/>
                  <a:gd name="T80" fmla="*/ 78 w 80"/>
                  <a:gd name="T81" fmla="*/ 6 h 58"/>
                  <a:gd name="T82" fmla="*/ 78 w 80"/>
                  <a:gd name="T83" fmla="*/ 6 h 58"/>
                  <a:gd name="T84" fmla="*/ 80 w 80"/>
                  <a:gd name="T85" fmla="*/ 14 h 58"/>
                  <a:gd name="T86" fmla="*/ 80 w 80"/>
                  <a:gd name="T87" fmla="*/ 22 h 58"/>
                  <a:gd name="T88" fmla="*/ 78 w 80"/>
                  <a:gd name="T89" fmla="*/ 30 h 58"/>
                  <a:gd name="T90" fmla="*/ 76 w 80"/>
                  <a:gd name="T91" fmla="*/ 36 h 58"/>
                  <a:gd name="T92" fmla="*/ 76 w 80"/>
                  <a:gd name="T93" fmla="*/ 36 h 58"/>
                  <a:gd name="T94" fmla="*/ 72 w 80"/>
                  <a:gd name="T95" fmla="*/ 44 h 58"/>
                  <a:gd name="T96" fmla="*/ 66 w 80"/>
                  <a:gd name="T97" fmla="*/ 50 h 58"/>
                  <a:gd name="T98" fmla="*/ 60 w 80"/>
                  <a:gd name="T99" fmla="*/ 54 h 58"/>
                  <a:gd name="T100" fmla="*/ 52 w 80"/>
                  <a:gd name="T101" fmla="*/ 56 h 58"/>
                  <a:gd name="T102" fmla="*/ 52 w 80"/>
                  <a:gd name="T103" fmla="*/ 56 h 58"/>
                  <a:gd name="T104" fmla="*/ 40 w 80"/>
                  <a:gd name="T105" fmla="*/ 58 h 58"/>
                  <a:gd name="T106" fmla="*/ 40 w 80"/>
                  <a:gd name="T10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58">
                    <a:moveTo>
                      <a:pt x="40" y="58"/>
                    </a:moveTo>
                    <a:lnTo>
                      <a:pt x="40" y="58"/>
                    </a:lnTo>
                    <a:lnTo>
                      <a:pt x="30" y="58"/>
                    </a:lnTo>
                    <a:lnTo>
                      <a:pt x="22" y="54"/>
                    </a:lnTo>
                    <a:lnTo>
                      <a:pt x="22" y="54"/>
                    </a:lnTo>
                    <a:lnTo>
                      <a:pt x="14" y="50"/>
                    </a:lnTo>
                    <a:lnTo>
                      <a:pt x="8" y="44"/>
                    </a:lnTo>
                    <a:lnTo>
                      <a:pt x="4" y="38"/>
                    </a:lnTo>
                    <a:lnTo>
                      <a:pt x="2" y="30"/>
                    </a:lnTo>
                    <a:lnTo>
                      <a:pt x="2" y="30"/>
                    </a:lnTo>
                    <a:lnTo>
                      <a:pt x="0" y="26"/>
                    </a:lnTo>
                    <a:lnTo>
                      <a:pt x="2" y="24"/>
                    </a:lnTo>
                    <a:lnTo>
                      <a:pt x="4" y="20"/>
                    </a:lnTo>
                    <a:lnTo>
                      <a:pt x="6" y="20"/>
                    </a:lnTo>
                    <a:lnTo>
                      <a:pt x="6" y="20"/>
                    </a:lnTo>
                    <a:lnTo>
                      <a:pt x="10" y="18"/>
                    </a:lnTo>
                    <a:lnTo>
                      <a:pt x="14" y="20"/>
                    </a:lnTo>
                    <a:lnTo>
                      <a:pt x="16" y="22"/>
                    </a:lnTo>
                    <a:lnTo>
                      <a:pt x="18" y="26"/>
                    </a:lnTo>
                    <a:lnTo>
                      <a:pt x="18" y="26"/>
                    </a:lnTo>
                    <a:lnTo>
                      <a:pt x="22" y="32"/>
                    </a:lnTo>
                    <a:lnTo>
                      <a:pt x="30" y="38"/>
                    </a:lnTo>
                    <a:lnTo>
                      <a:pt x="30" y="38"/>
                    </a:lnTo>
                    <a:lnTo>
                      <a:pt x="38" y="40"/>
                    </a:lnTo>
                    <a:lnTo>
                      <a:pt x="46" y="40"/>
                    </a:lnTo>
                    <a:lnTo>
                      <a:pt x="46" y="40"/>
                    </a:lnTo>
                    <a:lnTo>
                      <a:pt x="54" y="36"/>
                    </a:lnTo>
                    <a:lnTo>
                      <a:pt x="60" y="28"/>
                    </a:lnTo>
                    <a:lnTo>
                      <a:pt x="60" y="28"/>
                    </a:lnTo>
                    <a:lnTo>
                      <a:pt x="62" y="20"/>
                    </a:lnTo>
                    <a:lnTo>
                      <a:pt x="62" y="12"/>
                    </a:lnTo>
                    <a:lnTo>
                      <a:pt x="62" y="12"/>
                    </a:lnTo>
                    <a:lnTo>
                      <a:pt x="60" y="8"/>
                    </a:lnTo>
                    <a:lnTo>
                      <a:pt x="62" y="4"/>
                    </a:lnTo>
                    <a:lnTo>
                      <a:pt x="64" y="2"/>
                    </a:lnTo>
                    <a:lnTo>
                      <a:pt x="68" y="0"/>
                    </a:lnTo>
                    <a:lnTo>
                      <a:pt x="68" y="0"/>
                    </a:lnTo>
                    <a:lnTo>
                      <a:pt x="70" y="0"/>
                    </a:lnTo>
                    <a:lnTo>
                      <a:pt x="74" y="0"/>
                    </a:lnTo>
                    <a:lnTo>
                      <a:pt x="76" y="2"/>
                    </a:lnTo>
                    <a:lnTo>
                      <a:pt x="78" y="6"/>
                    </a:lnTo>
                    <a:lnTo>
                      <a:pt x="78" y="6"/>
                    </a:lnTo>
                    <a:lnTo>
                      <a:pt x="80" y="14"/>
                    </a:lnTo>
                    <a:lnTo>
                      <a:pt x="80" y="22"/>
                    </a:lnTo>
                    <a:lnTo>
                      <a:pt x="78" y="30"/>
                    </a:lnTo>
                    <a:lnTo>
                      <a:pt x="76" y="36"/>
                    </a:lnTo>
                    <a:lnTo>
                      <a:pt x="76" y="36"/>
                    </a:lnTo>
                    <a:lnTo>
                      <a:pt x="72" y="44"/>
                    </a:lnTo>
                    <a:lnTo>
                      <a:pt x="66" y="50"/>
                    </a:lnTo>
                    <a:lnTo>
                      <a:pt x="60" y="54"/>
                    </a:lnTo>
                    <a:lnTo>
                      <a:pt x="52" y="56"/>
                    </a:lnTo>
                    <a:lnTo>
                      <a:pt x="52" y="56"/>
                    </a:lnTo>
                    <a:lnTo>
                      <a:pt x="40" y="58"/>
                    </a:lnTo>
                    <a:lnTo>
                      <a:pt x="40" y="5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1" name="Freeform 11">
                <a:extLst>
                  <a:ext uri="{FF2B5EF4-FFF2-40B4-BE49-F238E27FC236}">
                    <a16:creationId xmlns:a16="http://schemas.microsoft.com/office/drawing/2014/main" id="{D5844E8A-4C15-45C5-BE36-13431255977C}"/>
                  </a:ext>
                </a:extLst>
              </p:cNvPr>
              <p:cNvSpPr>
                <a:spLocks/>
              </p:cNvSpPr>
              <p:nvPr/>
            </p:nvSpPr>
            <p:spPr bwMode="auto">
              <a:xfrm>
                <a:off x="1163638" y="3340100"/>
                <a:ext cx="111125" cy="117475"/>
              </a:xfrm>
              <a:custGeom>
                <a:avLst/>
                <a:gdLst>
                  <a:gd name="T0" fmla="*/ 40 w 70"/>
                  <a:gd name="T1" fmla="*/ 74 h 74"/>
                  <a:gd name="T2" fmla="*/ 40 w 70"/>
                  <a:gd name="T3" fmla="*/ 74 h 74"/>
                  <a:gd name="T4" fmla="*/ 38 w 70"/>
                  <a:gd name="T5" fmla="*/ 74 h 74"/>
                  <a:gd name="T6" fmla="*/ 38 w 70"/>
                  <a:gd name="T7" fmla="*/ 74 h 74"/>
                  <a:gd name="T8" fmla="*/ 30 w 70"/>
                  <a:gd name="T9" fmla="*/ 72 h 74"/>
                  <a:gd name="T10" fmla="*/ 22 w 70"/>
                  <a:gd name="T11" fmla="*/ 70 h 74"/>
                  <a:gd name="T12" fmla="*/ 16 w 70"/>
                  <a:gd name="T13" fmla="*/ 66 h 74"/>
                  <a:gd name="T14" fmla="*/ 10 w 70"/>
                  <a:gd name="T15" fmla="*/ 60 h 74"/>
                  <a:gd name="T16" fmla="*/ 10 w 70"/>
                  <a:gd name="T17" fmla="*/ 60 h 74"/>
                  <a:gd name="T18" fmla="*/ 4 w 70"/>
                  <a:gd name="T19" fmla="*/ 54 h 74"/>
                  <a:gd name="T20" fmla="*/ 2 w 70"/>
                  <a:gd name="T21" fmla="*/ 46 h 74"/>
                  <a:gd name="T22" fmla="*/ 0 w 70"/>
                  <a:gd name="T23" fmla="*/ 38 h 74"/>
                  <a:gd name="T24" fmla="*/ 0 w 70"/>
                  <a:gd name="T25" fmla="*/ 32 h 74"/>
                  <a:gd name="T26" fmla="*/ 0 w 70"/>
                  <a:gd name="T27" fmla="*/ 24 h 74"/>
                  <a:gd name="T28" fmla="*/ 4 w 70"/>
                  <a:gd name="T29" fmla="*/ 16 h 74"/>
                  <a:gd name="T30" fmla="*/ 8 w 70"/>
                  <a:gd name="T31" fmla="*/ 10 h 74"/>
                  <a:gd name="T32" fmla="*/ 12 w 70"/>
                  <a:gd name="T33" fmla="*/ 4 h 74"/>
                  <a:gd name="T34" fmla="*/ 12 w 70"/>
                  <a:gd name="T35" fmla="*/ 4 h 74"/>
                  <a:gd name="T36" fmla="*/ 16 w 70"/>
                  <a:gd name="T37" fmla="*/ 2 h 74"/>
                  <a:gd name="T38" fmla="*/ 20 w 70"/>
                  <a:gd name="T39" fmla="*/ 0 h 74"/>
                  <a:gd name="T40" fmla="*/ 22 w 70"/>
                  <a:gd name="T41" fmla="*/ 2 h 74"/>
                  <a:gd name="T42" fmla="*/ 26 w 70"/>
                  <a:gd name="T43" fmla="*/ 4 h 74"/>
                  <a:gd name="T44" fmla="*/ 26 w 70"/>
                  <a:gd name="T45" fmla="*/ 4 h 74"/>
                  <a:gd name="T46" fmla="*/ 28 w 70"/>
                  <a:gd name="T47" fmla="*/ 6 h 74"/>
                  <a:gd name="T48" fmla="*/ 28 w 70"/>
                  <a:gd name="T49" fmla="*/ 10 h 74"/>
                  <a:gd name="T50" fmla="*/ 26 w 70"/>
                  <a:gd name="T51" fmla="*/ 14 h 74"/>
                  <a:gd name="T52" fmla="*/ 24 w 70"/>
                  <a:gd name="T53" fmla="*/ 16 h 74"/>
                  <a:gd name="T54" fmla="*/ 24 w 70"/>
                  <a:gd name="T55" fmla="*/ 16 h 74"/>
                  <a:gd name="T56" fmla="*/ 20 w 70"/>
                  <a:gd name="T57" fmla="*/ 24 h 74"/>
                  <a:gd name="T58" fmla="*/ 18 w 70"/>
                  <a:gd name="T59" fmla="*/ 32 h 74"/>
                  <a:gd name="T60" fmla="*/ 18 w 70"/>
                  <a:gd name="T61" fmla="*/ 40 h 74"/>
                  <a:gd name="T62" fmla="*/ 22 w 70"/>
                  <a:gd name="T63" fmla="*/ 48 h 74"/>
                  <a:gd name="T64" fmla="*/ 22 w 70"/>
                  <a:gd name="T65" fmla="*/ 48 h 74"/>
                  <a:gd name="T66" fmla="*/ 30 w 70"/>
                  <a:gd name="T67" fmla="*/ 54 h 74"/>
                  <a:gd name="T68" fmla="*/ 38 w 70"/>
                  <a:gd name="T69" fmla="*/ 56 h 74"/>
                  <a:gd name="T70" fmla="*/ 38 w 70"/>
                  <a:gd name="T71" fmla="*/ 56 h 74"/>
                  <a:gd name="T72" fmla="*/ 48 w 70"/>
                  <a:gd name="T73" fmla="*/ 54 h 74"/>
                  <a:gd name="T74" fmla="*/ 56 w 70"/>
                  <a:gd name="T75" fmla="*/ 50 h 74"/>
                  <a:gd name="T76" fmla="*/ 56 w 70"/>
                  <a:gd name="T77" fmla="*/ 50 h 74"/>
                  <a:gd name="T78" fmla="*/ 58 w 70"/>
                  <a:gd name="T79" fmla="*/ 48 h 74"/>
                  <a:gd name="T80" fmla="*/ 62 w 70"/>
                  <a:gd name="T81" fmla="*/ 48 h 74"/>
                  <a:gd name="T82" fmla="*/ 64 w 70"/>
                  <a:gd name="T83" fmla="*/ 48 h 74"/>
                  <a:gd name="T84" fmla="*/ 68 w 70"/>
                  <a:gd name="T85" fmla="*/ 52 h 74"/>
                  <a:gd name="T86" fmla="*/ 68 w 70"/>
                  <a:gd name="T87" fmla="*/ 52 h 74"/>
                  <a:gd name="T88" fmla="*/ 70 w 70"/>
                  <a:gd name="T89" fmla="*/ 54 h 74"/>
                  <a:gd name="T90" fmla="*/ 70 w 70"/>
                  <a:gd name="T91" fmla="*/ 58 h 74"/>
                  <a:gd name="T92" fmla="*/ 70 w 70"/>
                  <a:gd name="T93" fmla="*/ 60 h 74"/>
                  <a:gd name="T94" fmla="*/ 66 w 70"/>
                  <a:gd name="T95" fmla="*/ 64 h 74"/>
                  <a:gd name="T96" fmla="*/ 66 w 70"/>
                  <a:gd name="T97" fmla="*/ 64 h 74"/>
                  <a:gd name="T98" fmla="*/ 60 w 70"/>
                  <a:gd name="T99" fmla="*/ 68 h 74"/>
                  <a:gd name="T100" fmla="*/ 54 w 70"/>
                  <a:gd name="T101" fmla="*/ 72 h 74"/>
                  <a:gd name="T102" fmla="*/ 48 w 70"/>
                  <a:gd name="T103" fmla="*/ 74 h 74"/>
                  <a:gd name="T104" fmla="*/ 40 w 70"/>
                  <a:gd name="T105" fmla="*/ 74 h 74"/>
                  <a:gd name="T106" fmla="*/ 40 w 70"/>
                  <a:gd name="T10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74">
                    <a:moveTo>
                      <a:pt x="40" y="74"/>
                    </a:moveTo>
                    <a:lnTo>
                      <a:pt x="40" y="74"/>
                    </a:lnTo>
                    <a:lnTo>
                      <a:pt x="38" y="74"/>
                    </a:lnTo>
                    <a:lnTo>
                      <a:pt x="38" y="74"/>
                    </a:lnTo>
                    <a:lnTo>
                      <a:pt x="30" y="72"/>
                    </a:lnTo>
                    <a:lnTo>
                      <a:pt x="22" y="70"/>
                    </a:lnTo>
                    <a:lnTo>
                      <a:pt x="16" y="66"/>
                    </a:lnTo>
                    <a:lnTo>
                      <a:pt x="10" y="60"/>
                    </a:lnTo>
                    <a:lnTo>
                      <a:pt x="10" y="60"/>
                    </a:lnTo>
                    <a:lnTo>
                      <a:pt x="4" y="54"/>
                    </a:lnTo>
                    <a:lnTo>
                      <a:pt x="2" y="46"/>
                    </a:lnTo>
                    <a:lnTo>
                      <a:pt x="0" y="38"/>
                    </a:lnTo>
                    <a:lnTo>
                      <a:pt x="0" y="32"/>
                    </a:lnTo>
                    <a:lnTo>
                      <a:pt x="0" y="24"/>
                    </a:lnTo>
                    <a:lnTo>
                      <a:pt x="4" y="16"/>
                    </a:lnTo>
                    <a:lnTo>
                      <a:pt x="8" y="10"/>
                    </a:lnTo>
                    <a:lnTo>
                      <a:pt x="12" y="4"/>
                    </a:lnTo>
                    <a:lnTo>
                      <a:pt x="12" y="4"/>
                    </a:lnTo>
                    <a:lnTo>
                      <a:pt x="16" y="2"/>
                    </a:lnTo>
                    <a:lnTo>
                      <a:pt x="20" y="0"/>
                    </a:lnTo>
                    <a:lnTo>
                      <a:pt x="22" y="2"/>
                    </a:lnTo>
                    <a:lnTo>
                      <a:pt x="26" y="4"/>
                    </a:lnTo>
                    <a:lnTo>
                      <a:pt x="26" y="4"/>
                    </a:lnTo>
                    <a:lnTo>
                      <a:pt x="28" y="6"/>
                    </a:lnTo>
                    <a:lnTo>
                      <a:pt x="28" y="10"/>
                    </a:lnTo>
                    <a:lnTo>
                      <a:pt x="26" y="14"/>
                    </a:lnTo>
                    <a:lnTo>
                      <a:pt x="24" y="16"/>
                    </a:lnTo>
                    <a:lnTo>
                      <a:pt x="24" y="16"/>
                    </a:lnTo>
                    <a:lnTo>
                      <a:pt x="20" y="24"/>
                    </a:lnTo>
                    <a:lnTo>
                      <a:pt x="18" y="32"/>
                    </a:lnTo>
                    <a:lnTo>
                      <a:pt x="18" y="40"/>
                    </a:lnTo>
                    <a:lnTo>
                      <a:pt x="22" y="48"/>
                    </a:lnTo>
                    <a:lnTo>
                      <a:pt x="22" y="48"/>
                    </a:lnTo>
                    <a:lnTo>
                      <a:pt x="30" y="54"/>
                    </a:lnTo>
                    <a:lnTo>
                      <a:pt x="38" y="56"/>
                    </a:lnTo>
                    <a:lnTo>
                      <a:pt x="38" y="56"/>
                    </a:lnTo>
                    <a:lnTo>
                      <a:pt x="48" y="54"/>
                    </a:lnTo>
                    <a:lnTo>
                      <a:pt x="56" y="50"/>
                    </a:lnTo>
                    <a:lnTo>
                      <a:pt x="56" y="50"/>
                    </a:lnTo>
                    <a:lnTo>
                      <a:pt x="58" y="48"/>
                    </a:lnTo>
                    <a:lnTo>
                      <a:pt x="62" y="48"/>
                    </a:lnTo>
                    <a:lnTo>
                      <a:pt x="64" y="48"/>
                    </a:lnTo>
                    <a:lnTo>
                      <a:pt x="68" y="52"/>
                    </a:lnTo>
                    <a:lnTo>
                      <a:pt x="68" y="52"/>
                    </a:lnTo>
                    <a:lnTo>
                      <a:pt x="70" y="54"/>
                    </a:lnTo>
                    <a:lnTo>
                      <a:pt x="70" y="58"/>
                    </a:lnTo>
                    <a:lnTo>
                      <a:pt x="70" y="60"/>
                    </a:lnTo>
                    <a:lnTo>
                      <a:pt x="66" y="64"/>
                    </a:lnTo>
                    <a:lnTo>
                      <a:pt x="66" y="64"/>
                    </a:lnTo>
                    <a:lnTo>
                      <a:pt x="60" y="68"/>
                    </a:lnTo>
                    <a:lnTo>
                      <a:pt x="54" y="72"/>
                    </a:lnTo>
                    <a:lnTo>
                      <a:pt x="48" y="74"/>
                    </a:lnTo>
                    <a:lnTo>
                      <a:pt x="40" y="74"/>
                    </a:lnTo>
                    <a:lnTo>
                      <a:pt x="40" y="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2" name="Freeform 12">
                <a:extLst>
                  <a:ext uri="{FF2B5EF4-FFF2-40B4-BE49-F238E27FC236}">
                    <a16:creationId xmlns:a16="http://schemas.microsoft.com/office/drawing/2014/main" id="{3127B2FD-A3C2-405C-9396-FB778C2F7665}"/>
                  </a:ext>
                </a:extLst>
              </p:cNvPr>
              <p:cNvSpPr>
                <a:spLocks/>
              </p:cNvSpPr>
              <p:nvPr/>
            </p:nvSpPr>
            <p:spPr bwMode="auto">
              <a:xfrm>
                <a:off x="1287463" y="3270250"/>
                <a:ext cx="127000" cy="98425"/>
              </a:xfrm>
              <a:custGeom>
                <a:avLst/>
                <a:gdLst>
                  <a:gd name="T0" fmla="*/ 12 w 80"/>
                  <a:gd name="T1" fmla="*/ 62 h 62"/>
                  <a:gd name="T2" fmla="*/ 12 w 80"/>
                  <a:gd name="T3" fmla="*/ 62 h 62"/>
                  <a:gd name="T4" fmla="*/ 8 w 80"/>
                  <a:gd name="T5" fmla="*/ 62 h 62"/>
                  <a:gd name="T6" fmla="*/ 4 w 80"/>
                  <a:gd name="T7" fmla="*/ 58 h 62"/>
                  <a:gd name="T8" fmla="*/ 4 w 80"/>
                  <a:gd name="T9" fmla="*/ 58 h 62"/>
                  <a:gd name="T10" fmla="*/ 2 w 80"/>
                  <a:gd name="T11" fmla="*/ 50 h 62"/>
                  <a:gd name="T12" fmla="*/ 0 w 80"/>
                  <a:gd name="T13" fmla="*/ 42 h 62"/>
                  <a:gd name="T14" fmla="*/ 2 w 80"/>
                  <a:gd name="T15" fmla="*/ 34 h 62"/>
                  <a:gd name="T16" fmla="*/ 4 w 80"/>
                  <a:gd name="T17" fmla="*/ 26 h 62"/>
                  <a:gd name="T18" fmla="*/ 6 w 80"/>
                  <a:gd name="T19" fmla="*/ 20 h 62"/>
                  <a:gd name="T20" fmla="*/ 12 w 80"/>
                  <a:gd name="T21" fmla="*/ 14 h 62"/>
                  <a:gd name="T22" fmla="*/ 18 w 80"/>
                  <a:gd name="T23" fmla="*/ 8 h 62"/>
                  <a:gd name="T24" fmla="*/ 24 w 80"/>
                  <a:gd name="T25" fmla="*/ 4 h 62"/>
                  <a:gd name="T26" fmla="*/ 24 w 80"/>
                  <a:gd name="T27" fmla="*/ 4 h 62"/>
                  <a:gd name="T28" fmla="*/ 32 w 80"/>
                  <a:gd name="T29" fmla="*/ 2 h 62"/>
                  <a:gd name="T30" fmla="*/ 40 w 80"/>
                  <a:gd name="T31" fmla="*/ 0 h 62"/>
                  <a:gd name="T32" fmla="*/ 48 w 80"/>
                  <a:gd name="T33" fmla="*/ 0 h 62"/>
                  <a:gd name="T34" fmla="*/ 56 w 80"/>
                  <a:gd name="T35" fmla="*/ 2 h 62"/>
                  <a:gd name="T36" fmla="*/ 62 w 80"/>
                  <a:gd name="T37" fmla="*/ 6 h 62"/>
                  <a:gd name="T38" fmla="*/ 70 w 80"/>
                  <a:gd name="T39" fmla="*/ 12 h 62"/>
                  <a:gd name="T40" fmla="*/ 74 w 80"/>
                  <a:gd name="T41" fmla="*/ 18 h 62"/>
                  <a:gd name="T42" fmla="*/ 78 w 80"/>
                  <a:gd name="T43" fmla="*/ 24 h 62"/>
                  <a:gd name="T44" fmla="*/ 78 w 80"/>
                  <a:gd name="T45" fmla="*/ 24 h 62"/>
                  <a:gd name="T46" fmla="*/ 80 w 80"/>
                  <a:gd name="T47" fmla="*/ 28 h 62"/>
                  <a:gd name="T48" fmla="*/ 78 w 80"/>
                  <a:gd name="T49" fmla="*/ 32 h 62"/>
                  <a:gd name="T50" fmla="*/ 76 w 80"/>
                  <a:gd name="T51" fmla="*/ 34 h 62"/>
                  <a:gd name="T52" fmla="*/ 74 w 80"/>
                  <a:gd name="T53" fmla="*/ 36 h 62"/>
                  <a:gd name="T54" fmla="*/ 74 w 80"/>
                  <a:gd name="T55" fmla="*/ 36 h 62"/>
                  <a:gd name="T56" fmla="*/ 70 w 80"/>
                  <a:gd name="T57" fmla="*/ 36 h 62"/>
                  <a:gd name="T58" fmla="*/ 68 w 80"/>
                  <a:gd name="T59" fmla="*/ 36 h 62"/>
                  <a:gd name="T60" fmla="*/ 64 w 80"/>
                  <a:gd name="T61" fmla="*/ 34 h 62"/>
                  <a:gd name="T62" fmla="*/ 62 w 80"/>
                  <a:gd name="T63" fmla="*/ 32 h 62"/>
                  <a:gd name="T64" fmla="*/ 62 w 80"/>
                  <a:gd name="T65" fmla="*/ 32 h 62"/>
                  <a:gd name="T66" fmla="*/ 56 w 80"/>
                  <a:gd name="T67" fmla="*/ 24 h 62"/>
                  <a:gd name="T68" fmla="*/ 50 w 80"/>
                  <a:gd name="T69" fmla="*/ 20 h 62"/>
                  <a:gd name="T70" fmla="*/ 40 w 80"/>
                  <a:gd name="T71" fmla="*/ 18 h 62"/>
                  <a:gd name="T72" fmla="*/ 32 w 80"/>
                  <a:gd name="T73" fmla="*/ 20 h 62"/>
                  <a:gd name="T74" fmla="*/ 32 w 80"/>
                  <a:gd name="T75" fmla="*/ 20 h 62"/>
                  <a:gd name="T76" fmla="*/ 24 w 80"/>
                  <a:gd name="T77" fmla="*/ 26 h 62"/>
                  <a:gd name="T78" fmla="*/ 20 w 80"/>
                  <a:gd name="T79" fmla="*/ 32 h 62"/>
                  <a:gd name="T80" fmla="*/ 18 w 80"/>
                  <a:gd name="T81" fmla="*/ 42 h 62"/>
                  <a:gd name="T82" fmla="*/ 20 w 80"/>
                  <a:gd name="T83" fmla="*/ 50 h 62"/>
                  <a:gd name="T84" fmla="*/ 20 w 80"/>
                  <a:gd name="T85" fmla="*/ 50 h 62"/>
                  <a:gd name="T86" fmla="*/ 22 w 80"/>
                  <a:gd name="T87" fmla="*/ 54 h 62"/>
                  <a:gd name="T88" fmla="*/ 20 w 80"/>
                  <a:gd name="T89" fmla="*/ 56 h 62"/>
                  <a:gd name="T90" fmla="*/ 18 w 80"/>
                  <a:gd name="T91" fmla="*/ 60 h 62"/>
                  <a:gd name="T92" fmla="*/ 16 w 80"/>
                  <a:gd name="T93" fmla="*/ 62 h 62"/>
                  <a:gd name="T94" fmla="*/ 16 w 80"/>
                  <a:gd name="T95" fmla="*/ 62 h 62"/>
                  <a:gd name="T96" fmla="*/ 12 w 80"/>
                  <a:gd name="T97" fmla="*/ 62 h 62"/>
                  <a:gd name="T98" fmla="*/ 12 w 80"/>
                  <a:gd name="T9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62">
                    <a:moveTo>
                      <a:pt x="12" y="62"/>
                    </a:moveTo>
                    <a:lnTo>
                      <a:pt x="12" y="62"/>
                    </a:lnTo>
                    <a:lnTo>
                      <a:pt x="8" y="62"/>
                    </a:lnTo>
                    <a:lnTo>
                      <a:pt x="4" y="58"/>
                    </a:lnTo>
                    <a:lnTo>
                      <a:pt x="4" y="58"/>
                    </a:lnTo>
                    <a:lnTo>
                      <a:pt x="2" y="50"/>
                    </a:lnTo>
                    <a:lnTo>
                      <a:pt x="0" y="42"/>
                    </a:lnTo>
                    <a:lnTo>
                      <a:pt x="2" y="34"/>
                    </a:lnTo>
                    <a:lnTo>
                      <a:pt x="4" y="26"/>
                    </a:lnTo>
                    <a:lnTo>
                      <a:pt x="6" y="20"/>
                    </a:lnTo>
                    <a:lnTo>
                      <a:pt x="12" y="14"/>
                    </a:lnTo>
                    <a:lnTo>
                      <a:pt x="18" y="8"/>
                    </a:lnTo>
                    <a:lnTo>
                      <a:pt x="24" y="4"/>
                    </a:lnTo>
                    <a:lnTo>
                      <a:pt x="24" y="4"/>
                    </a:lnTo>
                    <a:lnTo>
                      <a:pt x="32" y="2"/>
                    </a:lnTo>
                    <a:lnTo>
                      <a:pt x="40" y="0"/>
                    </a:lnTo>
                    <a:lnTo>
                      <a:pt x="48" y="0"/>
                    </a:lnTo>
                    <a:lnTo>
                      <a:pt x="56" y="2"/>
                    </a:lnTo>
                    <a:lnTo>
                      <a:pt x="62" y="6"/>
                    </a:lnTo>
                    <a:lnTo>
                      <a:pt x="70" y="12"/>
                    </a:lnTo>
                    <a:lnTo>
                      <a:pt x="74" y="18"/>
                    </a:lnTo>
                    <a:lnTo>
                      <a:pt x="78" y="24"/>
                    </a:lnTo>
                    <a:lnTo>
                      <a:pt x="78" y="24"/>
                    </a:lnTo>
                    <a:lnTo>
                      <a:pt x="80" y="28"/>
                    </a:lnTo>
                    <a:lnTo>
                      <a:pt x="78" y="32"/>
                    </a:lnTo>
                    <a:lnTo>
                      <a:pt x="76" y="34"/>
                    </a:lnTo>
                    <a:lnTo>
                      <a:pt x="74" y="36"/>
                    </a:lnTo>
                    <a:lnTo>
                      <a:pt x="74" y="36"/>
                    </a:lnTo>
                    <a:lnTo>
                      <a:pt x="70" y="36"/>
                    </a:lnTo>
                    <a:lnTo>
                      <a:pt x="68" y="36"/>
                    </a:lnTo>
                    <a:lnTo>
                      <a:pt x="64" y="34"/>
                    </a:lnTo>
                    <a:lnTo>
                      <a:pt x="62" y="32"/>
                    </a:lnTo>
                    <a:lnTo>
                      <a:pt x="62" y="32"/>
                    </a:lnTo>
                    <a:lnTo>
                      <a:pt x="56" y="24"/>
                    </a:lnTo>
                    <a:lnTo>
                      <a:pt x="50" y="20"/>
                    </a:lnTo>
                    <a:lnTo>
                      <a:pt x="40" y="18"/>
                    </a:lnTo>
                    <a:lnTo>
                      <a:pt x="32" y="20"/>
                    </a:lnTo>
                    <a:lnTo>
                      <a:pt x="32" y="20"/>
                    </a:lnTo>
                    <a:lnTo>
                      <a:pt x="24" y="26"/>
                    </a:lnTo>
                    <a:lnTo>
                      <a:pt x="20" y="32"/>
                    </a:lnTo>
                    <a:lnTo>
                      <a:pt x="18" y="42"/>
                    </a:lnTo>
                    <a:lnTo>
                      <a:pt x="20" y="50"/>
                    </a:lnTo>
                    <a:lnTo>
                      <a:pt x="20" y="50"/>
                    </a:lnTo>
                    <a:lnTo>
                      <a:pt x="22" y="54"/>
                    </a:lnTo>
                    <a:lnTo>
                      <a:pt x="20" y="56"/>
                    </a:lnTo>
                    <a:lnTo>
                      <a:pt x="18" y="60"/>
                    </a:lnTo>
                    <a:lnTo>
                      <a:pt x="16" y="62"/>
                    </a:lnTo>
                    <a:lnTo>
                      <a:pt x="16" y="62"/>
                    </a:lnTo>
                    <a:lnTo>
                      <a:pt x="12" y="62"/>
                    </a:lnTo>
                    <a:lnTo>
                      <a:pt x="12" y="6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3" name="Freeform 13">
                <a:extLst>
                  <a:ext uri="{FF2B5EF4-FFF2-40B4-BE49-F238E27FC236}">
                    <a16:creationId xmlns:a16="http://schemas.microsoft.com/office/drawing/2014/main" id="{775C3E9B-8BB6-4EB6-8B47-EA92EBF6082F}"/>
                  </a:ext>
                </a:extLst>
              </p:cNvPr>
              <p:cNvSpPr>
                <a:spLocks/>
              </p:cNvSpPr>
              <p:nvPr/>
            </p:nvSpPr>
            <p:spPr bwMode="auto">
              <a:xfrm>
                <a:off x="1258888" y="3765550"/>
                <a:ext cx="82550" cy="130175"/>
              </a:xfrm>
              <a:custGeom>
                <a:avLst/>
                <a:gdLst>
                  <a:gd name="T0" fmla="*/ 40 w 52"/>
                  <a:gd name="T1" fmla="*/ 82 h 82"/>
                  <a:gd name="T2" fmla="*/ 40 w 52"/>
                  <a:gd name="T3" fmla="*/ 82 h 82"/>
                  <a:gd name="T4" fmla="*/ 32 w 52"/>
                  <a:gd name="T5" fmla="*/ 80 h 82"/>
                  <a:gd name="T6" fmla="*/ 26 w 52"/>
                  <a:gd name="T7" fmla="*/ 78 h 82"/>
                  <a:gd name="T8" fmla="*/ 18 w 52"/>
                  <a:gd name="T9" fmla="*/ 76 h 82"/>
                  <a:gd name="T10" fmla="*/ 12 w 52"/>
                  <a:gd name="T11" fmla="*/ 70 h 82"/>
                  <a:gd name="T12" fmla="*/ 8 w 52"/>
                  <a:gd name="T13" fmla="*/ 66 h 82"/>
                  <a:gd name="T14" fmla="*/ 4 w 52"/>
                  <a:gd name="T15" fmla="*/ 60 h 82"/>
                  <a:gd name="T16" fmla="*/ 2 w 52"/>
                  <a:gd name="T17" fmla="*/ 52 h 82"/>
                  <a:gd name="T18" fmla="*/ 0 w 52"/>
                  <a:gd name="T19" fmla="*/ 44 h 82"/>
                  <a:gd name="T20" fmla="*/ 0 w 52"/>
                  <a:gd name="T21" fmla="*/ 44 h 82"/>
                  <a:gd name="T22" fmla="*/ 0 w 52"/>
                  <a:gd name="T23" fmla="*/ 36 h 82"/>
                  <a:gd name="T24" fmla="*/ 2 w 52"/>
                  <a:gd name="T25" fmla="*/ 28 h 82"/>
                  <a:gd name="T26" fmla="*/ 4 w 52"/>
                  <a:gd name="T27" fmla="*/ 22 h 82"/>
                  <a:gd name="T28" fmla="*/ 8 w 52"/>
                  <a:gd name="T29" fmla="*/ 14 h 82"/>
                  <a:gd name="T30" fmla="*/ 14 w 52"/>
                  <a:gd name="T31" fmla="*/ 10 h 82"/>
                  <a:gd name="T32" fmla="*/ 20 w 52"/>
                  <a:gd name="T33" fmla="*/ 4 h 82"/>
                  <a:gd name="T34" fmla="*/ 28 w 52"/>
                  <a:gd name="T35" fmla="*/ 2 h 82"/>
                  <a:gd name="T36" fmla="*/ 36 w 52"/>
                  <a:gd name="T37" fmla="*/ 0 h 82"/>
                  <a:gd name="T38" fmla="*/ 36 w 52"/>
                  <a:gd name="T39" fmla="*/ 0 h 82"/>
                  <a:gd name="T40" fmla="*/ 40 w 52"/>
                  <a:gd name="T41" fmla="*/ 0 h 82"/>
                  <a:gd name="T42" fmla="*/ 42 w 52"/>
                  <a:gd name="T43" fmla="*/ 2 h 82"/>
                  <a:gd name="T44" fmla="*/ 44 w 52"/>
                  <a:gd name="T45" fmla="*/ 4 h 82"/>
                  <a:gd name="T46" fmla="*/ 46 w 52"/>
                  <a:gd name="T47" fmla="*/ 8 h 82"/>
                  <a:gd name="T48" fmla="*/ 46 w 52"/>
                  <a:gd name="T49" fmla="*/ 8 h 82"/>
                  <a:gd name="T50" fmla="*/ 46 w 52"/>
                  <a:gd name="T51" fmla="*/ 12 h 82"/>
                  <a:gd name="T52" fmla="*/ 44 w 52"/>
                  <a:gd name="T53" fmla="*/ 14 h 82"/>
                  <a:gd name="T54" fmla="*/ 42 w 52"/>
                  <a:gd name="T55" fmla="*/ 16 h 82"/>
                  <a:gd name="T56" fmla="*/ 38 w 52"/>
                  <a:gd name="T57" fmla="*/ 18 h 82"/>
                  <a:gd name="T58" fmla="*/ 38 w 52"/>
                  <a:gd name="T59" fmla="*/ 18 h 82"/>
                  <a:gd name="T60" fmla="*/ 30 w 52"/>
                  <a:gd name="T61" fmla="*/ 20 h 82"/>
                  <a:gd name="T62" fmla="*/ 22 w 52"/>
                  <a:gd name="T63" fmla="*/ 26 h 82"/>
                  <a:gd name="T64" fmla="*/ 18 w 52"/>
                  <a:gd name="T65" fmla="*/ 34 h 82"/>
                  <a:gd name="T66" fmla="*/ 18 w 52"/>
                  <a:gd name="T67" fmla="*/ 42 h 82"/>
                  <a:gd name="T68" fmla="*/ 18 w 52"/>
                  <a:gd name="T69" fmla="*/ 42 h 82"/>
                  <a:gd name="T70" fmla="*/ 20 w 52"/>
                  <a:gd name="T71" fmla="*/ 52 h 82"/>
                  <a:gd name="T72" fmla="*/ 26 w 52"/>
                  <a:gd name="T73" fmla="*/ 58 h 82"/>
                  <a:gd name="T74" fmla="*/ 34 w 52"/>
                  <a:gd name="T75" fmla="*/ 62 h 82"/>
                  <a:gd name="T76" fmla="*/ 42 w 52"/>
                  <a:gd name="T77" fmla="*/ 64 h 82"/>
                  <a:gd name="T78" fmla="*/ 42 w 52"/>
                  <a:gd name="T79" fmla="*/ 64 h 82"/>
                  <a:gd name="T80" fmla="*/ 46 w 52"/>
                  <a:gd name="T81" fmla="*/ 64 h 82"/>
                  <a:gd name="T82" fmla="*/ 48 w 52"/>
                  <a:gd name="T83" fmla="*/ 66 h 82"/>
                  <a:gd name="T84" fmla="*/ 52 w 52"/>
                  <a:gd name="T85" fmla="*/ 68 h 82"/>
                  <a:gd name="T86" fmla="*/ 52 w 52"/>
                  <a:gd name="T87" fmla="*/ 72 h 82"/>
                  <a:gd name="T88" fmla="*/ 52 w 52"/>
                  <a:gd name="T89" fmla="*/ 72 h 82"/>
                  <a:gd name="T90" fmla="*/ 52 w 52"/>
                  <a:gd name="T91" fmla="*/ 74 h 82"/>
                  <a:gd name="T92" fmla="*/ 50 w 52"/>
                  <a:gd name="T93" fmla="*/ 78 h 82"/>
                  <a:gd name="T94" fmla="*/ 48 w 52"/>
                  <a:gd name="T95" fmla="*/ 80 h 82"/>
                  <a:gd name="T96" fmla="*/ 44 w 52"/>
                  <a:gd name="T97" fmla="*/ 80 h 82"/>
                  <a:gd name="T98" fmla="*/ 44 w 52"/>
                  <a:gd name="T99" fmla="*/ 80 h 82"/>
                  <a:gd name="T100" fmla="*/ 40 w 52"/>
                  <a:gd name="T101" fmla="*/ 82 h 82"/>
                  <a:gd name="T102" fmla="*/ 40 w 52"/>
                  <a:gd name="T10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82">
                    <a:moveTo>
                      <a:pt x="40" y="82"/>
                    </a:moveTo>
                    <a:lnTo>
                      <a:pt x="40" y="82"/>
                    </a:lnTo>
                    <a:lnTo>
                      <a:pt x="32" y="80"/>
                    </a:lnTo>
                    <a:lnTo>
                      <a:pt x="26" y="78"/>
                    </a:lnTo>
                    <a:lnTo>
                      <a:pt x="18" y="76"/>
                    </a:lnTo>
                    <a:lnTo>
                      <a:pt x="12" y="70"/>
                    </a:lnTo>
                    <a:lnTo>
                      <a:pt x="8" y="66"/>
                    </a:lnTo>
                    <a:lnTo>
                      <a:pt x="4" y="60"/>
                    </a:lnTo>
                    <a:lnTo>
                      <a:pt x="2" y="52"/>
                    </a:lnTo>
                    <a:lnTo>
                      <a:pt x="0" y="44"/>
                    </a:lnTo>
                    <a:lnTo>
                      <a:pt x="0" y="44"/>
                    </a:lnTo>
                    <a:lnTo>
                      <a:pt x="0" y="36"/>
                    </a:lnTo>
                    <a:lnTo>
                      <a:pt x="2" y="28"/>
                    </a:lnTo>
                    <a:lnTo>
                      <a:pt x="4" y="22"/>
                    </a:lnTo>
                    <a:lnTo>
                      <a:pt x="8" y="14"/>
                    </a:lnTo>
                    <a:lnTo>
                      <a:pt x="14" y="10"/>
                    </a:lnTo>
                    <a:lnTo>
                      <a:pt x="20" y="4"/>
                    </a:lnTo>
                    <a:lnTo>
                      <a:pt x="28" y="2"/>
                    </a:lnTo>
                    <a:lnTo>
                      <a:pt x="36" y="0"/>
                    </a:lnTo>
                    <a:lnTo>
                      <a:pt x="36" y="0"/>
                    </a:lnTo>
                    <a:lnTo>
                      <a:pt x="40" y="0"/>
                    </a:lnTo>
                    <a:lnTo>
                      <a:pt x="42" y="2"/>
                    </a:lnTo>
                    <a:lnTo>
                      <a:pt x="44" y="4"/>
                    </a:lnTo>
                    <a:lnTo>
                      <a:pt x="46" y="8"/>
                    </a:lnTo>
                    <a:lnTo>
                      <a:pt x="46" y="8"/>
                    </a:lnTo>
                    <a:lnTo>
                      <a:pt x="46" y="12"/>
                    </a:lnTo>
                    <a:lnTo>
                      <a:pt x="44" y="14"/>
                    </a:lnTo>
                    <a:lnTo>
                      <a:pt x="42" y="16"/>
                    </a:lnTo>
                    <a:lnTo>
                      <a:pt x="38" y="18"/>
                    </a:lnTo>
                    <a:lnTo>
                      <a:pt x="38" y="18"/>
                    </a:lnTo>
                    <a:lnTo>
                      <a:pt x="30" y="20"/>
                    </a:lnTo>
                    <a:lnTo>
                      <a:pt x="22" y="26"/>
                    </a:lnTo>
                    <a:lnTo>
                      <a:pt x="18" y="34"/>
                    </a:lnTo>
                    <a:lnTo>
                      <a:pt x="18" y="42"/>
                    </a:lnTo>
                    <a:lnTo>
                      <a:pt x="18" y="42"/>
                    </a:lnTo>
                    <a:lnTo>
                      <a:pt x="20" y="52"/>
                    </a:lnTo>
                    <a:lnTo>
                      <a:pt x="26" y="58"/>
                    </a:lnTo>
                    <a:lnTo>
                      <a:pt x="34" y="62"/>
                    </a:lnTo>
                    <a:lnTo>
                      <a:pt x="42" y="64"/>
                    </a:lnTo>
                    <a:lnTo>
                      <a:pt x="42" y="64"/>
                    </a:lnTo>
                    <a:lnTo>
                      <a:pt x="46" y="64"/>
                    </a:lnTo>
                    <a:lnTo>
                      <a:pt x="48" y="66"/>
                    </a:lnTo>
                    <a:lnTo>
                      <a:pt x="52" y="68"/>
                    </a:lnTo>
                    <a:lnTo>
                      <a:pt x="52" y="72"/>
                    </a:lnTo>
                    <a:lnTo>
                      <a:pt x="52" y="72"/>
                    </a:lnTo>
                    <a:lnTo>
                      <a:pt x="52" y="74"/>
                    </a:lnTo>
                    <a:lnTo>
                      <a:pt x="50" y="78"/>
                    </a:lnTo>
                    <a:lnTo>
                      <a:pt x="48" y="80"/>
                    </a:lnTo>
                    <a:lnTo>
                      <a:pt x="44" y="80"/>
                    </a:lnTo>
                    <a:lnTo>
                      <a:pt x="44" y="80"/>
                    </a:lnTo>
                    <a:lnTo>
                      <a:pt x="40" y="82"/>
                    </a:lnTo>
                    <a:lnTo>
                      <a:pt x="40" y="8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4" name="Freeform 14">
                <a:extLst>
                  <a:ext uri="{FF2B5EF4-FFF2-40B4-BE49-F238E27FC236}">
                    <a16:creationId xmlns:a16="http://schemas.microsoft.com/office/drawing/2014/main" id="{07714FBC-8875-47F8-B63B-CBC25BBBAF5E}"/>
                  </a:ext>
                </a:extLst>
              </p:cNvPr>
              <p:cNvSpPr>
                <a:spLocks/>
              </p:cNvSpPr>
              <p:nvPr/>
            </p:nvSpPr>
            <p:spPr bwMode="auto">
              <a:xfrm>
                <a:off x="1138238" y="3606800"/>
                <a:ext cx="114300" cy="142875"/>
              </a:xfrm>
              <a:custGeom>
                <a:avLst/>
                <a:gdLst>
                  <a:gd name="T0" fmla="*/ 42 w 72"/>
                  <a:gd name="T1" fmla="*/ 90 h 90"/>
                  <a:gd name="T2" fmla="*/ 42 w 72"/>
                  <a:gd name="T3" fmla="*/ 90 h 90"/>
                  <a:gd name="T4" fmla="*/ 36 w 72"/>
                  <a:gd name="T5" fmla="*/ 88 h 90"/>
                  <a:gd name="T6" fmla="*/ 34 w 72"/>
                  <a:gd name="T7" fmla="*/ 86 h 90"/>
                  <a:gd name="T8" fmla="*/ 34 w 72"/>
                  <a:gd name="T9" fmla="*/ 86 h 90"/>
                  <a:gd name="T10" fmla="*/ 32 w 72"/>
                  <a:gd name="T11" fmla="*/ 82 h 90"/>
                  <a:gd name="T12" fmla="*/ 32 w 72"/>
                  <a:gd name="T13" fmla="*/ 78 h 90"/>
                  <a:gd name="T14" fmla="*/ 34 w 72"/>
                  <a:gd name="T15" fmla="*/ 76 h 90"/>
                  <a:gd name="T16" fmla="*/ 38 w 72"/>
                  <a:gd name="T17" fmla="*/ 74 h 90"/>
                  <a:gd name="T18" fmla="*/ 38 w 72"/>
                  <a:gd name="T19" fmla="*/ 74 h 90"/>
                  <a:gd name="T20" fmla="*/ 42 w 72"/>
                  <a:gd name="T21" fmla="*/ 70 h 90"/>
                  <a:gd name="T22" fmla="*/ 46 w 72"/>
                  <a:gd name="T23" fmla="*/ 66 h 90"/>
                  <a:gd name="T24" fmla="*/ 52 w 72"/>
                  <a:gd name="T25" fmla="*/ 56 h 90"/>
                  <a:gd name="T26" fmla="*/ 54 w 72"/>
                  <a:gd name="T27" fmla="*/ 46 h 90"/>
                  <a:gd name="T28" fmla="*/ 54 w 72"/>
                  <a:gd name="T29" fmla="*/ 40 h 90"/>
                  <a:gd name="T30" fmla="*/ 52 w 72"/>
                  <a:gd name="T31" fmla="*/ 34 h 90"/>
                  <a:gd name="T32" fmla="*/ 52 w 72"/>
                  <a:gd name="T33" fmla="*/ 34 h 90"/>
                  <a:gd name="T34" fmla="*/ 44 w 72"/>
                  <a:gd name="T35" fmla="*/ 24 h 90"/>
                  <a:gd name="T36" fmla="*/ 34 w 72"/>
                  <a:gd name="T37" fmla="*/ 18 h 90"/>
                  <a:gd name="T38" fmla="*/ 34 w 72"/>
                  <a:gd name="T39" fmla="*/ 18 h 90"/>
                  <a:gd name="T40" fmla="*/ 24 w 72"/>
                  <a:gd name="T41" fmla="*/ 18 h 90"/>
                  <a:gd name="T42" fmla="*/ 12 w 72"/>
                  <a:gd name="T43" fmla="*/ 20 h 90"/>
                  <a:gd name="T44" fmla="*/ 12 w 72"/>
                  <a:gd name="T45" fmla="*/ 20 h 90"/>
                  <a:gd name="T46" fmla="*/ 8 w 72"/>
                  <a:gd name="T47" fmla="*/ 20 h 90"/>
                  <a:gd name="T48" fmla="*/ 6 w 72"/>
                  <a:gd name="T49" fmla="*/ 20 h 90"/>
                  <a:gd name="T50" fmla="*/ 2 w 72"/>
                  <a:gd name="T51" fmla="*/ 18 h 90"/>
                  <a:gd name="T52" fmla="*/ 0 w 72"/>
                  <a:gd name="T53" fmla="*/ 16 h 90"/>
                  <a:gd name="T54" fmla="*/ 0 w 72"/>
                  <a:gd name="T55" fmla="*/ 16 h 90"/>
                  <a:gd name="T56" fmla="*/ 0 w 72"/>
                  <a:gd name="T57" fmla="*/ 12 h 90"/>
                  <a:gd name="T58" fmla="*/ 0 w 72"/>
                  <a:gd name="T59" fmla="*/ 8 h 90"/>
                  <a:gd name="T60" fmla="*/ 2 w 72"/>
                  <a:gd name="T61" fmla="*/ 6 h 90"/>
                  <a:gd name="T62" fmla="*/ 4 w 72"/>
                  <a:gd name="T63" fmla="*/ 4 h 90"/>
                  <a:gd name="T64" fmla="*/ 4 w 72"/>
                  <a:gd name="T65" fmla="*/ 4 h 90"/>
                  <a:gd name="T66" fmla="*/ 14 w 72"/>
                  <a:gd name="T67" fmla="*/ 0 h 90"/>
                  <a:gd name="T68" fmla="*/ 22 w 72"/>
                  <a:gd name="T69" fmla="*/ 0 h 90"/>
                  <a:gd name="T70" fmla="*/ 32 w 72"/>
                  <a:gd name="T71" fmla="*/ 0 h 90"/>
                  <a:gd name="T72" fmla="*/ 40 w 72"/>
                  <a:gd name="T73" fmla="*/ 2 h 90"/>
                  <a:gd name="T74" fmla="*/ 40 w 72"/>
                  <a:gd name="T75" fmla="*/ 2 h 90"/>
                  <a:gd name="T76" fmla="*/ 50 w 72"/>
                  <a:gd name="T77" fmla="*/ 6 h 90"/>
                  <a:gd name="T78" fmla="*/ 56 w 72"/>
                  <a:gd name="T79" fmla="*/ 12 h 90"/>
                  <a:gd name="T80" fmla="*/ 62 w 72"/>
                  <a:gd name="T81" fmla="*/ 18 h 90"/>
                  <a:gd name="T82" fmla="*/ 68 w 72"/>
                  <a:gd name="T83" fmla="*/ 26 h 90"/>
                  <a:gd name="T84" fmla="*/ 68 w 72"/>
                  <a:gd name="T85" fmla="*/ 26 h 90"/>
                  <a:gd name="T86" fmla="*/ 70 w 72"/>
                  <a:gd name="T87" fmla="*/ 36 h 90"/>
                  <a:gd name="T88" fmla="*/ 72 w 72"/>
                  <a:gd name="T89" fmla="*/ 44 h 90"/>
                  <a:gd name="T90" fmla="*/ 72 w 72"/>
                  <a:gd name="T91" fmla="*/ 54 h 90"/>
                  <a:gd name="T92" fmla="*/ 70 w 72"/>
                  <a:gd name="T93" fmla="*/ 62 h 90"/>
                  <a:gd name="T94" fmla="*/ 66 w 72"/>
                  <a:gd name="T95" fmla="*/ 70 h 90"/>
                  <a:gd name="T96" fmla="*/ 60 w 72"/>
                  <a:gd name="T97" fmla="*/ 78 h 90"/>
                  <a:gd name="T98" fmla="*/ 54 w 72"/>
                  <a:gd name="T99" fmla="*/ 84 h 90"/>
                  <a:gd name="T100" fmla="*/ 46 w 72"/>
                  <a:gd name="T101" fmla="*/ 90 h 90"/>
                  <a:gd name="T102" fmla="*/ 46 w 72"/>
                  <a:gd name="T103" fmla="*/ 90 h 90"/>
                  <a:gd name="T104" fmla="*/ 42 w 72"/>
                  <a:gd name="T105" fmla="*/ 90 h 90"/>
                  <a:gd name="T106" fmla="*/ 42 w 72"/>
                  <a:gd name="T10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90">
                    <a:moveTo>
                      <a:pt x="42" y="90"/>
                    </a:moveTo>
                    <a:lnTo>
                      <a:pt x="42" y="90"/>
                    </a:lnTo>
                    <a:lnTo>
                      <a:pt x="36" y="88"/>
                    </a:lnTo>
                    <a:lnTo>
                      <a:pt x="34" y="86"/>
                    </a:lnTo>
                    <a:lnTo>
                      <a:pt x="34" y="86"/>
                    </a:lnTo>
                    <a:lnTo>
                      <a:pt x="32" y="82"/>
                    </a:lnTo>
                    <a:lnTo>
                      <a:pt x="32" y="78"/>
                    </a:lnTo>
                    <a:lnTo>
                      <a:pt x="34" y="76"/>
                    </a:lnTo>
                    <a:lnTo>
                      <a:pt x="38" y="74"/>
                    </a:lnTo>
                    <a:lnTo>
                      <a:pt x="38" y="74"/>
                    </a:lnTo>
                    <a:lnTo>
                      <a:pt x="42" y="70"/>
                    </a:lnTo>
                    <a:lnTo>
                      <a:pt x="46" y="66"/>
                    </a:lnTo>
                    <a:lnTo>
                      <a:pt x="52" y="56"/>
                    </a:lnTo>
                    <a:lnTo>
                      <a:pt x="54" y="46"/>
                    </a:lnTo>
                    <a:lnTo>
                      <a:pt x="54" y="40"/>
                    </a:lnTo>
                    <a:lnTo>
                      <a:pt x="52" y="34"/>
                    </a:lnTo>
                    <a:lnTo>
                      <a:pt x="52" y="34"/>
                    </a:lnTo>
                    <a:lnTo>
                      <a:pt x="44" y="24"/>
                    </a:lnTo>
                    <a:lnTo>
                      <a:pt x="34" y="18"/>
                    </a:lnTo>
                    <a:lnTo>
                      <a:pt x="34" y="18"/>
                    </a:lnTo>
                    <a:lnTo>
                      <a:pt x="24" y="18"/>
                    </a:lnTo>
                    <a:lnTo>
                      <a:pt x="12" y="20"/>
                    </a:lnTo>
                    <a:lnTo>
                      <a:pt x="12" y="20"/>
                    </a:lnTo>
                    <a:lnTo>
                      <a:pt x="8" y="20"/>
                    </a:lnTo>
                    <a:lnTo>
                      <a:pt x="6" y="20"/>
                    </a:lnTo>
                    <a:lnTo>
                      <a:pt x="2" y="18"/>
                    </a:lnTo>
                    <a:lnTo>
                      <a:pt x="0" y="16"/>
                    </a:lnTo>
                    <a:lnTo>
                      <a:pt x="0" y="16"/>
                    </a:lnTo>
                    <a:lnTo>
                      <a:pt x="0" y="12"/>
                    </a:lnTo>
                    <a:lnTo>
                      <a:pt x="0" y="8"/>
                    </a:lnTo>
                    <a:lnTo>
                      <a:pt x="2" y="6"/>
                    </a:lnTo>
                    <a:lnTo>
                      <a:pt x="4" y="4"/>
                    </a:lnTo>
                    <a:lnTo>
                      <a:pt x="4" y="4"/>
                    </a:lnTo>
                    <a:lnTo>
                      <a:pt x="14" y="0"/>
                    </a:lnTo>
                    <a:lnTo>
                      <a:pt x="22" y="0"/>
                    </a:lnTo>
                    <a:lnTo>
                      <a:pt x="32" y="0"/>
                    </a:lnTo>
                    <a:lnTo>
                      <a:pt x="40" y="2"/>
                    </a:lnTo>
                    <a:lnTo>
                      <a:pt x="40" y="2"/>
                    </a:lnTo>
                    <a:lnTo>
                      <a:pt x="50" y="6"/>
                    </a:lnTo>
                    <a:lnTo>
                      <a:pt x="56" y="12"/>
                    </a:lnTo>
                    <a:lnTo>
                      <a:pt x="62" y="18"/>
                    </a:lnTo>
                    <a:lnTo>
                      <a:pt x="68" y="26"/>
                    </a:lnTo>
                    <a:lnTo>
                      <a:pt x="68" y="26"/>
                    </a:lnTo>
                    <a:lnTo>
                      <a:pt x="70" y="36"/>
                    </a:lnTo>
                    <a:lnTo>
                      <a:pt x="72" y="44"/>
                    </a:lnTo>
                    <a:lnTo>
                      <a:pt x="72" y="54"/>
                    </a:lnTo>
                    <a:lnTo>
                      <a:pt x="70" y="62"/>
                    </a:lnTo>
                    <a:lnTo>
                      <a:pt x="66" y="70"/>
                    </a:lnTo>
                    <a:lnTo>
                      <a:pt x="60" y="78"/>
                    </a:lnTo>
                    <a:lnTo>
                      <a:pt x="54" y="84"/>
                    </a:lnTo>
                    <a:lnTo>
                      <a:pt x="46" y="90"/>
                    </a:lnTo>
                    <a:lnTo>
                      <a:pt x="46" y="90"/>
                    </a:lnTo>
                    <a:lnTo>
                      <a:pt x="42" y="90"/>
                    </a:lnTo>
                    <a:lnTo>
                      <a:pt x="42" y="9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5" name="Freeform 15">
                <a:extLst>
                  <a:ext uri="{FF2B5EF4-FFF2-40B4-BE49-F238E27FC236}">
                    <a16:creationId xmlns:a16="http://schemas.microsoft.com/office/drawing/2014/main" id="{1DE4C738-A85F-412D-BD85-72739C03716C}"/>
                  </a:ext>
                </a:extLst>
              </p:cNvPr>
              <p:cNvSpPr>
                <a:spLocks/>
              </p:cNvSpPr>
              <p:nvPr/>
            </p:nvSpPr>
            <p:spPr bwMode="auto">
              <a:xfrm>
                <a:off x="1274763" y="3629025"/>
                <a:ext cx="139700" cy="82550"/>
              </a:xfrm>
              <a:custGeom>
                <a:avLst/>
                <a:gdLst>
                  <a:gd name="T0" fmla="*/ 44 w 88"/>
                  <a:gd name="T1" fmla="*/ 52 h 52"/>
                  <a:gd name="T2" fmla="*/ 44 w 88"/>
                  <a:gd name="T3" fmla="*/ 52 h 52"/>
                  <a:gd name="T4" fmla="*/ 36 w 88"/>
                  <a:gd name="T5" fmla="*/ 50 h 52"/>
                  <a:gd name="T6" fmla="*/ 26 w 88"/>
                  <a:gd name="T7" fmla="*/ 48 h 52"/>
                  <a:gd name="T8" fmla="*/ 20 w 88"/>
                  <a:gd name="T9" fmla="*/ 44 h 52"/>
                  <a:gd name="T10" fmla="*/ 14 w 88"/>
                  <a:gd name="T11" fmla="*/ 38 h 52"/>
                  <a:gd name="T12" fmla="*/ 8 w 88"/>
                  <a:gd name="T13" fmla="*/ 32 h 52"/>
                  <a:gd name="T14" fmla="*/ 4 w 88"/>
                  <a:gd name="T15" fmla="*/ 26 h 52"/>
                  <a:gd name="T16" fmla="*/ 2 w 88"/>
                  <a:gd name="T17" fmla="*/ 16 h 52"/>
                  <a:gd name="T18" fmla="*/ 0 w 88"/>
                  <a:gd name="T19" fmla="*/ 8 h 52"/>
                  <a:gd name="T20" fmla="*/ 0 w 88"/>
                  <a:gd name="T21" fmla="*/ 8 h 52"/>
                  <a:gd name="T22" fmla="*/ 2 w 88"/>
                  <a:gd name="T23" fmla="*/ 4 h 52"/>
                  <a:gd name="T24" fmla="*/ 2 w 88"/>
                  <a:gd name="T25" fmla="*/ 2 h 52"/>
                  <a:gd name="T26" fmla="*/ 6 w 88"/>
                  <a:gd name="T27" fmla="*/ 0 h 52"/>
                  <a:gd name="T28" fmla="*/ 10 w 88"/>
                  <a:gd name="T29" fmla="*/ 0 h 52"/>
                  <a:gd name="T30" fmla="*/ 10 w 88"/>
                  <a:gd name="T31" fmla="*/ 0 h 52"/>
                  <a:gd name="T32" fmla="*/ 12 w 88"/>
                  <a:gd name="T33" fmla="*/ 0 h 52"/>
                  <a:gd name="T34" fmla="*/ 16 w 88"/>
                  <a:gd name="T35" fmla="*/ 2 h 52"/>
                  <a:gd name="T36" fmla="*/ 18 w 88"/>
                  <a:gd name="T37" fmla="*/ 4 h 52"/>
                  <a:gd name="T38" fmla="*/ 18 w 88"/>
                  <a:gd name="T39" fmla="*/ 8 h 52"/>
                  <a:gd name="T40" fmla="*/ 18 w 88"/>
                  <a:gd name="T41" fmla="*/ 8 h 52"/>
                  <a:gd name="T42" fmla="*/ 20 w 88"/>
                  <a:gd name="T43" fmla="*/ 18 h 52"/>
                  <a:gd name="T44" fmla="*/ 26 w 88"/>
                  <a:gd name="T45" fmla="*/ 26 h 52"/>
                  <a:gd name="T46" fmla="*/ 34 w 88"/>
                  <a:gd name="T47" fmla="*/ 32 h 52"/>
                  <a:gd name="T48" fmla="*/ 44 w 88"/>
                  <a:gd name="T49" fmla="*/ 34 h 52"/>
                  <a:gd name="T50" fmla="*/ 44 w 88"/>
                  <a:gd name="T51" fmla="*/ 34 h 52"/>
                  <a:gd name="T52" fmla="*/ 54 w 88"/>
                  <a:gd name="T53" fmla="*/ 32 h 52"/>
                  <a:gd name="T54" fmla="*/ 62 w 88"/>
                  <a:gd name="T55" fmla="*/ 26 h 52"/>
                  <a:gd name="T56" fmla="*/ 68 w 88"/>
                  <a:gd name="T57" fmla="*/ 18 h 52"/>
                  <a:gd name="T58" fmla="*/ 70 w 88"/>
                  <a:gd name="T59" fmla="*/ 8 h 52"/>
                  <a:gd name="T60" fmla="*/ 70 w 88"/>
                  <a:gd name="T61" fmla="*/ 8 h 52"/>
                  <a:gd name="T62" fmla="*/ 70 w 88"/>
                  <a:gd name="T63" fmla="*/ 4 h 52"/>
                  <a:gd name="T64" fmla="*/ 72 w 88"/>
                  <a:gd name="T65" fmla="*/ 2 h 52"/>
                  <a:gd name="T66" fmla="*/ 74 w 88"/>
                  <a:gd name="T67" fmla="*/ 0 h 52"/>
                  <a:gd name="T68" fmla="*/ 78 w 88"/>
                  <a:gd name="T69" fmla="*/ 0 h 52"/>
                  <a:gd name="T70" fmla="*/ 78 w 88"/>
                  <a:gd name="T71" fmla="*/ 0 h 52"/>
                  <a:gd name="T72" fmla="*/ 82 w 88"/>
                  <a:gd name="T73" fmla="*/ 0 h 52"/>
                  <a:gd name="T74" fmla="*/ 84 w 88"/>
                  <a:gd name="T75" fmla="*/ 2 h 52"/>
                  <a:gd name="T76" fmla="*/ 86 w 88"/>
                  <a:gd name="T77" fmla="*/ 4 h 52"/>
                  <a:gd name="T78" fmla="*/ 88 w 88"/>
                  <a:gd name="T79" fmla="*/ 8 h 52"/>
                  <a:gd name="T80" fmla="*/ 88 w 88"/>
                  <a:gd name="T81" fmla="*/ 8 h 52"/>
                  <a:gd name="T82" fmla="*/ 86 w 88"/>
                  <a:gd name="T83" fmla="*/ 16 h 52"/>
                  <a:gd name="T84" fmla="*/ 84 w 88"/>
                  <a:gd name="T85" fmla="*/ 26 h 52"/>
                  <a:gd name="T86" fmla="*/ 80 w 88"/>
                  <a:gd name="T87" fmla="*/ 32 h 52"/>
                  <a:gd name="T88" fmla="*/ 74 w 88"/>
                  <a:gd name="T89" fmla="*/ 38 h 52"/>
                  <a:gd name="T90" fmla="*/ 68 w 88"/>
                  <a:gd name="T91" fmla="*/ 44 h 52"/>
                  <a:gd name="T92" fmla="*/ 60 w 88"/>
                  <a:gd name="T93" fmla="*/ 48 h 52"/>
                  <a:gd name="T94" fmla="*/ 52 w 88"/>
                  <a:gd name="T95" fmla="*/ 50 h 52"/>
                  <a:gd name="T96" fmla="*/ 44 w 88"/>
                  <a:gd name="T97" fmla="*/ 52 h 52"/>
                  <a:gd name="T98" fmla="*/ 44 w 88"/>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52">
                    <a:moveTo>
                      <a:pt x="44" y="52"/>
                    </a:moveTo>
                    <a:lnTo>
                      <a:pt x="44" y="52"/>
                    </a:lnTo>
                    <a:lnTo>
                      <a:pt x="36" y="50"/>
                    </a:lnTo>
                    <a:lnTo>
                      <a:pt x="26" y="48"/>
                    </a:lnTo>
                    <a:lnTo>
                      <a:pt x="20" y="44"/>
                    </a:lnTo>
                    <a:lnTo>
                      <a:pt x="14" y="38"/>
                    </a:lnTo>
                    <a:lnTo>
                      <a:pt x="8" y="32"/>
                    </a:lnTo>
                    <a:lnTo>
                      <a:pt x="4" y="26"/>
                    </a:lnTo>
                    <a:lnTo>
                      <a:pt x="2" y="16"/>
                    </a:lnTo>
                    <a:lnTo>
                      <a:pt x="0" y="8"/>
                    </a:lnTo>
                    <a:lnTo>
                      <a:pt x="0" y="8"/>
                    </a:lnTo>
                    <a:lnTo>
                      <a:pt x="2" y="4"/>
                    </a:lnTo>
                    <a:lnTo>
                      <a:pt x="2" y="2"/>
                    </a:lnTo>
                    <a:lnTo>
                      <a:pt x="6" y="0"/>
                    </a:lnTo>
                    <a:lnTo>
                      <a:pt x="10" y="0"/>
                    </a:lnTo>
                    <a:lnTo>
                      <a:pt x="10" y="0"/>
                    </a:lnTo>
                    <a:lnTo>
                      <a:pt x="12" y="0"/>
                    </a:lnTo>
                    <a:lnTo>
                      <a:pt x="16" y="2"/>
                    </a:lnTo>
                    <a:lnTo>
                      <a:pt x="18" y="4"/>
                    </a:lnTo>
                    <a:lnTo>
                      <a:pt x="18" y="8"/>
                    </a:lnTo>
                    <a:lnTo>
                      <a:pt x="18" y="8"/>
                    </a:lnTo>
                    <a:lnTo>
                      <a:pt x="20" y="18"/>
                    </a:lnTo>
                    <a:lnTo>
                      <a:pt x="26" y="26"/>
                    </a:lnTo>
                    <a:lnTo>
                      <a:pt x="34" y="32"/>
                    </a:lnTo>
                    <a:lnTo>
                      <a:pt x="44" y="34"/>
                    </a:lnTo>
                    <a:lnTo>
                      <a:pt x="44" y="34"/>
                    </a:lnTo>
                    <a:lnTo>
                      <a:pt x="54" y="32"/>
                    </a:lnTo>
                    <a:lnTo>
                      <a:pt x="62" y="26"/>
                    </a:lnTo>
                    <a:lnTo>
                      <a:pt x="68" y="18"/>
                    </a:lnTo>
                    <a:lnTo>
                      <a:pt x="70" y="8"/>
                    </a:lnTo>
                    <a:lnTo>
                      <a:pt x="70" y="8"/>
                    </a:lnTo>
                    <a:lnTo>
                      <a:pt x="70" y="4"/>
                    </a:lnTo>
                    <a:lnTo>
                      <a:pt x="72" y="2"/>
                    </a:lnTo>
                    <a:lnTo>
                      <a:pt x="74" y="0"/>
                    </a:lnTo>
                    <a:lnTo>
                      <a:pt x="78" y="0"/>
                    </a:lnTo>
                    <a:lnTo>
                      <a:pt x="78" y="0"/>
                    </a:lnTo>
                    <a:lnTo>
                      <a:pt x="82" y="0"/>
                    </a:lnTo>
                    <a:lnTo>
                      <a:pt x="84" y="2"/>
                    </a:lnTo>
                    <a:lnTo>
                      <a:pt x="86" y="4"/>
                    </a:lnTo>
                    <a:lnTo>
                      <a:pt x="88" y="8"/>
                    </a:lnTo>
                    <a:lnTo>
                      <a:pt x="88" y="8"/>
                    </a:lnTo>
                    <a:lnTo>
                      <a:pt x="86" y="16"/>
                    </a:lnTo>
                    <a:lnTo>
                      <a:pt x="84" y="26"/>
                    </a:lnTo>
                    <a:lnTo>
                      <a:pt x="80" y="32"/>
                    </a:lnTo>
                    <a:lnTo>
                      <a:pt x="74" y="38"/>
                    </a:lnTo>
                    <a:lnTo>
                      <a:pt x="68" y="44"/>
                    </a:lnTo>
                    <a:lnTo>
                      <a:pt x="60" y="48"/>
                    </a:lnTo>
                    <a:lnTo>
                      <a:pt x="52" y="50"/>
                    </a:lnTo>
                    <a:lnTo>
                      <a:pt x="44" y="52"/>
                    </a:lnTo>
                    <a:lnTo>
                      <a:pt x="44"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6" name="Freeform 16">
                <a:extLst>
                  <a:ext uri="{FF2B5EF4-FFF2-40B4-BE49-F238E27FC236}">
                    <a16:creationId xmlns:a16="http://schemas.microsoft.com/office/drawing/2014/main" id="{30A1E74A-C5FB-4824-8557-2948A900EAFF}"/>
                  </a:ext>
                </a:extLst>
              </p:cNvPr>
              <p:cNvSpPr>
                <a:spLocks/>
              </p:cNvSpPr>
              <p:nvPr/>
            </p:nvSpPr>
            <p:spPr bwMode="auto">
              <a:xfrm>
                <a:off x="1154113" y="3032125"/>
                <a:ext cx="257175" cy="101600"/>
              </a:xfrm>
              <a:custGeom>
                <a:avLst/>
                <a:gdLst>
                  <a:gd name="T0" fmla="*/ 10 w 162"/>
                  <a:gd name="T1" fmla="*/ 64 h 64"/>
                  <a:gd name="T2" fmla="*/ 10 w 162"/>
                  <a:gd name="T3" fmla="*/ 64 h 64"/>
                  <a:gd name="T4" fmla="*/ 4 w 162"/>
                  <a:gd name="T5" fmla="*/ 62 h 64"/>
                  <a:gd name="T6" fmla="*/ 4 w 162"/>
                  <a:gd name="T7" fmla="*/ 62 h 64"/>
                  <a:gd name="T8" fmla="*/ 2 w 162"/>
                  <a:gd name="T9" fmla="*/ 60 h 64"/>
                  <a:gd name="T10" fmla="*/ 0 w 162"/>
                  <a:gd name="T11" fmla="*/ 56 h 64"/>
                  <a:gd name="T12" fmla="*/ 0 w 162"/>
                  <a:gd name="T13" fmla="*/ 52 h 64"/>
                  <a:gd name="T14" fmla="*/ 2 w 162"/>
                  <a:gd name="T15" fmla="*/ 50 h 64"/>
                  <a:gd name="T16" fmla="*/ 2 w 162"/>
                  <a:gd name="T17" fmla="*/ 50 h 64"/>
                  <a:gd name="T18" fmla="*/ 16 w 162"/>
                  <a:gd name="T19" fmla="*/ 32 h 64"/>
                  <a:gd name="T20" fmla="*/ 34 w 162"/>
                  <a:gd name="T21" fmla="*/ 18 h 64"/>
                  <a:gd name="T22" fmla="*/ 52 w 162"/>
                  <a:gd name="T23" fmla="*/ 8 h 64"/>
                  <a:gd name="T24" fmla="*/ 74 w 162"/>
                  <a:gd name="T25" fmla="*/ 2 h 64"/>
                  <a:gd name="T26" fmla="*/ 94 w 162"/>
                  <a:gd name="T27" fmla="*/ 0 h 64"/>
                  <a:gd name="T28" fmla="*/ 116 w 162"/>
                  <a:gd name="T29" fmla="*/ 2 h 64"/>
                  <a:gd name="T30" fmla="*/ 138 w 162"/>
                  <a:gd name="T31" fmla="*/ 8 h 64"/>
                  <a:gd name="T32" fmla="*/ 158 w 162"/>
                  <a:gd name="T33" fmla="*/ 20 h 64"/>
                  <a:gd name="T34" fmla="*/ 158 w 162"/>
                  <a:gd name="T35" fmla="*/ 20 h 64"/>
                  <a:gd name="T36" fmla="*/ 160 w 162"/>
                  <a:gd name="T37" fmla="*/ 22 h 64"/>
                  <a:gd name="T38" fmla="*/ 162 w 162"/>
                  <a:gd name="T39" fmla="*/ 24 h 64"/>
                  <a:gd name="T40" fmla="*/ 162 w 162"/>
                  <a:gd name="T41" fmla="*/ 28 h 64"/>
                  <a:gd name="T42" fmla="*/ 160 w 162"/>
                  <a:gd name="T43" fmla="*/ 32 h 64"/>
                  <a:gd name="T44" fmla="*/ 160 w 162"/>
                  <a:gd name="T45" fmla="*/ 32 h 64"/>
                  <a:gd name="T46" fmla="*/ 158 w 162"/>
                  <a:gd name="T47" fmla="*/ 34 h 64"/>
                  <a:gd name="T48" fmla="*/ 154 w 162"/>
                  <a:gd name="T49" fmla="*/ 36 h 64"/>
                  <a:gd name="T50" fmla="*/ 150 w 162"/>
                  <a:gd name="T51" fmla="*/ 36 h 64"/>
                  <a:gd name="T52" fmla="*/ 148 w 162"/>
                  <a:gd name="T53" fmla="*/ 34 h 64"/>
                  <a:gd name="T54" fmla="*/ 148 w 162"/>
                  <a:gd name="T55" fmla="*/ 34 h 64"/>
                  <a:gd name="T56" fmla="*/ 130 w 162"/>
                  <a:gd name="T57" fmla="*/ 26 h 64"/>
                  <a:gd name="T58" fmla="*/ 114 w 162"/>
                  <a:gd name="T59" fmla="*/ 20 h 64"/>
                  <a:gd name="T60" fmla="*/ 94 w 162"/>
                  <a:gd name="T61" fmla="*/ 18 h 64"/>
                  <a:gd name="T62" fmla="*/ 78 w 162"/>
                  <a:gd name="T63" fmla="*/ 20 h 64"/>
                  <a:gd name="T64" fmla="*/ 60 w 162"/>
                  <a:gd name="T65" fmla="*/ 24 h 64"/>
                  <a:gd name="T66" fmla="*/ 44 w 162"/>
                  <a:gd name="T67" fmla="*/ 34 h 64"/>
                  <a:gd name="T68" fmla="*/ 30 w 162"/>
                  <a:gd name="T69" fmla="*/ 44 h 64"/>
                  <a:gd name="T70" fmla="*/ 18 w 162"/>
                  <a:gd name="T71" fmla="*/ 60 h 64"/>
                  <a:gd name="T72" fmla="*/ 18 w 162"/>
                  <a:gd name="T73" fmla="*/ 60 h 64"/>
                  <a:gd name="T74" fmla="*/ 14 w 162"/>
                  <a:gd name="T75" fmla="*/ 62 h 64"/>
                  <a:gd name="T76" fmla="*/ 10 w 162"/>
                  <a:gd name="T77" fmla="*/ 64 h 64"/>
                  <a:gd name="T78" fmla="*/ 10 w 162"/>
                  <a:gd name="T7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64">
                    <a:moveTo>
                      <a:pt x="10" y="64"/>
                    </a:moveTo>
                    <a:lnTo>
                      <a:pt x="10" y="64"/>
                    </a:lnTo>
                    <a:lnTo>
                      <a:pt x="4" y="62"/>
                    </a:lnTo>
                    <a:lnTo>
                      <a:pt x="4" y="62"/>
                    </a:lnTo>
                    <a:lnTo>
                      <a:pt x="2" y="60"/>
                    </a:lnTo>
                    <a:lnTo>
                      <a:pt x="0" y="56"/>
                    </a:lnTo>
                    <a:lnTo>
                      <a:pt x="0" y="52"/>
                    </a:lnTo>
                    <a:lnTo>
                      <a:pt x="2" y="50"/>
                    </a:lnTo>
                    <a:lnTo>
                      <a:pt x="2" y="50"/>
                    </a:lnTo>
                    <a:lnTo>
                      <a:pt x="16" y="32"/>
                    </a:lnTo>
                    <a:lnTo>
                      <a:pt x="34" y="18"/>
                    </a:lnTo>
                    <a:lnTo>
                      <a:pt x="52" y="8"/>
                    </a:lnTo>
                    <a:lnTo>
                      <a:pt x="74" y="2"/>
                    </a:lnTo>
                    <a:lnTo>
                      <a:pt x="94" y="0"/>
                    </a:lnTo>
                    <a:lnTo>
                      <a:pt x="116" y="2"/>
                    </a:lnTo>
                    <a:lnTo>
                      <a:pt x="138" y="8"/>
                    </a:lnTo>
                    <a:lnTo>
                      <a:pt x="158" y="20"/>
                    </a:lnTo>
                    <a:lnTo>
                      <a:pt x="158" y="20"/>
                    </a:lnTo>
                    <a:lnTo>
                      <a:pt x="160" y="22"/>
                    </a:lnTo>
                    <a:lnTo>
                      <a:pt x="162" y="24"/>
                    </a:lnTo>
                    <a:lnTo>
                      <a:pt x="162" y="28"/>
                    </a:lnTo>
                    <a:lnTo>
                      <a:pt x="160" y="32"/>
                    </a:lnTo>
                    <a:lnTo>
                      <a:pt x="160" y="32"/>
                    </a:lnTo>
                    <a:lnTo>
                      <a:pt x="158" y="34"/>
                    </a:lnTo>
                    <a:lnTo>
                      <a:pt x="154" y="36"/>
                    </a:lnTo>
                    <a:lnTo>
                      <a:pt x="150" y="36"/>
                    </a:lnTo>
                    <a:lnTo>
                      <a:pt x="148" y="34"/>
                    </a:lnTo>
                    <a:lnTo>
                      <a:pt x="148" y="34"/>
                    </a:lnTo>
                    <a:lnTo>
                      <a:pt x="130" y="26"/>
                    </a:lnTo>
                    <a:lnTo>
                      <a:pt x="114" y="20"/>
                    </a:lnTo>
                    <a:lnTo>
                      <a:pt x="94" y="18"/>
                    </a:lnTo>
                    <a:lnTo>
                      <a:pt x="78" y="20"/>
                    </a:lnTo>
                    <a:lnTo>
                      <a:pt x="60" y="24"/>
                    </a:lnTo>
                    <a:lnTo>
                      <a:pt x="44" y="34"/>
                    </a:lnTo>
                    <a:lnTo>
                      <a:pt x="30" y="44"/>
                    </a:lnTo>
                    <a:lnTo>
                      <a:pt x="18" y="60"/>
                    </a:lnTo>
                    <a:lnTo>
                      <a:pt x="18" y="60"/>
                    </a:lnTo>
                    <a:lnTo>
                      <a:pt x="14" y="62"/>
                    </a:lnTo>
                    <a:lnTo>
                      <a:pt x="10" y="64"/>
                    </a:lnTo>
                    <a:lnTo>
                      <a:pt x="10" y="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7" name="Freeform 17">
                <a:extLst>
                  <a:ext uri="{FF2B5EF4-FFF2-40B4-BE49-F238E27FC236}">
                    <a16:creationId xmlns:a16="http://schemas.microsoft.com/office/drawing/2014/main" id="{BDCECE16-12DE-4B0E-ACCA-C7448B1A404E}"/>
                  </a:ext>
                </a:extLst>
              </p:cNvPr>
              <p:cNvSpPr>
                <a:spLocks/>
              </p:cNvSpPr>
              <p:nvPr/>
            </p:nvSpPr>
            <p:spPr bwMode="auto">
              <a:xfrm>
                <a:off x="1135063" y="3063875"/>
                <a:ext cx="279400" cy="990600"/>
              </a:xfrm>
              <a:custGeom>
                <a:avLst/>
                <a:gdLst>
                  <a:gd name="T0" fmla="*/ 166 w 176"/>
                  <a:gd name="T1" fmla="*/ 624 h 624"/>
                  <a:gd name="T2" fmla="*/ 48 w 176"/>
                  <a:gd name="T3" fmla="*/ 624 h 624"/>
                  <a:gd name="T4" fmla="*/ 48 w 176"/>
                  <a:gd name="T5" fmla="*/ 624 h 624"/>
                  <a:gd name="T6" fmla="*/ 46 w 176"/>
                  <a:gd name="T7" fmla="*/ 624 h 624"/>
                  <a:gd name="T8" fmla="*/ 42 w 176"/>
                  <a:gd name="T9" fmla="*/ 622 h 624"/>
                  <a:gd name="T10" fmla="*/ 40 w 176"/>
                  <a:gd name="T11" fmla="*/ 618 h 624"/>
                  <a:gd name="T12" fmla="*/ 40 w 176"/>
                  <a:gd name="T13" fmla="*/ 616 h 624"/>
                  <a:gd name="T14" fmla="*/ 40 w 176"/>
                  <a:gd name="T15" fmla="*/ 514 h 624"/>
                  <a:gd name="T16" fmla="*/ 40 w 176"/>
                  <a:gd name="T17" fmla="*/ 514 h 624"/>
                  <a:gd name="T18" fmla="*/ 30 w 176"/>
                  <a:gd name="T19" fmla="*/ 508 h 624"/>
                  <a:gd name="T20" fmla="*/ 22 w 176"/>
                  <a:gd name="T21" fmla="*/ 498 h 624"/>
                  <a:gd name="T22" fmla="*/ 14 w 176"/>
                  <a:gd name="T23" fmla="*/ 488 h 624"/>
                  <a:gd name="T24" fmla="*/ 8 w 176"/>
                  <a:gd name="T25" fmla="*/ 478 h 624"/>
                  <a:gd name="T26" fmla="*/ 4 w 176"/>
                  <a:gd name="T27" fmla="*/ 468 h 624"/>
                  <a:gd name="T28" fmla="*/ 0 w 176"/>
                  <a:gd name="T29" fmla="*/ 456 h 624"/>
                  <a:gd name="T30" fmla="*/ 0 w 176"/>
                  <a:gd name="T31" fmla="*/ 444 h 624"/>
                  <a:gd name="T32" fmla="*/ 0 w 176"/>
                  <a:gd name="T33" fmla="*/ 430 h 624"/>
                  <a:gd name="T34" fmla="*/ 0 w 176"/>
                  <a:gd name="T35" fmla="*/ 430 h 624"/>
                  <a:gd name="T36" fmla="*/ 2 w 176"/>
                  <a:gd name="T37" fmla="*/ 428 h 624"/>
                  <a:gd name="T38" fmla="*/ 4 w 176"/>
                  <a:gd name="T39" fmla="*/ 424 h 624"/>
                  <a:gd name="T40" fmla="*/ 6 w 176"/>
                  <a:gd name="T41" fmla="*/ 424 h 624"/>
                  <a:gd name="T42" fmla="*/ 10 w 176"/>
                  <a:gd name="T43" fmla="*/ 422 h 624"/>
                  <a:gd name="T44" fmla="*/ 10 w 176"/>
                  <a:gd name="T45" fmla="*/ 422 h 624"/>
                  <a:gd name="T46" fmla="*/ 14 w 176"/>
                  <a:gd name="T47" fmla="*/ 424 h 624"/>
                  <a:gd name="T48" fmla="*/ 16 w 176"/>
                  <a:gd name="T49" fmla="*/ 426 h 624"/>
                  <a:gd name="T50" fmla="*/ 18 w 176"/>
                  <a:gd name="T51" fmla="*/ 430 h 624"/>
                  <a:gd name="T52" fmla="*/ 18 w 176"/>
                  <a:gd name="T53" fmla="*/ 432 h 624"/>
                  <a:gd name="T54" fmla="*/ 18 w 176"/>
                  <a:gd name="T55" fmla="*/ 432 h 624"/>
                  <a:gd name="T56" fmla="*/ 18 w 176"/>
                  <a:gd name="T57" fmla="*/ 444 h 624"/>
                  <a:gd name="T58" fmla="*/ 18 w 176"/>
                  <a:gd name="T59" fmla="*/ 454 h 624"/>
                  <a:gd name="T60" fmla="*/ 22 w 176"/>
                  <a:gd name="T61" fmla="*/ 464 h 624"/>
                  <a:gd name="T62" fmla="*/ 26 w 176"/>
                  <a:gd name="T63" fmla="*/ 472 h 624"/>
                  <a:gd name="T64" fmla="*/ 30 w 176"/>
                  <a:gd name="T65" fmla="*/ 482 h 624"/>
                  <a:gd name="T66" fmla="*/ 38 w 176"/>
                  <a:gd name="T67" fmla="*/ 488 h 624"/>
                  <a:gd name="T68" fmla="*/ 44 w 176"/>
                  <a:gd name="T69" fmla="*/ 496 h 624"/>
                  <a:gd name="T70" fmla="*/ 54 w 176"/>
                  <a:gd name="T71" fmla="*/ 502 h 624"/>
                  <a:gd name="T72" fmla="*/ 54 w 176"/>
                  <a:gd name="T73" fmla="*/ 502 h 624"/>
                  <a:gd name="T74" fmla="*/ 56 w 176"/>
                  <a:gd name="T75" fmla="*/ 504 h 624"/>
                  <a:gd name="T76" fmla="*/ 58 w 176"/>
                  <a:gd name="T77" fmla="*/ 510 h 624"/>
                  <a:gd name="T78" fmla="*/ 58 w 176"/>
                  <a:gd name="T79" fmla="*/ 606 h 624"/>
                  <a:gd name="T80" fmla="*/ 158 w 176"/>
                  <a:gd name="T81" fmla="*/ 606 h 624"/>
                  <a:gd name="T82" fmla="*/ 158 w 176"/>
                  <a:gd name="T83" fmla="*/ 10 h 624"/>
                  <a:gd name="T84" fmla="*/ 158 w 176"/>
                  <a:gd name="T85" fmla="*/ 10 h 624"/>
                  <a:gd name="T86" fmla="*/ 158 w 176"/>
                  <a:gd name="T87" fmla="*/ 6 h 624"/>
                  <a:gd name="T88" fmla="*/ 160 w 176"/>
                  <a:gd name="T89" fmla="*/ 4 h 624"/>
                  <a:gd name="T90" fmla="*/ 162 w 176"/>
                  <a:gd name="T91" fmla="*/ 2 h 624"/>
                  <a:gd name="T92" fmla="*/ 166 w 176"/>
                  <a:gd name="T93" fmla="*/ 0 h 624"/>
                  <a:gd name="T94" fmla="*/ 166 w 176"/>
                  <a:gd name="T95" fmla="*/ 0 h 624"/>
                  <a:gd name="T96" fmla="*/ 170 w 176"/>
                  <a:gd name="T97" fmla="*/ 2 h 624"/>
                  <a:gd name="T98" fmla="*/ 172 w 176"/>
                  <a:gd name="T99" fmla="*/ 4 h 624"/>
                  <a:gd name="T100" fmla="*/ 174 w 176"/>
                  <a:gd name="T101" fmla="*/ 6 h 624"/>
                  <a:gd name="T102" fmla="*/ 176 w 176"/>
                  <a:gd name="T103" fmla="*/ 10 h 624"/>
                  <a:gd name="T104" fmla="*/ 176 w 176"/>
                  <a:gd name="T105" fmla="*/ 616 h 624"/>
                  <a:gd name="T106" fmla="*/ 176 w 176"/>
                  <a:gd name="T107" fmla="*/ 616 h 624"/>
                  <a:gd name="T108" fmla="*/ 174 w 176"/>
                  <a:gd name="T109" fmla="*/ 618 h 624"/>
                  <a:gd name="T110" fmla="*/ 172 w 176"/>
                  <a:gd name="T111" fmla="*/ 622 h 624"/>
                  <a:gd name="T112" fmla="*/ 170 w 176"/>
                  <a:gd name="T113" fmla="*/ 624 h 624"/>
                  <a:gd name="T114" fmla="*/ 166 w 176"/>
                  <a:gd name="T115" fmla="*/ 624 h 624"/>
                  <a:gd name="T116" fmla="*/ 166 w 176"/>
                  <a:gd name="T1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624">
                    <a:moveTo>
                      <a:pt x="166" y="624"/>
                    </a:moveTo>
                    <a:lnTo>
                      <a:pt x="48" y="624"/>
                    </a:lnTo>
                    <a:lnTo>
                      <a:pt x="48" y="624"/>
                    </a:lnTo>
                    <a:lnTo>
                      <a:pt x="46" y="624"/>
                    </a:lnTo>
                    <a:lnTo>
                      <a:pt x="42" y="622"/>
                    </a:lnTo>
                    <a:lnTo>
                      <a:pt x="40" y="618"/>
                    </a:lnTo>
                    <a:lnTo>
                      <a:pt x="40" y="616"/>
                    </a:lnTo>
                    <a:lnTo>
                      <a:pt x="40" y="514"/>
                    </a:lnTo>
                    <a:lnTo>
                      <a:pt x="40" y="514"/>
                    </a:lnTo>
                    <a:lnTo>
                      <a:pt x="30" y="508"/>
                    </a:lnTo>
                    <a:lnTo>
                      <a:pt x="22" y="498"/>
                    </a:lnTo>
                    <a:lnTo>
                      <a:pt x="14" y="488"/>
                    </a:lnTo>
                    <a:lnTo>
                      <a:pt x="8" y="478"/>
                    </a:lnTo>
                    <a:lnTo>
                      <a:pt x="4" y="468"/>
                    </a:lnTo>
                    <a:lnTo>
                      <a:pt x="0" y="456"/>
                    </a:lnTo>
                    <a:lnTo>
                      <a:pt x="0" y="444"/>
                    </a:lnTo>
                    <a:lnTo>
                      <a:pt x="0" y="430"/>
                    </a:lnTo>
                    <a:lnTo>
                      <a:pt x="0" y="430"/>
                    </a:lnTo>
                    <a:lnTo>
                      <a:pt x="2" y="428"/>
                    </a:lnTo>
                    <a:lnTo>
                      <a:pt x="4" y="424"/>
                    </a:lnTo>
                    <a:lnTo>
                      <a:pt x="6" y="424"/>
                    </a:lnTo>
                    <a:lnTo>
                      <a:pt x="10" y="422"/>
                    </a:lnTo>
                    <a:lnTo>
                      <a:pt x="10" y="422"/>
                    </a:lnTo>
                    <a:lnTo>
                      <a:pt x="14" y="424"/>
                    </a:lnTo>
                    <a:lnTo>
                      <a:pt x="16" y="426"/>
                    </a:lnTo>
                    <a:lnTo>
                      <a:pt x="18" y="430"/>
                    </a:lnTo>
                    <a:lnTo>
                      <a:pt x="18" y="432"/>
                    </a:lnTo>
                    <a:lnTo>
                      <a:pt x="18" y="432"/>
                    </a:lnTo>
                    <a:lnTo>
                      <a:pt x="18" y="444"/>
                    </a:lnTo>
                    <a:lnTo>
                      <a:pt x="18" y="454"/>
                    </a:lnTo>
                    <a:lnTo>
                      <a:pt x="22" y="464"/>
                    </a:lnTo>
                    <a:lnTo>
                      <a:pt x="26" y="472"/>
                    </a:lnTo>
                    <a:lnTo>
                      <a:pt x="30" y="482"/>
                    </a:lnTo>
                    <a:lnTo>
                      <a:pt x="38" y="488"/>
                    </a:lnTo>
                    <a:lnTo>
                      <a:pt x="44" y="496"/>
                    </a:lnTo>
                    <a:lnTo>
                      <a:pt x="54" y="502"/>
                    </a:lnTo>
                    <a:lnTo>
                      <a:pt x="54" y="502"/>
                    </a:lnTo>
                    <a:lnTo>
                      <a:pt x="56" y="504"/>
                    </a:lnTo>
                    <a:lnTo>
                      <a:pt x="58" y="510"/>
                    </a:lnTo>
                    <a:lnTo>
                      <a:pt x="58" y="606"/>
                    </a:lnTo>
                    <a:lnTo>
                      <a:pt x="158" y="606"/>
                    </a:lnTo>
                    <a:lnTo>
                      <a:pt x="158" y="10"/>
                    </a:lnTo>
                    <a:lnTo>
                      <a:pt x="158" y="10"/>
                    </a:lnTo>
                    <a:lnTo>
                      <a:pt x="158" y="6"/>
                    </a:lnTo>
                    <a:lnTo>
                      <a:pt x="160" y="4"/>
                    </a:lnTo>
                    <a:lnTo>
                      <a:pt x="162" y="2"/>
                    </a:lnTo>
                    <a:lnTo>
                      <a:pt x="166" y="0"/>
                    </a:lnTo>
                    <a:lnTo>
                      <a:pt x="166" y="0"/>
                    </a:lnTo>
                    <a:lnTo>
                      <a:pt x="170" y="2"/>
                    </a:lnTo>
                    <a:lnTo>
                      <a:pt x="172" y="4"/>
                    </a:lnTo>
                    <a:lnTo>
                      <a:pt x="174" y="6"/>
                    </a:lnTo>
                    <a:lnTo>
                      <a:pt x="176" y="10"/>
                    </a:lnTo>
                    <a:lnTo>
                      <a:pt x="176" y="616"/>
                    </a:lnTo>
                    <a:lnTo>
                      <a:pt x="176" y="616"/>
                    </a:lnTo>
                    <a:lnTo>
                      <a:pt x="174" y="618"/>
                    </a:lnTo>
                    <a:lnTo>
                      <a:pt x="172" y="622"/>
                    </a:lnTo>
                    <a:lnTo>
                      <a:pt x="170" y="624"/>
                    </a:lnTo>
                    <a:lnTo>
                      <a:pt x="166" y="624"/>
                    </a:lnTo>
                    <a:lnTo>
                      <a:pt x="166" y="6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8" name="Freeform 18">
                <a:extLst>
                  <a:ext uri="{FF2B5EF4-FFF2-40B4-BE49-F238E27FC236}">
                    <a16:creationId xmlns:a16="http://schemas.microsoft.com/office/drawing/2014/main" id="{537414EF-09F3-45B8-8921-B424E6AC37D0}"/>
                  </a:ext>
                </a:extLst>
              </p:cNvPr>
              <p:cNvSpPr>
                <a:spLocks/>
              </p:cNvSpPr>
              <p:nvPr/>
            </p:nvSpPr>
            <p:spPr bwMode="auto">
              <a:xfrm>
                <a:off x="1449388" y="3867150"/>
                <a:ext cx="196850" cy="187325"/>
              </a:xfrm>
              <a:custGeom>
                <a:avLst/>
                <a:gdLst>
                  <a:gd name="T0" fmla="*/ 116 w 124"/>
                  <a:gd name="T1" fmla="*/ 118 h 118"/>
                  <a:gd name="T2" fmla="*/ 10 w 124"/>
                  <a:gd name="T3" fmla="*/ 118 h 118"/>
                  <a:gd name="T4" fmla="*/ 10 w 124"/>
                  <a:gd name="T5" fmla="*/ 118 h 118"/>
                  <a:gd name="T6" fmla="*/ 6 w 124"/>
                  <a:gd name="T7" fmla="*/ 118 h 118"/>
                  <a:gd name="T8" fmla="*/ 2 w 124"/>
                  <a:gd name="T9" fmla="*/ 116 h 118"/>
                  <a:gd name="T10" fmla="*/ 0 w 124"/>
                  <a:gd name="T11" fmla="*/ 112 h 118"/>
                  <a:gd name="T12" fmla="*/ 0 w 124"/>
                  <a:gd name="T13" fmla="*/ 110 h 118"/>
                  <a:gd name="T14" fmla="*/ 0 w 124"/>
                  <a:gd name="T15" fmla="*/ 32 h 118"/>
                  <a:gd name="T16" fmla="*/ 0 w 124"/>
                  <a:gd name="T17" fmla="*/ 32 h 118"/>
                  <a:gd name="T18" fmla="*/ 0 w 124"/>
                  <a:gd name="T19" fmla="*/ 28 h 118"/>
                  <a:gd name="T20" fmla="*/ 2 w 124"/>
                  <a:gd name="T21" fmla="*/ 26 h 118"/>
                  <a:gd name="T22" fmla="*/ 6 w 124"/>
                  <a:gd name="T23" fmla="*/ 24 h 118"/>
                  <a:gd name="T24" fmla="*/ 10 w 124"/>
                  <a:gd name="T25" fmla="*/ 24 h 118"/>
                  <a:gd name="T26" fmla="*/ 10 w 124"/>
                  <a:gd name="T27" fmla="*/ 24 h 118"/>
                  <a:gd name="T28" fmla="*/ 12 w 124"/>
                  <a:gd name="T29" fmla="*/ 24 h 118"/>
                  <a:gd name="T30" fmla="*/ 16 w 124"/>
                  <a:gd name="T31" fmla="*/ 26 h 118"/>
                  <a:gd name="T32" fmla="*/ 18 w 124"/>
                  <a:gd name="T33" fmla="*/ 28 h 118"/>
                  <a:gd name="T34" fmla="*/ 18 w 124"/>
                  <a:gd name="T35" fmla="*/ 32 h 118"/>
                  <a:gd name="T36" fmla="*/ 18 w 124"/>
                  <a:gd name="T37" fmla="*/ 100 h 118"/>
                  <a:gd name="T38" fmla="*/ 106 w 124"/>
                  <a:gd name="T39" fmla="*/ 100 h 118"/>
                  <a:gd name="T40" fmla="*/ 106 w 124"/>
                  <a:gd name="T41" fmla="*/ 8 h 118"/>
                  <a:gd name="T42" fmla="*/ 106 w 124"/>
                  <a:gd name="T43" fmla="*/ 8 h 118"/>
                  <a:gd name="T44" fmla="*/ 106 w 124"/>
                  <a:gd name="T45" fmla="*/ 4 h 118"/>
                  <a:gd name="T46" fmla="*/ 108 w 124"/>
                  <a:gd name="T47" fmla="*/ 2 h 118"/>
                  <a:gd name="T48" fmla="*/ 112 w 124"/>
                  <a:gd name="T49" fmla="*/ 0 h 118"/>
                  <a:gd name="T50" fmla="*/ 116 w 124"/>
                  <a:gd name="T51" fmla="*/ 0 h 118"/>
                  <a:gd name="T52" fmla="*/ 116 w 124"/>
                  <a:gd name="T53" fmla="*/ 0 h 118"/>
                  <a:gd name="T54" fmla="*/ 118 w 124"/>
                  <a:gd name="T55" fmla="*/ 0 h 118"/>
                  <a:gd name="T56" fmla="*/ 122 w 124"/>
                  <a:gd name="T57" fmla="*/ 2 h 118"/>
                  <a:gd name="T58" fmla="*/ 124 w 124"/>
                  <a:gd name="T59" fmla="*/ 4 h 118"/>
                  <a:gd name="T60" fmla="*/ 124 w 124"/>
                  <a:gd name="T61" fmla="*/ 8 h 118"/>
                  <a:gd name="T62" fmla="*/ 124 w 124"/>
                  <a:gd name="T63" fmla="*/ 110 h 118"/>
                  <a:gd name="T64" fmla="*/ 124 w 124"/>
                  <a:gd name="T65" fmla="*/ 110 h 118"/>
                  <a:gd name="T66" fmla="*/ 124 w 124"/>
                  <a:gd name="T67" fmla="*/ 112 h 118"/>
                  <a:gd name="T68" fmla="*/ 122 w 124"/>
                  <a:gd name="T69" fmla="*/ 116 h 118"/>
                  <a:gd name="T70" fmla="*/ 118 w 124"/>
                  <a:gd name="T71" fmla="*/ 118 h 118"/>
                  <a:gd name="T72" fmla="*/ 116 w 124"/>
                  <a:gd name="T73" fmla="*/ 118 h 118"/>
                  <a:gd name="T74" fmla="*/ 116 w 124"/>
                  <a:gd name="T7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18">
                    <a:moveTo>
                      <a:pt x="116" y="118"/>
                    </a:moveTo>
                    <a:lnTo>
                      <a:pt x="10" y="118"/>
                    </a:lnTo>
                    <a:lnTo>
                      <a:pt x="10" y="118"/>
                    </a:lnTo>
                    <a:lnTo>
                      <a:pt x="6" y="118"/>
                    </a:lnTo>
                    <a:lnTo>
                      <a:pt x="2" y="116"/>
                    </a:lnTo>
                    <a:lnTo>
                      <a:pt x="0" y="112"/>
                    </a:lnTo>
                    <a:lnTo>
                      <a:pt x="0" y="110"/>
                    </a:lnTo>
                    <a:lnTo>
                      <a:pt x="0" y="32"/>
                    </a:lnTo>
                    <a:lnTo>
                      <a:pt x="0" y="32"/>
                    </a:lnTo>
                    <a:lnTo>
                      <a:pt x="0" y="28"/>
                    </a:lnTo>
                    <a:lnTo>
                      <a:pt x="2" y="26"/>
                    </a:lnTo>
                    <a:lnTo>
                      <a:pt x="6" y="24"/>
                    </a:lnTo>
                    <a:lnTo>
                      <a:pt x="10" y="24"/>
                    </a:lnTo>
                    <a:lnTo>
                      <a:pt x="10" y="24"/>
                    </a:lnTo>
                    <a:lnTo>
                      <a:pt x="12" y="24"/>
                    </a:lnTo>
                    <a:lnTo>
                      <a:pt x="16" y="26"/>
                    </a:lnTo>
                    <a:lnTo>
                      <a:pt x="18" y="28"/>
                    </a:lnTo>
                    <a:lnTo>
                      <a:pt x="18" y="32"/>
                    </a:lnTo>
                    <a:lnTo>
                      <a:pt x="18" y="100"/>
                    </a:lnTo>
                    <a:lnTo>
                      <a:pt x="106" y="100"/>
                    </a:lnTo>
                    <a:lnTo>
                      <a:pt x="106" y="8"/>
                    </a:lnTo>
                    <a:lnTo>
                      <a:pt x="106" y="8"/>
                    </a:lnTo>
                    <a:lnTo>
                      <a:pt x="106" y="4"/>
                    </a:lnTo>
                    <a:lnTo>
                      <a:pt x="108" y="2"/>
                    </a:lnTo>
                    <a:lnTo>
                      <a:pt x="112" y="0"/>
                    </a:lnTo>
                    <a:lnTo>
                      <a:pt x="116" y="0"/>
                    </a:lnTo>
                    <a:lnTo>
                      <a:pt x="116" y="0"/>
                    </a:lnTo>
                    <a:lnTo>
                      <a:pt x="118" y="0"/>
                    </a:lnTo>
                    <a:lnTo>
                      <a:pt x="122" y="2"/>
                    </a:lnTo>
                    <a:lnTo>
                      <a:pt x="124" y="4"/>
                    </a:lnTo>
                    <a:lnTo>
                      <a:pt x="124" y="8"/>
                    </a:lnTo>
                    <a:lnTo>
                      <a:pt x="124" y="110"/>
                    </a:lnTo>
                    <a:lnTo>
                      <a:pt x="124" y="110"/>
                    </a:lnTo>
                    <a:lnTo>
                      <a:pt x="124" y="112"/>
                    </a:lnTo>
                    <a:lnTo>
                      <a:pt x="122" y="116"/>
                    </a:lnTo>
                    <a:lnTo>
                      <a:pt x="118" y="118"/>
                    </a:lnTo>
                    <a:lnTo>
                      <a:pt x="116" y="118"/>
                    </a:lnTo>
                    <a:lnTo>
                      <a:pt x="116" y="1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19" name="Freeform 19">
                <a:extLst>
                  <a:ext uri="{FF2B5EF4-FFF2-40B4-BE49-F238E27FC236}">
                    <a16:creationId xmlns:a16="http://schemas.microsoft.com/office/drawing/2014/main" id="{2E483947-B457-4E9F-A2B8-C7464B526F57}"/>
                  </a:ext>
                </a:extLst>
              </p:cNvPr>
              <p:cNvSpPr>
                <a:spLocks/>
              </p:cNvSpPr>
              <p:nvPr/>
            </p:nvSpPr>
            <p:spPr bwMode="auto">
              <a:xfrm>
                <a:off x="1449388" y="3051175"/>
                <a:ext cx="422275" cy="898525"/>
              </a:xfrm>
              <a:custGeom>
                <a:avLst/>
                <a:gdLst>
                  <a:gd name="T0" fmla="*/ 10 w 266"/>
                  <a:gd name="T1" fmla="*/ 566 h 566"/>
                  <a:gd name="T2" fmla="*/ 2 w 266"/>
                  <a:gd name="T3" fmla="*/ 562 h 566"/>
                  <a:gd name="T4" fmla="*/ 0 w 266"/>
                  <a:gd name="T5" fmla="*/ 556 h 566"/>
                  <a:gd name="T6" fmla="*/ 0 w 266"/>
                  <a:gd name="T7" fmla="*/ 10 h 566"/>
                  <a:gd name="T8" fmla="*/ 4 w 266"/>
                  <a:gd name="T9" fmla="*/ 2 h 566"/>
                  <a:gd name="T10" fmla="*/ 6 w 266"/>
                  <a:gd name="T11" fmla="*/ 2 h 566"/>
                  <a:gd name="T12" fmla="*/ 10 w 266"/>
                  <a:gd name="T13" fmla="*/ 0 h 566"/>
                  <a:gd name="T14" fmla="*/ 62 w 266"/>
                  <a:gd name="T15" fmla="*/ 10 h 566"/>
                  <a:gd name="T16" fmla="*/ 110 w 266"/>
                  <a:gd name="T17" fmla="*/ 30 h 566"/>
                  <a:gd name="T18" fmla="*/ 154 w 266"/>
                  <a:gd name="T19" fmla="*/ 56 h 566"/>
                  <a:gd name="T20" fmla="*/ 192 w 266"/>
                  <a:gd name="T21" fmla="*/ 92 h 566"/>
                  <a:gd name="T22" fmla="*/ 222 w 266"/>
                  <a:gd name="T23" fmla="*/ 132 h 566"/>
                  <a:gd name="T24" fmla="*/ 246 w 266"/>
                  <a:gd name="T25" fmla="*/ 178 h 566"/>
                  <a:gd name="T26" fmla="*/ 260 w 266"/>
                  <a:gd name="T27" fmla="*/ 230 h 566"/>
                  <a:gd name="T28" fmla="*/ 266 w 266"/>
                  <a:gd name="T29" fmla="*/ 282 h 566"/>
                  <a:gd name="T30" fmla="*/ 264 w 266"/>
                  <a:gd name="T31" fmla="*/ 302 h 566"/>
                  <a:gd name="T32" fmla="*/ 260 w 266"/>
                  <a:gd name="T33" fmla="*/ 338 h 566"/>
                  <a:gd name="T34" fmla="*/ 250 w 266"/>
                  <a:gd name="T35" fmla="*/ 374 h 566"/>
                  <a:gd name="T36" fmla="*/ 236 w 266"/>
                  <a:gd name="T37" fmla="*/ 408 h 566"/>
                  <a:gd name="T38" fmla="*/ 216 w 266"/>
                  <a:gd name="T39" fmla="*/ 440 h 566"/>
                  <a:gd name="T40" fmla="*/ 194 w 266"/>
                  <a:gd name="T41" fmla="*/ 470 h 566"/>
                  <a:gd name="T42" fmla="*/ 166 w 266"/>
                  <a:gd name="T43" fmla="*/ 496 h 566"/>
                  <a:gd name="T44" fmla="*/ 136 w 266"/>
                  <a:gd name="T45" fmla="*/ 520 h 566"/>
                  <a:gd name="T46" fmla="*/ 120 w 266"/>
                  <a:gd name="T47" fmla="*/ 530 h 566"/>
                  <a:gd name="T48" fmla="*/ 112 w 266"/>
                  <a:gd name="T49" fmla="*/ 530 h 566"/>
                  <a:gd name="T50" fmla="*/ 108 w 266"/>
                  <a:gd name="T51" fmla="*/ 526 h 566"/>
                  <a:gd name="T52" fmla="*/ 106 w 266"/>
                  <a:gd name="T53" fmla="*/ 524 h 566"/>
                  <a:gd name="T54" fmla="*/ 108 w 266"/>
                  <a:gd name="T55" fmla="*/ 516 h 566"/>
                  <a:gd name="T56" fmla="*/ 110 w 266"/>
                  <a:gd name="T57" fmla="*/ 514 h 566"/>
                  <a:gd name="T58" fmla="*/ 168 w 266"/>
                  <a:gd name="T59" fmla="*/ 472 h 566"/>
                  <a:gd name="T60" fmla="*/ 210 w 266"/>
                  <a:gd name="T61" fmla="*/ 416 h 566"/>
                  <a:gd name="T62" fmla="*/ 238 w 266"/>
                  <a:gd name="T63" fmla="*/ 352 h 566"/>
                  <a:gd name="T64" fmla="*/ 248 w 266"/>
                  <a:gd name="T65" fmla="*/ 300 h 566"/>
                  <a:gd name="T66" fmla="*/ 248 w 266"/>
                  <a:gd name="T67" fmla="*/ 282 h 566"/>
                  <a:gd name="T68" fmla="*/ 244 w 266"/>
                  <a:gd name="T69" fmla="*/ 234 h 566"/>
                  <a:gd name="T70" fmla="*/ 230 w 266"/>
                  <a:gd name="T71" fmla="*/ 188 h 566"/>
                  <a:gd name="T72" fmla="*/ 210 w 266"/>
                  <a:gd name="T73" fmla="*/ 146 h 566"/>
                  <a:gd name="T74" fmla="*/ 182 w 266"/>
                  <a:gd name="T75" fmla="*/ 108 h 566"/>
                  <a:gd name="T76" fmla="*/ 148 w 266"/>
                  <a:gd name="T77" fmla="*/ 74 h 566"/>
                  <a:gd name="T78" fmla="*/ 108 w 266"/>
                  <a:gd name="T79" fmla="*/ 48 h 566"/>
                  <a:gd name="T80" fmla="*/ 66 w 266"/>
                  <a:gd name="T81" fmla="*/ 30 h 566"/>
                  <a:gd name="T82" fmla="*/ 18 w 266"/>
                  <a:gd name="T83" fmla="*/ 20 h 566"/>
                  <a:gd name="T84" fmla="*/ 18 w 266"/>
                  <a:gd name="T85" fmla="*/ 556 h 566"/>
                  <a:gd name="T86" fmla="*/ 16 w 266"/>
                  <a:gd name="T87" fmla="*/ 562 h 566"/>
                  <a:gd name="T88" fmla="*/ 10 w 266"/>
                  <a:gd name="T89" fmla="*/ 56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 h="566">
                    <a:moveTo>
                      <a:pt x="10" y="566"/>
                    </a:moveTo>
                    <a:lnTo>
                      <a:pt x="10" y="566"/>
                    </a:lnTo>
                    <a:lnTo>
                      <a:pt x="6" y="564"/>
                    </a:lnTo>
                    <a:lnTo>
                      <a:pt x="2" y="562"/>
                    </a:lnTo>
                    <a:lnTo>
                      <a:pt x="0" y="560"/>
                    </a:lnTo>
                    <a:lnTo>
                      <a:pt x="0" y="556"/>
                    </a:lnTo>
                    <a:lnTo>
                      <a:pt x="0" y="10"/>
                    </a:lnTo>
                    <a:lnTo>
                      <a:pt x="0" y="10"/>
                    </a:lnTo>
                    <a:lnTo>
                      <a:pt x="0" y="6"/>
                    </a:lnTo>
                    <a:lnTo>
                      <a:pt x="4" y="2"/>
                    </a:lnTo>
                    <a:lnTo>
                      <a:pt x="4" y="2"/>
                    </a:lnTo>
                    <a:lnTo>
                      <a:pt x="6" y="2"/>
                    </a:lnTo>
                    <a:lnTo>
                      <a:pt x="10" y="0"/>
                    </a:lnTo>
                    <a:lnTo>
                      <a:pt x="10" y="0"/>
                    </a:lnTo>
                    <a:lnTo>
                      <a:pt x="36" y="4"/>
                    </a:lnTo>
                    <a:lnTo>
                      <a:pt x="62" y="10"/>
                    </a:lnTo>
                    <a:lnTo>
                      <a:pt x="86" y="18"/>
                    </a:lnTo>
                    <a:lnTo>
                      <a:pt x="110" y="30"/>
                    </a:lnTo>
                    <a:lnTo>
                      <a:pt x="132" y="42"/>
                    </a:lnTo>
                    <a:lnTo>
                      <a:pt x="154" y="56"/>
                    </a:lnTo>
                    <a:lnTo>
                      <a:pt x="174" y="74"/>
                    </a:lnTo>
                    <a:lnTo>
                      <a:pt x="192" y="92"/>
                    </a:lnTo>
                    <a:lnTo>
                      <a:pt x="208" y="112"/>
                    </a:lnTo>
                    <a:lnTo>
                      <a:pt x="222" y="132"/>
                    </a:lnTo>
                    <a:lnTo>
                      <a:pt x="236" y="156"/>
                    </a:lnTo>
                    <a:lnTo>
                      <a:pt x="246" y="178"/>
                    </a:lnTo>
                    <a:lnTo>
                      <a:pt x="254" y="204"/>
                    </a:lnTo>
                    <a:lnTo>
                      <a:pt x="260" y="230"/>
                    </a:lnTo>
                    <a:lnTo>
                      <a:pt x="264" y="256"/>
                    </a:lnTo>
                    <a:lnTo>
                      <a:pt x="266" y="282"/>
                    </a:lnTo>
                    <a:lnTo>
                      <a:pt x="266" y="282"/>
                    </a:lnTo>
                    <a:lnTo>
                      <a:pt x="264" y="302"/>
                    </a:lnTo>
                    <a:lnTo>
                      <a:pt x="264" y="320"/>
                    </a:lnTo>
                    <a:lnTo>
                      <a:pt x="260" y="338"/>
                    </a:lnTo>
                    <a:lnTo>
                      <a:pt x="256" y="358"/>
                    </a:lnTo>
                    <a:lnTo>
                      <a:pt x="250" y="374"/>
                    </a:lnTo>
                    <a:lnTo>
                      <a:pt x="244" y="392"/>
                    </a:lnTo>
                    <a:lnTo>
                      <a:pt x="236" y="408"/>
                    </a:lnTo>
                    <a:lnTo>
                      <a:pt x="226" y="426"/>
                    </a:lnTo>
                    <a:lnTo>
                      <a:pt x="216" y="440"/>
                    </a:lnTo>
                    <a:lnTo>
                      <a:pt x="206" y="456"/>
                    </a:lnTo>
                    <a:lnTo>
                      <a:pt x="194" y="470"/>
                    </a:lnTo>
                    <a:lnTo>
                      <a:pt x="180" y="484"/>
                    </a:lnTo>
                    <a:lnTo>
                      <a:pt x="166" y="496"/>
                    </a:lnTo>
                    <a:lnTo>
                      <a:pt x="152" y="508"/>
                    </a:lnTo>
                    <a:lnTo>
                      <a:pt x="136" y="520"/>
                    </a:lnTo>
                    <a:lnTo>
                      <a:pt x="120" y="530"/>
                    </a:lnTo>
                    <a:lnTo>
                      <a:pt x="120" y="530"/>
                    </a:lnTo>
                    <a:lnTo>
                      <a:pt x="116" y="532"/>
                    </a:lnTo>
                    <a:lnTo>
                      <a:pt x="112" y="530"/>
                    </a:lnTo>
                    <a:lnTo>
                      <a:pt x="110" y="530"/>
                    </a:lnTo>
                    <a:lnTo>
                      <a:pt x="108" y="526"/>
                    </a:lnTo>
                    <a:lnTo>
                      <a:pt x="108" y="526"/>
                    </a:lnTo>
                    <a:lnTo>
                      <a:pt x="106" y="524"/>
                    </a:lnTo>
                    <a:lnTo>
                      <a:pt x="106" y="520"/>
                    </a:lnTo>
                    <a:lnTo>
                      <a:pt x="108" y="516"/>
                    </a:lnTo>
                    <a:lnTo>
                      <a:pt x="110" y="514"/>
                    </a:lnTo>
                    <a:lnTo>
                      <a:pt x="110" y="514"/>
                    </a:lnTo>
                    <a:lnTo>
                      <a:pt x="140" y="494"/>
                    </a:lnTo>
                    <a:lnTo>
                      <a:pt x="168" y="472"/>
                    </a:lnTo>
                    <a:lnTo>
                      <a:pt x="192" y="446"/>
                    </a:lnTo>
                    <a:lnTo>
                      <a:pt x="210" y="416"/>
                    </a:lnTo>
                    <a:lnTo>
                      <a:pt x="226" y="386"/>
                    </a:lnTo>
                    <a:lnTo>
                      <a:pt x="238" y="352"/>
                    </a:lnTo>
                    <a:lnTo>
                      <a:pt x="246" y="318"/>
                    </a:lnTo>
                    <a:lnTo>
                      <a:pt x="248" y="300"/>
                    </a:lnTo>
                    <a:lnTo>
                      <a:pt x="248" y="282"/>
                    </a:lnTo>
                    <a:lnTo>
                      <a:pt x="248" y="282"/>
                    </a:lnTo>
                    <a:lnTo>
                      <a:pt x="246" y="258"/>
                    </a:lnTo>
                    <a:lnTo>
                      <a:pt x="244" y="234"/>
                    </a:lnTo>
                    <a:lnTo>
                      <a:pt x="238" y="210"/>
                    </a:lnTo>
                    <a:lnTo>
                      <a:pt x="230" y="188"/>
                    </a:lnTo>
                    <a:lnTo>
                      <a:pt x="220" y="166"/>
                    </a:lnTo>
                    <a:lnTo>
                      <a:pt x="210" y="146"/>
                    </a:lnTo>
                    <a:lnTo>
                      <a:pt x="196" y="126"/>
                    </a:lnTo>
                    <a:lnTo>
                      <a:pt x="182" y="108"/>
                    </a:lnTo>
                    <a:lnTo>
                      <a:pt x="166" y="90"/>
                    </a:lnTo>
                    <a:lnTo>
                      <a:pt x="148" y="74"/>
                    </a:lnTo>
                    <a:lnTo>
                      <a:pt x="128" y="62"/>
                    </a:lnTo>
                    <a:lnTo>
                      <a:pt x="108" y="48"/>
                    </a:lnTo>
                    <a:lnTo>
                      <a:pt x="88" y="38"/>
                    </a:lnTo>
                    <a:lnTo>
                      <a:pt x="66" y="30"/>
                    </a:lnTo>
                    <a:lnTo>
                      <a:pt x="42" y="24"/>
                    </a:lnTo>
                    <a:lnTo>
                      <a:pt x="18" y="20"/>
                    </a:lnTo>
                    <a:lnTo>
                      <a:pt x="18" y="556"/>
                    </a:lnTo>
                    <a:lnTo>
                      <a:pt x="18" y="556"/>
                    </a:lnTo>
                    <a:lnTo>
                      <a:pt x="18" y="560"/>
                    </a:lnTo>
                    <a:lnTo>
                      <a:pt x="16" y="562"/>
                    </a:lnTo>
                    <a:lnTo>
                      <a:pt x="12" y="564"/>
                    </a:lnTo>
                    <a:lnTo>
                      <a:pt x="10" y="566"/>
                    </a:lnTo>
                    <a:lnTo>
                      <a:pt x="10" y="5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0" name="Freeform 20">
                <a:extLst>
                  <a:ext uri="{FF2B5EF4-FFF2-40B4-BE49-F238E27FC236}">
                    <a16:creationId xmlns:a16="http://schemas.microsoft.com/office/drawing/2014/main" id="{D7ADE58E-E327-449D-8BAA-4D10BE02E534}"/>
                  </a:ext>
                </a:extLst>
              </p:cNvPr>
              <p:cNvSpPr>
                <a:spLocks/>
              </p:cNvSpPr>
              <p:nvPr/>
            </p:nvSpPr>
            <p:spPr bwMode="auto">
              <a:xfrm>
                <a:off x="1547813" y="3136900"/>
                <a:ext cx="120650" cy="85725"/>
              </a:xfrm>
              <a:custGeom>
                <a:avLst/>
                <a:gdLst>
                  <a:gd name="T0" fmla="*/ 68 w 76"/>
                  <a:gd name="T1" fmla="*/ 54 h 54"/>
                  <a:gd name="T2" fmla="*/ 68 w 76"/>
                  <a:gd name="T3" fmla="*/ 54 h 54"/>
                  <a:gd name="T4" fmla="*/ 62 w 76"/>
                  <a:gd name="T5" fmla="*/ 52 h 54"/>
                  <a:gd name="T6" fmla="*/ 62 w 76"/>
                  <a:gd name="T7" fmla="*/ 52 h 54"/>
                  <a:gd name="T8" fmla="*/ 36 w 76"/>
                  <a:gd name="T9" fmla="*/ 32 h 54"/>
                  <a:gd name="T10" fmla="*/ 6 w 76"/>
                  <a:gd name="T11" fmla="*/ 18 h 54"/>
                  <a:gd name="T12" fmla="*/ 6 w 76"/>
                  <a:gd name="T13" fmla="*/ 18 h 54"/>
                  <a:gd name="T14" fmla="*/ 4 w 76"/>
                  <a:gd name="T15" fmla="*/ 16 h 54"/>
                  <a:gd name="T16" fmla="*/ 2 w 76"/>
                  <a:gd name="T17" fmla="*/ 12 h 54"/>
                  <a:gd name="T18" fmla="*/ 0 w 76"/>
                  <a:gd name="T19" fmla="*/ 8 h 54"/>
                  <a:gd name="T20" fmla="*/ 2 w 76"/>
                  <a:gd name="T21" fmla="*/ 6 h 54"/>
                  <a:gd name="T22" fmla="*/ 2 w 76"/>
                  <a:gd name="T23" fmla="*/ 6 h 54"/>
                  <a:gd name="T24" fmla="*/ 4 w 76"/>
                  <a:gd name="T25" fmla="*/ 2 h 54"/>
                  <a:gd name="T26" fmla="*/ 6 w 76"/>
                  <a:gd name="T27" fmla="*/ 0 h 54"/>
                  <a:gd name="T28" fmla="*/ 10 w 76"/>
                  <a:gd name="T29" fmla="*/ 0 h 54"/>
                  <a:gd name="T30" fmla="*/ 14 w 76"/>
                  <a:gd name="T31" fmla="*/ 0 h 54"/>
                  <a:gd name="T32" fmla="*/ 14 w 76"/>
                  <a:gd name="T33" fmla="*/ 0 h 54"/>
                  <a:gd name="T34" fmla="*/ 44 w 76"/>
                  <a:gd name="T35" fmla="*/ 18 h 54"/>
                  <a:gd name="T36" fmla="*/ 74 w 76"/>
                  <a:gd name="T37" fmla="*/ 38 h 54"/>
                  <a:gd name="T38" fmla="*/ 74 w 76"/>
                  <a:gd name="T39" fmla="*/ 38 h 54"/>
                  <a:gd name="T40" fmla="*/ 76 w 76"/>
                  <a:gd name="T41" fmla="*/ 40 h 54"/>
                  <a:gd name="T42" fmla="*/ 76 w 76"/>
                  <a:gd name="T43" fmla="*/ 44 h 54"/>
                  <a:gd name="T44" fmla="*/ 76 w 76"/>
                  <a:gd name="T45" fmla="*/ 46 h 54"/>
                  <a:gd name="T46" fmla="*/ 74 w 76"/>
                  <a:gd name="T47" fmla="*/ 50 h 54"/>
                  <a:gd name="T48" fmla="*/ 74 w 76"/>
                  <a:gd name="T49" fmla="*/ 50 h 54"/>
                  <a:gd name="T50" fmla="*/ 72 w 76"/>
                  <a:gd name="T51" fmla="*/ 52 h 54"/>
                  <a:gd name="T52" fmla="*/ 68 w 76"/>
                  <a:gd name="T53" fmla="*/ 54 h 54"/>
                  <a:gd name="T54" fmla="*/ 68 w 76"/>
                  <a:gd name="T5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 h="54">
                    <a:moveTo>
                      <a:pt x="68" y="54"/>
                    </a:moveTo>
                    <a:lnTo>
                      <a:pt x="68" y="54"/>
                    </a:lnTo>
                    <a:lnTo>
                      <a:pt x="62" y="52"/>
                    </a:lnTo>
                    <a:lnTo>
                      <a:pt x="62" y="52"/>
                    </a:lnTo>
                    <a:lnTo>
                      <a:pt x="36" y="32"/>
                    </a:lnTo>
                    <a:lnTo>
                      <a:pt x="6" y="18"/>
                    </a:lnTo>
                    <a:lnTo>
                      <a:pt x="6" y="18"/>
                    </a:lnTo>
                    <a:lnTo>
                      <a:pt x="4" y="16"/>
                    </a:lnTo>
                    <a:lnTo>
                      <a:pt x="2" y="12"/>
                    </a:lnTo>
                    <a:lnTo>
                      <a:pt x="0" y="8"/>
                    </a:lnTo>
                    <a:lnTo>
                      <a:pt x="2" y="6"/>
                    </a:lnTo>
                    <a:lnTo>
                      <a:pt x="2" y="6"/>
                    </a:lnTo>
                    <a:lnTo>
                      <a:pt x="4" y="2"/>
                    </a:lnTo>
                    <a:lnTo>
                      <a:pt x="6" y="0"/>
                    </a:lnTo>
                    <a:lnTo>
                      <a:pt x="10" y="0"/>
                    </a:lnTo>
                    <a:lnTo>
                      <a:pt x="14" y="0"/>
                    </a:lnTo>
                    <a:lnTo>
                      <a:pt x="14" y="0"/>
                    </a:lnTo>
                    <a:lnTo>
                      <a:pt x="44" y="18"/>
                    </a:lnTo>
                    <a:lnTo>
                      <a:pt x="74" y="38"/>
                    </a:lnTo>
                    <a:lnTo>
                      <a:pt x="74" y="38"/>
                    </a:lnTo>
                    <a:lnTo>
                      <a:pt x="76" y="40"/>
                    </a:lnTo>
                    <a:lnTo>
                      <a:pt x="76" y="44"/>
                    </a:lnTo>
                    <a:lnTo>
                      <a:pt x="76" y="46"/>
                    </a:lnTo>
                    <a:lnTo>
                      <a:pt x="74" y="50"/>
                    </a:lnTo>
                    <a:lnTo>
                      <a:pt x="74" y="50"/>
                    </a:lnTo>
                    <a:lnTo>
                      <a:pt x="72" y="52"/>
                    </a:lnTo>
                    <a:lnTo>
                      <a:pt x="68" y="54"/>
                    </a:lnTo>
                    <a:lnTo>
                      <a:pt x="68" y="5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1" name="Freeform 21">
                <a:extLst>
                  <a:ext uri="{FF2B5EF4-FFF2-40B4-BE49-F238E27FC236}">
                    <a16:creationId xmlns:a16="http://schemas.microsoft.com/office/drawing/2014/main" id="{29EF277D-DEE8-483E-95A5-8325BF85E38E}"/>
                  </a:ext>
                </a:extLst>
              </p:cNvPr>
              <p:cNvSpPr>
                <a:spLocks noEditPoints="1"/>
              </p:cNvSpPr>
              <p:nvPr/>
            </p:nvSpPr>
            <p:spPr bwMode="auto">
              <a:xfrm>
                <a:off x="1455738" y="3492500"/>
                <a:ext cx="215900" cy="555625"/>
              </a:xfrm>
              <a:custGeom>
                <a:avLst/>
                <a:gdLst>
                  <a:gd name="T0" fmla="*/ 42 w 136"/>
                  <a:gd name="T1" fmla="*/ 350 h 350"/>
                  <a:gd name="T2" fmla="*/ 36 w 136"/>
                  <a:gd name="T3" fmla="*/ 348 h 350"/>
                  <a:gd name="T4" fmla="*/ 34 w 136"/>
                  <a:gd name="T5" fmla="*/ 342 h 350"/>
                  <a:gd name="T6" fmla="*/ 34 w 136"/>
                  <a:gd name="T7" fmla="*/ 134 h 350"/>
                  <a:gd name="T8" fmla="*/ 36 w 136"/>
                  <a:gd name="T9" fmla="*/ 100 h 350"/>
                  <a:gd name="T10" fmla="*/ 8 w 136"/>
                  <a:gd name="T11" fmla="*/ 80 h 350"/>
                  <a:gd name="T12" fmla="*/ 6 w 136"/>
                  <a:gd name="T13" fmla="*/ 80 h 350"/>
                  <a:gd name="T14" fmla="*/ 0 w 136"/>
                  <a:gd name="T15" fmla="*/ 76 h 350"/>
                  <a:gd name="T16" fmla="*/ 0 w 136"/>
                  <a:gd name="T17" fmla="*/ 72 h 350"/>
                  <a:gd name="T18" fmla="*/ 2 w 136"/>
                  <a:gd name="T19" fmla="*/ 66 h 350"/>
                  <a:gd name="T20" fmla="*/ 8 w 136"/>
                  <a:gd name="T21" fmla="*/ 62 h 350"/>
                  <a:gd name="T22" fmla="*/ 44 w 136"/>
                  <a:gd name="T23" fmla="*/ 62 h 350"/>
                  <a:gd name="T24" fmla="*/ 62 w 136"/>
                  <a:gd name="T25" fmla="*/ 24 h 350"/>
                  <a:gd name="T26" fmla="*/ 74 w 136"/>
                  <a:gd name="T27" fmla="*/ 10 h 350"/>
                  <a:gd name="T28" fmla="*/ 92 w 136"/>
                  <a:gd name="T29" fmla="*/ 2 h 350"/>
                  <a:gd name="T30" fmla="*/ 106 w 136"/>
                  <a:gd name="T31" fmla="*/ 0 h 350"/>
                  <a:gd name="T32" fmla="*/ 126 w 136"/>
                  <a:gd name="T33" fmla="*/ 6 h 350"/>
                  <a:gd name="T34" fmla="*/ 130 w 136"/>
                  <a:gd name="T35" fmla="*/ 10 h 350"/>
                  <a:gd name="T36" fmla="*/ 136 w 136"/>
                  <a:gd name="T37" fmla="*/ 26 h 350"/>
                  <a:gd name="T38" fmla="*/ 132 w 136"/>
                  <a:gd name="T39" fmla="*/ 46 h 350"/>
                  <a:gd name="T40" fmla="*/ 124 w 136"/>
                  <a:gd name="T41" fmla="*/ 58 h 350"/>
                  <a:gd name="T42" fmla="*/ 110 w 136"/>
                  <a:gd name="T43" fmla="*/ 70 h 350"/>
                  <a:gd name="T44" fmla="*/ 94 w 136"/>
                  <a:gd name="T45" fmla="*/ 78 h 350"/>
                  <a:gd name="T46" fmla="*/ 72 w 136"/>
                  <a:gd name="T47" fmla="*/ 80 h 350"/>
                  <a:gd name="T48" fmla="*/ 58 w 136"/>
                  <a:gd name="T49" fmla="*/ 80 h 350"/>
                  <a:gd name="T50" fmla="*/ 52 w 136"/>
                  <a:gd name="T51" fmla="*/ 134 h 350"/>
                  <a:gd name="T52" fmla="*/ 52 w 136"/>
                  <a:gd name="T53" fmla="*/ 342 h 350"/>
                  <a:gd name="T54" fmla="*/ 50 w 136"/>
                  <a:gd name="T55" fmla="*/ 348 h 350"/>
                  <a:gd name="T56" fmla="*/ 42 w 136"/>
                  <a:gd name="T57" fmla="*/ 350 h 350"/>
                  <a:gd name="T58" fmla="*/ 62 w 136"/>
                  <a:gd name="T59" fmla="*/ 62 h 350"/>
                  <a:gd name="T60" fmla="*/ 72 w 136"/>
                  <a:gd name="T61" fmla="*/ 62 h 350"/>
                  <a:gd name="T62" fmla="*/ 100 w 136"/>
                  <a:gd name="T63" fmla="*/ 56 h 350"/>
                  <a:gd name="T64" fmla="*/ 116 w 136"/>
                  <a:gd name="T65" fmla="*/ 38 h 350"/>
                  <a:gd name="T66" fmla="*/ 118 w 136"/>
                  <a:gd name="T67" fmla="*/ 28 h 350"/>
                  <a:gd name="T68" fmla="*/ 116 w 136"/>
                  <a:gd name="T69" fmla="*/ 22 h 350"/>
                  <a:gd name="T70" fmla="*/ 112 w 136"/>
                  <a:gd name="T71" fmla="*/ 20 h 350"/>
                  <a:gd name="T72" fmla="*/ 96 w 136"/>
                  <a:gd name="T73" fmla="*/ 20 h 350"/>
                  <a:gd name="T74" fmla="*/ 90 w 136"/>
                  <a:gd name="T75" fmla="*/ 22 h 350"/>
                  <a:gd name="T76" fmla="*/ 76 w 136"/>
                  <a:gd name="T77" fmla="*/ 36 h 350"/>
                  <a:gd name="T78" fmla="*/ 62 w 136"/>
                  <a:gd name="T79" fmla="*/ 6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350">
                    <a:moveTo>
                      <a:pt x="42" y="350"/>
                    </a:moveTo>
                    <a:lnTo>
                      <a:pt x="42" y="350"/>
                    </a:lnTo>
                    <a:lnTo>
                      <a:pt x="40" y="350"/>
                    </a:lnTo>
                    <a:lnTo>
                      <a:pt x="36" y="348"/>
                    </a:lnTo>
                    <a:lnTo>
                      <a:pt x="34" y="346"/>
                    </a:lnTo>
                    <a:lnTo>
                      <a:pt x="34" y="342"/>
                    </a:lnTo>
                    <a:lnTo>
                      <a:pt x="34" y="134"/>
                    </a:lnTo>
                    <a:lnTo>
                      <a:pt x="34" y="134"/>
                    </a:lnTo>
                    <a:lnTo>
                      <a:pt x="34" y="118"/>
                    </a:lnTo>
                    <a:lnTo>
                      <a:pt x="36" y="100"/>
                    </a:lnTo>
                    <a:lnTo>
                      <a:pt x="40" y="80"/>
                    </a:lnTo>
                    <a:lnTo>
                      <a:pt x="8" y="80"/>
                    </a:lnTo>
                    <a:lnTo>
                      <a:pt x="8" y="80"/>
                    </a:lnTo>
                    <a:lnTo>
                      <a:pt x="6" y="80"/>
                    </a:lnTo>
                    <a:lnTo>
                      <a:pt x="2" y="78"/>
                    </a:lnTo>
                    <a:lnTo>
                      <a:pt x="0" y="76"/>
                    </a:lnTo>
                    <a:lnTo>
                      <a:pt x="0" y="72"/>
                    </a:lnTo>
                    <a:lnTo>
                      <a:pt x="0" y="72"/>
                    </a:lnTo>
                    <a:lnTo>
                      <a:pt x="0" y="68"/>
                    </a:lnTo>
                    <a:lnTo>
                      <a:pt x="2" y="66"/>
                    </a:lnTo>
                    <a:lnTo>
                      <a:pt x="6" y="64"/>
                    </a:lnTo>
                    <a:lnTo>
                      <a:pt x="8" y="62"/>
                    </a:lnTo>
                    <a:lnTo>
                      <a:pt x="44" y="62"/>
                    </a:lnTo>
                    <a:lnTo>
                      <a:pt x="44" y="62"/>
                    </a:lnTo>
                    <a:lnTo>
                      <a:pt x="52" y="42"/>
                    </a:lnTo>
                    <a:lnTo>
                      <a:pt x="62" y="24"/>
                    </a:lnTo>
                    <a:lnTo>
                      <a:pt x="68" y="18"/>
                    </a:lnTo>
                    <a:lnTo>
                      <a:pt x="74" y="10"/>
                    </a:lnTo>
                    <a:lnTo>
                      <a:pt x="84" y="6"/>
                    </a:lnTo>
                    <a:lnTo>
                      <a:pt x="92" y="2"/>
                    </a:lnTo>
                    <a:lnTo>
                      <a:pt x="92" y="2"/>
                    </a:lnTo>
                    <a:lnTo>
                      <a:pt x="106" y="0"/>
                    </a:lnTo>
                    <a:lnTo>
                      <a:pt x="118" y="2"/>
                    </a:lnTo>
                    <a:lnTo>
                      <a:pt x="126" y="6"/>
                    </a:lnTo>
                    <a:lnTo>
                      <a:pt x="130" y="10"/>
                    </a:lnTo>
                    <a:lnTo>
                      <a:pt x="130" y="10"/>
                    </a:lnTo>
                    <a:lnTo>
                      <a:pt x="134" y="18"/>
                    </a:lnTo>
                    <a:lnTo>
                      <a:pt x="136" y="26"/>
                    </a:lnTo>
                    <a:lnTo>
                      <a:pt x="136" y="36"/>
                    </a:lnTo>
                    <a:lnTo>
                      <a:pt x="132" y="46"/>
                    </a:lnTo>
                    <a:lnTo>
                      <a:pt x="132" y="46"/>
                    </a:lnTo>
                    <a:lnTo>
                      <a:pt x="124" y="58"/>
                    </a:lnTo>
                    <a:lnTo>
                      <a:pt x="118" y="64"/>
                    </a:lnTo>
                    <a:lnTo>
                      <a:pt x="110" y="70"/>
                    </a:lnTo>
                    <a:lnTo>
                      <a:pt x="102" y="74"/>
                    </a:lnTo>
                    <a:lnTo>
                      <a:pt x="94" y="78"/>
                    </a:lnTo>
                    <a:lnTo>
                      <a:pt x="82" y="80"/>
                    </a:lnTo>
                    <a:lnTo>
                      <a:pt x="72" y="80"/>
                    </a:lnTo>
                    <a:lnTo>
                      <a:pt x="58" y="80"/>
                    </a:lnTo>
                    <a:lnTo>
                      <a:pt x="58" y="80"/>
                    </a:lnTo>
                    <a:lnTo>
                      <a:pt x="54" y="110"/>
                    </a:lnTo>
                    <a:lnTo>
                      <a:pt x="52" y="134"/>
                    </a:lnTo>
                    <a:lnTo>
                      <a:pt x="52" y="342"/>
                    </a:lnTo>
                    <a:lnTo>
                      <a:pt x="52" y="342"/>
                    </a:lnTo>
                    <a:lnTo>
                      <a:pt x="50" y="346"/>
                    </a:lnTo>
                    <a:lnTo>
                      <a:pt x="50" y="348"/>
                    </a:lnTo>
                    <a:lnTo>
                      <a:pt x="46" y="350"/>
                    </a:lnTo>
                    <a:lnTo>
                      <a:pt x="42" y="350"/>
                    </a:lnTo>
                    <a:lnTo>
                      <a:pt x="42" y="350"/>
                    </a:lnTo>
                    <a:close/>
                    <a:moveTo>
                      <a:pt x="62" y="62"/>
                    </a:moveTo>
                    <a:lnTo>
                      <a:pt x="72" y="62"/>
                    </a:lnTo>
                    <a:lnTo>
                      <a:pt x="72" y="62"/>
                    </a:lnTo>
                    <a:lnTo>
                      <a:pt x="88" y="60"/>
                    </a:lnTo>
                    <a:lnTo>
                      <a:pt x="100" y="56"/>
                    </a:lnTo>
                    <a:lnTo>
                      <a:pt x="110" y="48"/>
                    </a:lnTo>
                    <a:lnTo>
                      <a:pt x="116" y="38"/>
                    </a:lnTo>
                    <a:lnTo>
                      <a:pt x="116" y="38"/>
                    </a:lnTo>
                    <a:lnTo>
                      <a:pt x="118" y="28"/>
                    </a:lnTo>
                    <a:lnTo>
                      <a:pt x="118" y="24"/>
                    </a:lnTo>
                    <a:lnTo>
                      <a:pt x="116" y="22"/>
                    </a:lnTo>
                    <a:lnTo>
                      <a:pt x="116" y="22"/>
                    </a:lnTo>
                    <a:lnTo>
                      <a:pt x="112" y="20"/>
                    </a:lnTo>
                    <a:lnTo>
                      <a:pt x="108" y="18"/>
                    </a:lnTo>
                    <a:lnTo>
                      <a:pt x="96" y="20"/>
                    </a:lnTo>
                    <a:lnTo>
                      <a:pt x="96" y="20"/>
                    </a:lnTo>
                    <a:lnTo>
                      <a:pt x="90" y="22"/>
                    </a:lnTo>
                    <a:lnTo>
                      <a:pt x="86" y="26"/>
                    </a:lnTo>
                    <a:lnTo>
                      <a:pt x="76" y="36"/>
                    </a:lnTo>
                    <a:lnTo>
                      <a:pt x="68" y="48"/>
                    </a:lnTo>
                    <a:lnTo>
                      <a:pt x="62" y="62"/>
                    </a:lnTo>
                    <a:lnTo>
                      <a:pt x="62" y="6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2" name="Freeform 22">
                <a:extLst>
                  <a:ext uri="{FF2B5EF4-FFF2-40B4-BE49-F238E27FC236}">
                    <a16:creationId xmlns:a16="http://schemas.microsoft.com/office/drawing/2014/main" id="{38FD4CBB-40F2-46A7-9B0C-8926438886CA}"/>
                  </a:ext>
                </a:extLst>
              </p:cNvPr>
              <p:cNvSpPr>
                <a:spLocks noEditPoints="1"/>
              </p:cNvSpPr>
              <p:nvPr/>
            </p:nvSpPr>
            <p:spPr bwMode="auto">
              <a:xfrm>
                <a:off x="1230313" y="4083050"/>
                <a:ext cx="352425" cy="215900"/>
              </a:xfrm>
              <a:custGeom>
                <a:avLst/>
                <a:gdLst>
                  <a:gd name="T0" fmla="*/ 188 w 222"/>
                  <a:gd name="T1" fmla="*/ 136 h 136"/>
                  <a:gd name="T2" fmla="*/ 34 w 222"/>
                  <a:gd name="T3" fmla="*/ 136 h 136"/>
                  <a:gd name="T4" fmla="*/ 34 w 222"/>
                  <a:gd name="T5" fmla="*/ 136 h 136"/>
                  <a:gd name="T6" fmla="*/ 28 w 222"/>
                  <a:gd name="T7" fmla="*/ 134 h 136"/>
                  <a:gd name="T8" fmla="*/ 22 w 222"/>
                  <a:gd name="T9" fmla="*/ 132 h 136"/>
                  <a:gd name="T10" fmla="*/ 16 w 222"/>
                  <a:gd name="T11" fmla="*/ 130 h 136"/>
                  <a:gd name="T12" fmla="*/ 10 w 222"/>
                  <a:gd name="T13" fmla="*/ 126 h 136"/>
                  <a:gd name="T14" fmla="*/ 6 w 222"/>
                  <a:gd name="T15" fmla="*/ 120 h 136"/>
                  <a:gd name="T16" fmla="*/ 2 w 222"/>
                  <a:gd name="T17" fmla="*/ 114 h 136"/>
                  <a:gd name="T18" fmla="*/ 0 w 222"/>
                  <a:gd name="T19" fmla="*/ 108 h 136"/>
                  <a:gd name="T20" fmla="*/ 0 w 222"/>
                  <a:gd name="T21" fmla="*/ 100 h 136"/>
                  <a:gd name="T22" fmla="*/ 0 w 222"/>
                  <a:gd name="T23" fmla="*/ 8 h 136"/>
                  <a:gd name="T24" fmla="*/ 0 w 222"/>
                  <a:gd name="T25" fmla="*/ 8 h 136"/>
                  <a:gd name="T26" fmla="*/ 0 w 222"/>
                  <a:gd name="T27" fmla="*/ 4 h 136"/>
                  <a:gd name="T28" fmla="*/ 2 w 222"/>
                  <a:gd name="T29" fmla="*/ 2 h 136"/>
                  <a:gd name="T30" fmla="*/ 6 w 222"/>
                  <a:gd name="T31" fmla="*/ 0 h 136"/>
                  <a:gd name="T32" fmla="*/ 10 w 222"/>
                  <a:gd name="T33" fmla="*/ 0 h 136"/>
                  <a:gd name="T34" fmla="*/ 214 w 222"/>
                  <a:gd name="T35" fmla="*/ 0 h 136"/>
                  <a:gd name="T36" fmla="*/ 214 w 222"/>
                  <a:gd name="T37" fmla="*/ 0 h 136"/>
                  <a:gd name="T38" fmla="*/ 218 w 222"/>
                  <a:gd name="T39" fmla="*/ 0 h 136"/>
                  <a:gd name="T40" fmla="*/ 220 w 222"/>
                  <a:gd name="T41" fmla="*/ 2 h 136"/>
                  <a:gd name="T42" fmla="*/ 222 w 222"/>
                  <a:gd name="T43" fmla="*/ 4 h 136"/>
                  <a:gd name="T44" fmla="*/ 222 w 222"/>
                  <a:gd name="T45" fmla="*/ 8 h 136"/>
                  <a:gd name="T46" fmla="*/ 222 w 222"/>
                  <a:gd name="T47" fmla="*/ 100 h 136"/>
                  <a:gd name="T48" fmla="*/ 222 w 222"/>
                  <a:gd name="T49" fmla="*/ 100 h 136"/>
                  <a:gd name="T50" fmla="*/ 222 w 222"/>
                  <a:gd name="T51" fmla="*/ 108 h 136"/>
                  <a:gd name="T52" fmla="*/ 220 w 222"/>
                  <a:gd name="T53" fmla="*/ 114 h 136"/>
                  <a:gd name="T54" fmla="*/ 216 w 222"/>
                  <a:gd name="T55" fmla="*/ 120 h 136"/>
                  <a:gd name="T56" fmla="*/ 212 w 222"/>
                  <a:gd name="T57" fmla="*/ 126 h 136"/>
                  <a:gd name="T58" fmla="*/ 208 w 222"/>
                  <a:gd name="T59" fmla="*/ 130 h 136"/>
                  <a:gd name="T60" fmla="*/ 202 w 222"/>
                  <a:gd name="T61" fmla="*/ 132 h 136"/>
                  <a:gd name="T62" fmla="*/ 194 w 222"/>
                  <a:gd name="T63" fmla="*/ 134 h 136"/>
                  <a:gd name="T64" fmla="*/ 188 w 222"/>
                  <a:gd name="T65" fmla="*/ 136 h 136"/>
                  <a:gd name="T66" fmla="*/ 188 w 222"/>
                  <a:gd name="T67" fmla="*/ 136 h 136"/>
                  <a:gd name="T68" fmla="*/ 18 w 222"/>
                  <a:gd name="T69" fmla="*/ 18 h 136"/>
                  <a:gd name="T70" fmla="*/ 18 w 222"/>
                  <a:gd name="T71" fmla="*/ 100 h 136"/>
                  <a:gd name="T72" fmla="*/ 18 w 222"/>
                  <a:gd name="T73" fmla="*/ 100 h 136"/>
                  <a:gd name="T74" fmla="*/ 20 w 222"/>
                  <a:gd name="T75" fmla="*/ 108 h 136"/>
                  <a:gd name="T76" fmla="*/ 22 w 222"/>
                  <a:gd name="T77" fmla="*/ 112 h 136"/>
                  <a:gd name="T78" fmla="*/ 28 w 222"/>
                  <a:gd name="T79" fmla="*/ 116 h 136"/>
                  <a:gd name="T80" fmla="*/ 34 w 222"/>
                  <a:gd name="T81" fmla="*/ 118 h 136"/>
                  <a:gd name="T82" fmla="*/ 188 w 222"/>
                  <a:gd name="T83" fmla="*/ 118 h 136"/>
                  <a:gd name="T84" fmla="*/ 188 w 222"/>
                  <a:gd name="T85" fmla="*/ 118 h 136"/>
                  <a:gd name="T86" fmla="*/ 194 w 222"/>
                  <a:gd name="T87" fmla="*/ 116 h 136"/>
                  <a:gd name="T88" fmla="*/ 200 w 222"/>
                  <a:gd name="T89" fmla="*/ 112 h 136"/>
                  <a:gd name="T90" fmla="*/ 204 w 222"/>
                  <a:gd name="T91" fmla="*/ 108 h 136"/>
                  <a:gd name="T92" fmla="*/ 204 w 222"/>
                  <a:gd name="T93" fmla="*/ 100 h 136"/>
                  <a:gd name="T94" fmla="*/ 204 w 222"/>
                  <a:gd name="T95" fmla="*/ 18 h 136"/>
                  <a:gd name="T96" fmla="*/ 18 w 222"/>
                  <a:gd name="T97" fmla="*/ 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6">
                    <a:moveTo>
                      <a:pt x="188" y="136"/>
                    </a:moveTo>
                    <a:lnTo>
                      <a:pt x="34" y="136"/>
                    </a:lnTo>
                    <a:lnTo>
                      <a:pt x="34" y="136"/>
                    </a:lnTo>
                    <a:lnTo>
                      <a:pt x="28" y="134"/>
                    </a:lnTo>
                    <a:lnTo>
                      <a:pt x="22" y="132"/>
                    </a:lnTo>
                    <a:lnTo>
                      <a:pt x="16" y="130"/>
                    </a:lnTo>
                    <a:lnTo>
                      <a:pt x="10" y="126"/>
                    </a:lnTo>
                    <a:lnTo>
                      <a:pt x="6" y="120"/>
                    </a:lnTo>
                    <a:lnTo>
                      <a:pt x="2" y="114"/>
                    </a:lnTo>
                    <a:lnTo>
                      <a:pt x="0" y="108"/>
                    </a:lnTo>
                    <a:lnTo>
                      <a:pt x="0" y="100"/>
                    </a:lnTo>
                    <a:lnTo>
                      <a:pt x="0" y="8"/>
                    </a:lnTo>
                    <a:lnTo>
                      <a:pt x="0" y="8"/>
                    </a:lnTo>
                    <a:lnTo>
                      <a:pt x="0" y="4"/>
                    </a:lnTo>
                    <a:lnTo>
                      <a:pt x="2" y="2"/>
                    </a:lnTo>
                    <a:lnTo>
                      <a:pt x="6" y="0"/>
                    </a:lnTo>
                    <a:lnTo>
                      <a:pt x="10" y="0"/>
                    </a:lnTo>
                    <a:lnTo>
                      <a:pt x="214" y="0"/>
                    </a:lnTo>
                    <a:lnTo>
                      <a:pt x="214" y="0"/>
                    </a:lnTo>
                    <a:lnTo>
                      <a:pt x="218" y="0"/>
                    </a:lnTo>
                    <a:lnTo>
                      <a:pt x="220" y="2"/>
                    </a:lnTo>
                    <a:lnTo>
                      <a:pt x="222" y="4"/>
                    </a:lnTo>
                    <a:lnTo>
                      <a:pt x="222" y="8"/>
                    </a:lnTo>
                    <a:lnTo>
                      <a:pt x="222" y="100"/>
                    </a:lnTo>
                    <a:lnTo>
                      <a:pt x="222" y="100"/>
                    </a:lnTo>
                    <a:lnTo>
                      <a:pt x="222" y="108"/>
                    </a:lnTo>
                    <a:lnTo>
                      <a:pt x="220" y="114"/>
                    </a:lnTo>
                    <a:lnTo>
                      <a:pt x="216" y="120"/>
                    </a:lnTo>
                    <a:lnTo>
                      <a:pt x="212" y="126"/>
                    </a:lnTo>
                    <a:lnTo>
                      <a:pt x="208" y="130"/>
                    </a:lnTo>
                    <a:lnTo>
                      <a:pt x="202" y="132"/>
                    </a:lnTo>
                    <a:lnTo>
                      <a:pt x="194" y="134"/>
                    </a:lnTo>
                    <a:lnTo>
                      <a:pt x="188" y="136"/>
                    </a:lnTo>
                    <a:lnTo>
                      <a:pt x="188" y="136"/>
                    </a:lnTo>
                    <a:close/>
                    <a:moveTo>
                      <a:pt x="18" y="18"/>
                    </a:moveTo>
                    <a:lnTo>
                      <a:pt x="18" y="100"/>
                    </a:lnTo>
                    <a:lnTo>
                      <a:pt x="18" y="100"/>
                    </a:lnTo>
                    <a:lnTo>
                      <a:pt x="20" y="108"/>
                    </a:lnTo>
                    <a:lnTo>
                      <a:pt x="22" y="112"/>
                    </a:lnTo>
                    <a:lnTo>
                      <a:pt x="28" y="116"/>
                    </a:lnTo>
                    <a:lnTo>
                      <a:pt x="34" y="118"/>
                    </a:lnTo>
                    <a:lnTo>
                      <a:pt x="188" y="118"/>
                    </a:lnTo>
                    <a:lnTo>
                      <a:pt x="188" y="118"/>
                    </a:lnTo>
                    <a:lnTo>
                      <a:pt x="194" y="116"/>
                    </a:lnTo>
                    <a:lnTo>
                      <a:pt x="200" y="112"/>
                    </a:lnTo>
                    <a:lnTo>
                      <a:pt x="204" y="108"/>
                    </a:lnTo>
                    <a:lnTo>
                      <a:pt x="204" y="100"/>
                    </a:lnTo>
                    <a:lnTo>
                      <a:pt x="204" y="18"/>
                    </a:lnTo>
                    <a:lnTo>
                      <a:pt x="18"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3" name="Freeform 23">
                <a:extLst>
                  <a:ext uri="{FF2B5EF4-FFF2-40B4-BE49-F238E27FC236}">
                    <a16:creationId xmlns:a16="http://schemas.microsoft.com/office/drawing/2014/main" id="{892C1E66-0466-42FE-9809-1A5D418B44F7}"/>
                  </a:ext>
                </a:extLst>
              </p:cNvPr>
              <p:cNvSpPr>
                <a:spLocks noEditPoints="1"/>
              </p:cNvSpPr>
              <p:nvPr/>
            </p:nvSpPr>
            <p:spPr bwMode="auto">
              <a:xfrm>
                <a:off x="1325563" y="4270375"/>
                <a:ext cx="165100" cy="82550"/>
              </a:xfrm>
              <a:custGeom>
                <a:avLst/>
                <a:gdLst>
                  <a:gd name="T0" fmla="*/ 60 w 104"/>
                  <a:gd name="T1" fmla="*/ 52 h 52"/>
                  <a:gd name="T2" fmla="*/ 42 w 104"/>
                  <a:gd name="T3" fmla="*/ 52 h 52"/>
                  <a:gd name="T4" fmla="*/ 42 w 104"/>
                  <a:gd name="T5" fmla="*/ 52 h 52"/>
                  <a:gd name="T6" fmla="*/ 34 w 104"/>
                  <a:gd name="T7" fmla="*/ 50 h 52"/>
                  <a:gd name="T8" fmla="*/ 26 w 104"/>
                  <a:gd name="T9" fmla="*/ 48 h 52"/>
                  <a:gd name="T10" fmla="*/ 18 w 104"/>
                  <a:gd name="T11" fmla="*/ 44 h 52"/>
                  <a:gd name="T12" fmla="*/ 12 w 104"/>
                  <a:gd name="T13" fmla="*/ 38 h 52"/>
                  <a:gd name="T14" fmla="*/ 6 w 104"/>
                  <a:gd name="T15" fmla="*/ 32 h 52"/>
                  <a:gd name="T16" fmla="*/ 2 w 104"/>
                  <a:gd name="T17" fmla="*/ 26 h 52"/>
                  <a:gd name="T18" fmla="*/ 0 w 104"/>
                  <a:gd name="T19" fmla="*/ 18 h 52"/>
                  <a:gd name="T20" fmla="*/ 0 w 104"/>
                  <a:gd name="T21" fmla="*/ 8 h 52"/>
                  <a:gd name="T22" fmla="*/ 0 w 104"/>
                  <a:gd name="T23" fmla="*/ 8 h 52"/>
                  <a:gd name="T24" fmla="*/ 0 w 104"/>
                  <a:gd name="T25" fmla="*/ 6 h 52"/>
                  <a:gd name="T26" fmla="*/ 2 w 104"/>
                  <a:gd name="T27" fmla="*/ 2 h 52"/>
                  <a:gd name="T28" fmla="*/ 4 w 104"/>
                  <a:gd name="T29" fmla="*/ 0 h 52"/>
                  <a:gd name="T30" fmla="*/ 8 w 104"/>
                  <a:gd name="T31" fmla="*/ 0 h 52"/>
                  <a:gd name="T32" fmla="*/ 94 w 104"/>
                  <a:gd name="T33" fmla="*/ 0 h 52"/>
                  <a:gd name="T34" fmla="*/ 94 w 104"/>
                  <a:gd name="T35" fmla="*/ 0 h 52"/>
                  <a:gd name="T36" fmla="*/ 98 w 104"/>
                  <a:gd name="T37" fmla="*/ 0 h 52"/>
                  <a:gd name="T38" fmla="*/ 100 w 104"/>
                  <a:gd name="T39" fmla="*/ 2 h 52"/>
                  <a:gd name="T40" fmla="*/ 102 w 104"/>
                  <a:gd name="T41" fmla="*/ 6 h 52"/>
                  <a:gd name="T42" fmla="*/ 104 w 104"/>
                  <a:gd name="T43" fmla="*/ 8 h 52"/>
                  <a:gd name="T44" fmla="*/ 104 w 104"/>
                  <a:gd name="T45" fmla="*/ 8 h 52"/>
                  <a:gd name="T46" fmla="*/ 102 w 104"/>
                  <a:gd name="T47" fmla="*/ 18 h 52"/>
                  <a:gd name="T48" fmla="*/ 100 w 104"/>
                  <a:gd name="T49" fmla="*/ 26 h 52"/>
                  <a:gd name="T50" fmla="*/ 96 w 104"/>
                  <a:gd name="T51" fmla="*/ 32 h 52"/>
                  <a:gd name="T52" fmla="*/ 90 w 104"/>
                  <a:gd name="T53" fmla="*/ 38 h 52"/>
                  <a:gd name="T54" fmla="*/ 84 w 104"/>
                  <a:gd name="T55" fmla="*/ 44 h 52"/>
                  <a:gd name="T56" fmla="*/ 78 w 104"/>
                  <a:gd name="T57" fmla="*/ 48 h 52"/>
                  <a:gd name="T58" fmla="*/ 70 w 104"/>
                  <a:gd name="T59" fmla="*/ 50 h 52"/>
                  <a:gd name="T60" fmla="*/ 60 w 104"/>
                  <a:gd name="T61" fmla="*/ 52 h 52"/>
                  <a:gd name="T62" fmla="*/ 60 w 104"/>
                  <a:gd name="T63" fmla="*/ 52 h 52"/>
                  <a:gd name="T64" fmla="*/ 20 w 104"/>
                  <a:gd name="T65" fmla="*/ 18 h 52"/>
                  <a:gd name="T66" fmla="*/ 20 w 104"/>
                  <a:gd name="T67" fmla="*/ 18 h 52"/>
                  <a:gd name="T68" fmla="*/ 22 w 104"/>
                  <a:gd name="T69" fmla="*/ 24 h 52"/>
                  <a:gd name="T70" fmla="*/ 28 w 104"/>
                  <a:gd name="T71" fmla="*/ 28 h 52"/>
                  <a:gd name="T72" fmla="*/ 34 w 104"/>
                  <a:gd name="T73" fmla="*/ 32 h 52"/>
                  <a:gd name="T74" fmla="*/ 42 w 104"/>
                  <a:gd name="T75" fmla="*/ 34 h 52"/>
                  <a:gd name="T76" fmla="*/ 60 w 104"/>
                  <a:gd name="T77" fmla="*/ 34 h 52"/>
                  <a:gd name="T78" fmla="*/ 60 w 104"/>
                  <a:gd name="T79" fmla="*/ 34 h 52"/>
                  <a:gd name="T80" fmla="*/ 68 w 104"/>
                  <a:gd name="T81" fmla="*/ 32 h 52"/>
                  <a:gd name="T82" fmla="*/ 74 w 104"/>
                  <a:gd name="T83" fmla="*/ 28 h 52"/>
                  <a:gd name="T84" fmla="*/ 80 w 104"/>
                  <a:gd name="T85" fmla="*/ 24 h 52"/>
                  <a:gd name="T86" fmla="*/ 84 w 104"/>
                  <a:gd name="T87" fmla="*/ 18 h 52"/>
                  <a:gd name="T88" fmla="*/ 20 w 104"/>
                  <a:gd name="T89"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 h="52">
                    <a:moveTo>
                      <a:pt x="60" y="52"/>
                    </a:moveTo>
                    <a:lnTo>
                      <a:pt x="42" y="52"/>
                    </a:lnTo>
                    <a:lnTo>
                      <a:pt x="42" y="52"/>
                    </a:lnTo>
                    <a:lnTo>
                      <a:pt x="34" y="50"/>
                    </a:lnTo>
                    <a:lnTo>
                      <a:pt x="26" y="48"/>
                    </a:lnTo>
                    <a:lnTo>
                      <a:pt x="18" y="44"/>
                    </a:lnTo>
                    <a:lnTo>
                      <a:pt x="12" y="38"/>
                    </a:lnTo>
                    <a:lnTo>
                      <a:pt x="6" y="32"/>
                    </a:lnTo>
                    <a:lnTo>
                      <a:pt x="2" y="26"/>
                    </a:lnTo>
                    <a:lnTo>
                      <a:pt x="0" y="18"/>
                    </a:lnTo>
                    <a:lnTo>
                      <a:pt x="0" y="8"/>
                    </a:lnTo>
                    <a:lnTo>
                      <a:pt x="0" y="8"/>
                    </a:lnTo>
                    <a:lnTo>
                      <a:pt x="0" y="6"/>
                    </a:lnTo>
                    <a:lnTo>
                      <a:pt x="2" y="2"/>
                    </a:lnTo>
                    <a:lnTo>
                      <a:pt x="4" y="0"/>
                    </a:lnTo>
                    <a:lnTo>
                      <a:pt x="8" y="0"/>
                    </a:lnTo>
                    <a:lnTo>
                      <a:pt x="94" y="0"/>
                    </a:lnTo>
                    <a:lnTo>
                      <a:pt x="94" y="0"/>
                    </a:lnTo>
                    <a:lnTo>
                      <a:pt x="98" y="0"/>
                    </a:lnTo>
                    <a:lnTo>
                      <a:pt x="100" y="2"/>
                    </a:lnTo>
                    <a:lnTo>
                      <a:pt x="102" y="6"/>
                    </a:lnTo>
                    <a:lnTo>
                      <a:pt x="104" y="8"/>
                    </a:lnTo>
                    <a:lnTo>
                      <a:pt x="104" y="8"/>
                    </a:lnTo>
                    <a:lnTo>
                      <a:pt x="102" y="18"/>
                    </a:lnTo>
                    <a:lnTo>
                      <a:pt x="100" y="26"/>
                    </a:lnTo>
                    <a:lnTo>
                      <a:pt x="96" y="32"/>
                    </a:lnTo>
                    <a:lnTo>
                      <a:pt x="90" y="38"/>
                    </a:lnTo>
                    <a:lnTo>
                      <a:pt x="84" y="44"/>
                    </a:lnTo>
                    <a:lnTo>
                      <a:pt x="78" y="48"/>
                    </a:lnTo>
                    <a:lnTo>
                      <a:pt x="70" y="50"/>
                    </a:lnTo>
                    <a:lnTo>
                      <a:pt x="60" y="52"/>
                    </a:lnTo>
                    <a:lnTo>
                      <a:pt x="60" y="52"/>
                    </a:lnTo>
                    <a:close/>
                    <a:moveTo>
                      <a:pt x="20" y="18"/>
                    </a:moveTo>
                    <a:lnTo>
                      <a:pt x="20" y="18"/>
                    </a:lnTo>
                    <a:lnTo>
                      <a:pt x="22" y="24"/>
                    </a:lnTo>
                    <a:lnTo>
                      <a:pt x="28" y="28"/>
                    </a:lnTo>
                    <a:lnTo>
                      <a:pt x="34" y="32"/>
                    </a:lnTo>
                    <a:lnTo>
                      <a:pt x="42" y="34"/>
                    </a:lnTo>
                    <a:lnTo>
                      <a:pt x="60" y="34"/>
                    </a:lnTo>
                    <a:lnTo>
                      <a:pt x="60" y="34"/>
                    </a:lnTo>
                    <a:lnTo>
                      <a:pt x="68" y="32"/>
                    </a:lnTo>
                    <a:lnTo>
                      <a:pt x="74" y="28"/>
                    </a:lnTo>
                    <a:lnTo>
                      <a:pt x="80" y="24"/>
                    </a:lnTo>
                    <a:lnTo>
                      <a:pt x="84" y="18"/>
                    </a:lnTo>
                    <a:lnTo>
                      <a:pt x="20"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4" name="Freeform 24">
                <a:extLst>
                  <a:ext uri="{FF2B5EF4-FFF2-40B4-BE49-F238E27FC236}">
                    <a16:creationId xmlns:a16="http://schemas.microsoft.com/office/drawing/2014/main" id="{ABD0038E-8D7A-494A-9DFD-B1F13644AD66}"/>
                  </a:ext>
                </a:extLst>
              </p:cNvPr>
              <p:cNvSpPr>
                <a:spLocks/>
              </p:cNvSpPr>
              <p:nvPr/>
            </p:nvSpPr>
            <p:spPr bwMode="auto">
              <a:xfrm>
                <a:off x="1230313" y="4143375"/>
                <a:ext cx="352425" cy="28575"/>
              </a:xfrm>
              <a:custGeom>
                <a:avLst/>
                <a:gdLst>
                  <a:gd name="T0" fmla="*/ 214 w 222"/>
                  <a:gd name="T1" fmla="*/ 18 h 18"/>
                  <a:gd name="T2" fmla="*/ 10 w 222"/>
                  <a:gd name="T3" fmla="*/ 18 h 18"/>
                  <a:gd name="T4" fmla="*/ 10 w 222"/>
                  <a:gd name="T5" fmla="*/ 18 h 18"/>
                  <a:gd name="T6" fmla="*/ 6 w 222"/>
                  <a:gd name="T7" fmla="*/ 16 h 18"/>
                  <a:gd name="T8" fmla="*/ 2 w 222"/>
                  <a:gd name="T9" fmla="*/ 14 h 18"/>
                  <a:gd name="T10" fmla="*/ 0 w 222"/>
                  <a:gd name="T11" fmla="*/ 12 h 18"/>
                  <a:gd name="T12" fmla="*/ 0 w 222"/>
                  <a:gd name="T13" fmla="*/ 8 h 18"/>
                  <a:gd name="T14" fmla="*/ 0 w 222"/>
                  <a:gd name="T15" fmla="*/ 8 h 18"/>
                  <a:gd name="T16" fmla="*/ 0 w 222"/>
                  <a:gd name="T17" fmla="*/ 6 h 18"/>
                  <a:gd name="T18" fmla="*/ 2 w 222"/>
                  <a:gd name="T19" fmla="*/ 2 h 18"/>
                  <a:gd name="T20" fmla="*/ 6 w 222"/>
                  <a:gd name="T21" fmla="*/ 0 h 18"/>
                  <a:gd name="T22" fmla="*/ 10 w 222"/>
                  <a:gd name="T23" fmla="*/ 0 h 18"/>
                  <a:gd name="T24" fmla="*/ 214 w 222"/>
                  <a:gd name="T25" fmla="*/ 0 h 18"/>
                  <a:gd name="T26" fmla="*/ 214 w 222"/>
                  <a:gd name="T27" fmla="*/ 0 h 18"/>
                  <a:gd name="T28" fmla="*/ 218 w 222"/>
                  <a:gd name="T29" fmla="*/ 0 h 18"/>
                  <a:gd name="T30" fmla="*/ 220 w 222"/>
                  <a:gd name="T31" fmla="*/ 2 h 18"/>
                  <a:gd name="T32" fmla="*/ 222 w 222"/>
                  <a:gd name="T33" fmla="*/ 6 h 18"/>
                  <a:gd name="T34" fmla="*/ 222 w 222"/>
                  <a:gd name="T35" fmla="*/ 8 h 18"/>
                  <a:gd name="T36" fmla="*/ 222 w 222"/>
                  <a:gd name="T37" fmla="*/ 8 h 18"/>
                  <a:gd name="T38" fmla="*/ 222 w 222"/>
                  <a:gd name="T39" fmla="*/ 12 h 18"/>
                  <a:gd name="T40" fmla="*/ 220 w 222"/>
                  <a:gd name="T41" fmla="*/ 14 h 18"/>
                  <a:gd name="T42" fmla="*/ 218 w 222"/>
                  <a:gd name="T43" fmla="*/ 16 h 18"/>
                  <a:gd name="T44" fmla="*/ 214 w 222"/>
                  <a:gd name="T45" fmla="*/ 18 h 18"/>
                  <a:gd name="T46" fmla="*/ 214 w 2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 h="18">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sp>
            <p:nvSpPr>
              <p:cNvPr id="25" name="Freeform 25">
                <a:extLst>
                  <a:ext uri="{FF2B5EF4-FFF2-40B4-BE49-F238E27FC236}">
                    <a16:creationId xmlns:a16="http://schemas.microsoft.com/office/drawing/2014/main" id="{FFB43F03-388A-4F5F-98B2-1B24394F82F9}"/>
                  </a:ext>
                </a:extLst>
              </p:cNvPr>
              <p:cNvSpPr>
                <a:spLocks/>
              </p:cNvSpPr>
              <p:nvPr/>
            </p:nvSpPr>
            <p:spPr bwMode="auto">
              <a:xfrm>
                <a:off x="1230313" y="4206875"/>
                <a:ext cx="352425" cy="28575"/>
              </a:xfrm>
              <a:custGeom>
                <a:avLst/>
                <a:gdLst>
                  <a:gd name="T0" fmla="*/ 214 w 222"/>
                  <a:gd name="T1" fmla="*/ 18 h 18"/>
                  <a:gd name="T2" fmla="*/ 10 w 222"/>
                  <a:gd name="T3" fmla="*/ 18 h 18"/>
                  <a:gd name="T4" fmla="*/ 10 w 222"/>
                  <a:gd name="T5" fmla="*/ 18 h 18"/>
                  <a:gd name="T6" fmla="*/ 6 w 222"/>
                  <a:gd name="T7" fmla="*/ 16 h 18"/>
                  <a:gd name="T8" fmla="*/ 2 w 222"/>
                  <a:gd name="T9" fmla="*/ 14 h 18"/>
                  <a:gd name="T10" fmla="*/ 0 w 222"/>
                  <a:gd name="T11" fmla="*/ 12 h 18"/>
                  <a:gd name="T12" fmla="*/ 0 w 222"/>
                  <a:gd name="T13" fmla="*/ 8 h 18"/>
                  <a:gd name="T14" fmla="*/ 0 w 222"/>
                  <a:gd name="T15" fmla="*/ 8 h 18"/>
                  <a:gd name="T16" fmla="*/ 0 w 222"/>
                  <a:gd name="T17" fmla="*/ 6 h 18"/>
                  <a:gd name="T18" fmla="*/ 2 w 222"/>
                  <a:gd name="T19" fmla="*/ 2 h 18"/>
                  <a:gd name="T20" fmla="*/ 6 w 222"/>
                  <a:gd name="T21" fmla="*/ 0 h 18"/>
                  <a:gd name="T22" fmla="*/ 10 w 222"/>
                  <a:gd name="T23" fmla="*/ 0 h 18"/>
                  <a:gd name="T24" fmla="*/ 214 w 222"/>
                  <a:gd name="T25" fmla="*/ 0 h 18"/>
                  <a:gd name="T26" fmla="*/ 214 w 222"/>
                  <a:gd name="T27" fmla="*/ 0 h 18"/>
                  <a:gd name="T28" fmla="*/ 218 w 222"/>
                  <a:gd name="T29" fmla="*/ 0 h 18"/>
                  <a:gd name="T30" fmla="*/ 220 w 222"/>
                  <a:gd name="T31" fmla="*/ 2 h 18"/>
                  <a:gd name="T32" fmla="*/ 222 w 222"/>
                  <a:gd name="T33" fmla="*/ 6 h 18"/>
                  <a:gd name="T34" fmla="*/ 222 w 222"/>
                  <a:gd name="T35" fmla="*/ 8 h 18"/>
                  <a:gd name="T36" fmla="*/ 222 w 222"/>
                  <a:gd name="T37" fmla="*/ 8 h 18"/>
                  <a:gd name="T38" fmla="*/ 222 w 222"/>
                  <a:gd name="T39" fmla="*/ 12 h 18"/>
                  <a:gd name="T40" fmla="*/ 220 w 222"/>
                  <a:gd name="T41" fmla="*/ 14 h 18"/>
                  <a:gd name="T42" fmla="*/ 218 w 222"/>
                  <a:gd name="T43" fmla="*/ 16 h 18"/>
                  <a:gd name="T44" fmla="*/ 214 w 222"/>
                  <a:gd name="T45" fmla="*/ 18 h 18"/>
                  <a:gd name="T46" fmla="*/ 214 w 222"/>
                  <a:gd name="T4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2" h="18">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1043056" eaLnBrk="1" fontAlgn="auto" latinLnBrk="0" hangingPunct="1">
                  <a:lnSpc>
                    <a:spcPct val="100000"/>
                  </a:lnSpc>
                  <a:spcBef>
                    <a:spcPts val="0"/>
                  </a:spcBef>
                  <a:spcAft>
                    <a:spcPts val="0"/>
                  </a:spcAft>
                  <a:buClrTx/>
                  <a:buSzTx/>
                  <a:buFontTx/>
                  <a:buNone/>
                  <a:tabLst/>
                  <a:defRPr/>
                </a:pPr>
                <a:endParaRPr kumimoji="0" lang="en-IN" sz="2100" b="0" i="0" u="none" strike="noStrike" kern="0" cap="none" spc="0" normalizeH="0" baseline="0" noProof="0">
                  <a:ln>
                    <a:noFill/>
                  </a:ln>
                  <a:solidFill>
                    <a:schemeClr val="tx1">
                      <a:lumMod val="95000"/>
                      <a:lumOff val="5000"/>
                    </a:schemeClr>
                  </a:solidFill>
                  <a:effectLst/>
                  <a:uLnTx/>
                  <a:uFillTx/>
                  <a:latin typeface="Corbel" panose="020B0503020204020204" pitchFamily="34" charset="0"/>
                </a:endParaRPr>
              </a:p>
            </p:txBody>
          </p:sp>
        </p:grpSp>
      </p:grpSp>
      <p:sp>
        <p:nvSpPr>
          <p:cNvPr id="26" name="Content Placeholder 2">
            <a:extLst>
              <a:ext uri="{FF2B5EF4-FFF2-40B4-BE49-F238E27FC236}">
                <a16:creationId xmlns:a16="http://schemas.microsoft.com/office/drawing/2014/main" id="{1BDCFE0F-AF66-4E89-957A-89685C37BF1D}"/>
              </a:ext>
            </a:extLst>
          </p:cNvPr>
          <p:cNvSpPr txBox="1">
            <a:spLocks/>
          </p:cNvSpPr>
          <p:nvPr/>
        </p:nvSpPr>
        <p:spPr>
          <a:xfrm>
            <a:off x="2057434" y="2083658"/>
            <a:ext cx="6847840" cy="19977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000" b="1">
                <a:solidFill>
                  <a:schemeClr val="tx1">
                    <a:lumMod val="95000"/>
                    <a:lumOff val="5000"/>
                  </a:schemeClr>
                </a:solidFill>
                <a:latin typeface="Corbel" panose="020B0503020204020204" pitchFamily="34" charset="0"/>
              </a:rPr>
              <a:t>Datos: </a:t>
            </a:r>
            <a:r>
              <a:rPr lang="es-ES" sz="2000">
                <a:solidFill>
                  <a:schemeClr val="tx1">
                    <a:lumMod val="95000"/>
                    <a:lumOff val="5000"/>
                  </a:schemeClr>
                </a:solidFill>
                <a:latin typeface="Corbel" panose="020B0503020204020204" pitchFamily="34" charset="0"/>
              </a:rPr>
              <a:t>muestras recogidas que son "a priori" inútiles y necesitan ser procesadas para ser útiles.</a:t>
            </a:r>
          </a:p>
          <a:p>
            <a:pPr algn="l"/>
            <a:endParaRPr lang="es-ES" sz="2000">
              <a:solidFill>
                <a:schemeClr val="tx1">
                  <a:lumMod val="95000"/>
                  <a:lumOff val="5000"/>
                </a:schemeClr>
              </a:solidFill>
              <a:latin typeface="Corbel" panose="020B0503020204020204" pitchFamily="34" charset="0"/>
            </a:endParaRPr>
          </a:p>
          <a:p>
            <a:pPr algn="l"/>
            <a:r>
              <a:rPr lang="es-ES" sz="2000" b="1">
                <a:solidFill>
                  <a:schemeClr val="tx1">
                    <a:lumMod val="95000"/>
                    <a:lumOff val="5000"/>
                  </a:schemeClr>
                </a:solidFill>
                <a:latin typeface="Corbel" panose="020B0503020204020204" pitchFamily="34" charset="0"/>
              </a:rPr>
              <a:t>Información: </a:t>
            </a:r>
            <a:r>
              <a:rPr lang="es-ES" sz="2000">
                <a:solidFill>
                  <a:schemeClr val="tx1">
                    <a:lumMod val="95000"/>
                    <a:lumOff val="5000"/>
                  </a:schemeClr>
                </a:solidFill>
                <a:latin typeface="Corbel" panose="020B0503020204020204" pitchFamily="34" charset="0"/>
              </a:rPr>
              <a:t>datos procesados a los que se ha añadido valor para hacerlos útiles.</a:t>
            </a:r>
            <a:endParaRPr lang="en-GB" sz="2000">
              <a:solidFill>
                <a:schemeClr val="tx1">
                  <a:lumMod val="95000"/>
                  <a:lumOff val="5000"/>
                </a:schemeClr>
              </a:solidFill>
              <a:latin typeface="Corbel" panose="020B0503020204020204" pitchFamily="34" charset="0"/>
            </a:endParaRPr>
          </a:p>
        </p:txBody>
      </p:sp>
      <p:sp>
        <p:nvSpPr>
          <p:cNvPr id="27" name="Rectangle: Rounded Corners 26">
            <a:extLst>
              <a:ext uri="{FF2B5EF4-FFF2-40B4-BE49-F238E27FC236}">
                <a16:creationId xmlns:a16="http://schemas.microsoft.com/office/drawing/2014/main" id="{7EEFA282-1C6C-44FF-9DC5-98561866399A}"/>
              </a:ext>
            </a:extLst>
          </p:cNvPr>
          <p:cNvSpPr/>
          <p:nvPr/>
        </p:nvSpPr>
        <p:spPr>
          <a:xfrm>
            <a:off x="488943" y="1918049"/>
            <a:ext cx="1288392" cy="901725"/>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Rectangle: Rounded Corners 27">
            <a:extLst>
              <a:ext uri="{FF2B5EF4-FFF2-40B4-BE49-F238E27FC236}">
                <a16:creationId xmlns:a16="http://schemas.microsoft.com/office/drawing/2014/main" id="{F368ECD3-2D5A-42EC-97D2-88617D3AEF8A}"/>
              </a:ext>
            </a:extLst>
          </p:cNvPr>
          <p:cNvSpPr/>
          <p:nvPr/>
        </p:nvSpPr>
        <p:spPr>
          <a:xfrm>
            <a:off x="488943" y="3136784"/>
            <a:ext cx="1288392" cy="901725"/>
          </a:xfrm>
          <a:prstGeom prst="roundRect">
            <a:avLst>
              <a:gd name="adj" fmla="val 10000"/>
            </a:avLst>
          </a:prstGeom>
          <a:blipFill>
            <a:blip r:embed="rId3"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83329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45153F-7B3D-4415-9022-A33B4105AC88}"/>
              </a:ext>
            </a:extLst>
          </p:cNvPr>
          <p:cNvSpPr>
            <a:spLocks noGrp="1"/>
          </p:cNvSpPr>
          <p:nvPr>
            <p:ph type="title"/>
          </p:nvPr>
        </p:nvSpPr>
        <p:spPr>
          <a:xfrm>
            <a:off x="304396" y="294799"/>
            <a:ext cx="10656000" cy="460374"/>
          </a:xfrm>
        </p:spPr>
        <p:txBody>
          <a:bodyPr/>
          <a:lstStyle/>
          <a:p>
            <a:r>
              <a:rPr lang="es-ES"/>
              <a:t>Data Models | Ejemplo 1:N - </a:t>
            </a:r>
            <a:r>
              <a:rPr lang="es-ES" err="1"/>
              <a:t>Document</a:t>
            </a:r>
            <a:r>
              <a:rPr lang="es-ES"/>
              <a:t> Data </a:t>
            </a:r>
            <a:r>
              <a:rPr lang="es-ES" err="1"/>
              <a:t>Model</a:t>
            </a:r>
            <a:r>
              <a:rPr lang="es-ES"/>
              <a:t> (NoSQL) (2)</a:t>
            </a:r>
          </a:p>
        </p:txBody>
      </p:sp>
      <p:pic>
        <p:nvPicPr>
          <p:cNvPr id="1026" name="Picture 2" descr="Archivo JSON - Tableau">
            <a:extLst>
              <a:ext uri="{FF2B5EF4-FFF2-40B4-BE49-F238E27FC236}">
                <a16:creationId xmlns:a16="http://schemas.microsoft.com/office/drawing/2014/main" id="{CC30A6AD-3D1D-47C1-A2D7-AC65C0B80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069" y="1233740"/>
            <a:ext cx="4753861" cy="545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37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4">
            <a:extLst>
              <a:ext uri="{FF2B5EF4-FFF2-40B4-BE49-F238E27FC236}">
                <a16:creationId xmlns:a16="http://schemas.microsoft.com/office/drawing/2014/main" id="{40F53EEB-24BB-437B-8CDB-5B4362A310CD}"/>
              </a:ext>
            </a:extLst>
          </p:cNvPr>
          <p:cNvPicPr/>
          <p:nvPr/>
        </p:nvPicPr>
        <p:blipFill>
          <a:blip r:embed="rId2"/>
          <a:stretch>
            <a:fillRect/>
          </a:stretch>
        </p:blipFill>
        <p:spPr>
          <a:xfrm>
            <a:off x="2166284" y="1296418"/>
            <a:ext cx="6932223" cy="5033364"/>
          </a:xfrm>
          <a:prstGeom prst="rect">
            <a:avLst/>
          </a:prstGeom>
        </p:spPr>
      </p:pic>
      <p:sp>
        <p:nvSpPr>
          <p:cNvPr id="4" name="Title 1">
            <a:extLst>
              <a:ext uri="{FF2B5EF4-FFF2-40B4-BE49-F238E27FC236}">
                <a16:creationId xmlns:a16="http://schemas.microsoft.com/office/drawing/2014/main" id="{F60CA1AE-F574-4B6C-AD43-CA2C6F203203}"/>
              </a:ext>
            </a:extLst>
          </p:cNvPr>
          <p:cNvSpPr>
            <a:spLocks noGrp="1"/>
          </p:cNvSpPr>
          <p:nvPr>
            <p:ph type="title"/>
          </p:nvPr>
        </p:nvSpPr>
        <p:spPr>
          <a:xfrm>
            <a:off x="304396" y="294799"/>
            <a:ext cx="10656000" cy="460374"/>
          </a:xfrm>
        </p:spPr>
        <p:txBody>
          <a:bodyPr/>
          <a:lstStyle/>
          <a:p>
            <a:r>
              <a:rPr lang="es-ES"/>
              <a:t>Data Models | Ejemplo N:M</a:t>
            </a:r>
          </a:p>
        </p:txBody>
      </p:sp>
    </p:spTree>
    <p:extLst>
      <p:ext uri="{BB962C8B-B14F-4D97-AF65-F5344CB8AC3E}">
        <p14:creationId xmlns:p14="http://schemas.microsoft.com/office/powerpoint/2010/main" val="1261854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FF71-E337-468C-B6F9-1B679673C79C}"/>
              </a:ext>
            </a:extLst>
          </p:cNvPr>
          <p:cNvSpPr>
            <a:spLocks noGrp="1"/>
          </p:cNvSpPr>
          <p:nvPr>
            <p:ph type="title"/>
          </p:nvPr>
        </p:nvSpPr>
        <p:spPr/>
        <p:txBody>
          <a:bodyPr/>
          <a:lstStyle/>
          <a:p>
            <a:r>
              <a:rPr lang="es-ES"/>
              <a:t>Data Models | Ejemplo </a:t>
            </a:r>
            <a:r>
              <a:rPr lang="es-ES" err="1"/>
              <a:t>Graph</a:t>
            </a:r>
            <a:r>
              <a:rPr lang="es-ES"/>
              <a:t> Data </a:t>
            </a:r>
            <a:r>
              <a:rPr lang="es-ES" err="1"/>
              <a:t>Model</a:t>
            </a:r>
            <a:endParaRPr lang="es-ES"/>
          </a:p>
        </p:txBody>
      </p:sp>
      <p:pic>
        <p:nvPicPr>
          <p:cNvPr id="3" name="Imagen 3">
            <a:extLst>
              <a:ext uri="{FF2B5EF4-FFF2-40B4-BE49-F238E27FC236}">
                <a16:creationId xmlns:a16="http://schemas.microsoft.com/office/drawing/2014/main" id="{6A91EEBC-A035-4CF2-8728-86CB9BC6A7B6}"/>
              </a:ext>
            </a:extLst>
          </p:cNvPr>
          <p:cNvPicPr/>
          <p:nvPr/>
        </p:nvPicPr>
        <p:blipFill>
          <a:blip r:embed="rId2"/>
          <a:stretch>
            <a:fillRect/>
          </a:stretch>
        </p:blipFill>
        <p:spPr>
          <a:xfrm>
            <a:off x="1875592" y="1315756"/>
            <a:ext cx="7513607" cy="4676956"/>
          </a:xfrm>
          <a:prstGeom prst="rect">
            <a:avLst/>
          </a:prstGeom>
        </p:spPr>
      </p:pic>
    </p:spTree>
    <p:extLst>
      <p:ext uri="{BB962C8B-B14F-4D97-AF65-F5344CB8AC3E}">
        <p14:creationId xmlns:p14="http://schemas.microsoft.com/office/powerpoint/2010/main" val="1187937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a:extLst>
              <a:ext uri="{FF2B5EF4-FFF2-40B4-BE49-F238E27FC236}">
                <a16:creationId xmlns:a16="http://schemas.microsoft.com/office/drawing/2014/main" id="{4F036BBD-A00F-4750-92BB-9AB9DFE23CC8}"/>
              </a:ext>
            </a:extLst>
          </p:cNvPr>
          <p:cNvSpPr txBox="1">
            <a:spLocks/>
          </p:cNvSpPr>
          <p:nvPr/>
        </p:nvSpPr>
        <p:spPr>
          <a:xfrm>
            <a:off x="1113234" y="1114425"/>
            <a:ext cx="7514035" cy="38099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hlinkClick r:id="rId2"/>
              </a:rPr>
              <a:t>Four Vs of Big Data</a:t>
            </a:r>
            <a:endParaRPr lang="en-US" b="1"/>
          </a:p>
          <a:p>
            <a:pPr marL="0" indent="0">
              <a:buFont typeface="Arial" panose="020B0604020202020204" pitchFamily="34" charset="0"/>
              <a:buNone/>
            </a:pPr>
            <a:endParaRPr lang="en-US"/>
          </a:p>
          <a:p>
            <a:pPr marL="0" indent="0">
              <a:buFont typeface="Arial" panose="020B0604020202020204" pitchFamily="34" charset="0"/>
              <a:buNone/>
            </a:pPr>
            <a:r>
              <a:rPr lang="en-US"/>
              <a:t>Data models and diagrams tools</a:t>
            </a:r>
          </a:p>
          <a:p>
            <a:pPr lvl="1" fontAlgn="base"/>
            <a:r>
              <a:rPr lang="en-US" u="sng" err="1">
                <a:hlinkClick r:id="rId3"/>
              </a:rPr>
              <a:t>Lucidchart</a:t>
            </a:r>
            <a:endParaRPr lang="en-US"/>
          </a:p>
          <a:p>
            <a:pPr lvl="1" fontAlgn="base"/>
            <a:r>
              <a:rPr lang="en-US" u="sng">
                <a:hlinkClick r:id="rId4"/>
              </a:rPr>
              <a:t>Visual Paradigm</a:t>
            </a:r>
            <a:endParaRPr lang="en-US"/>
          </a:p>
          <a:p>
            <a:pPr marL="0" indent="0">
              <a:buFont typeface="Arial" panose="020B0604020202020204" pitchFamily="34" charset="0"/>
              <a:buNone/>
            </a:pPr>
            <a:endParaRPr lang="es-ES" b="1"/>
          </a:p>
          <a:p>
            <a:pPr marL="0" indent="0">
              <a:buFont typeface="Arial" panose="020B0604020202020204" pitchFamily="34" charset="0"/>
              <a:buNone/>
            </a:pPr>
            <a:endParaRPr lang="en-US" b="1"/>
          </a:p>
        </p:txBody>
      </p:sp>
      <p:sp>
        <p:nvSpPr>
          <p:cNvPr id="4" name="Title 1">
            <a:extLst>
              <a:ext uri="{FF2B5EF4-FFF2-40B4-BE49-F238E27FC236}">
                <a16:creationId xmlns:a16="http://schemas.microsoft.com/office/drawing/2014/main" id="{4FE9583D-F59A-4307-9D87-6B699BADE525}"/>
              </a:ext>
            </a:extLst>
          </p:cNvPr>
          <p:cNvSpPr>
            <a:spLocks noGrp="1"/>
          </p:cNvSpPr>
          <p:nvPr>
            <p:ph type="title"/>
          </p:nvPr>
        </p:nvSpPr>
        <p:spPr>
          <a:xfrm>
            <a:off x="304396" y="294799"/>
            <a:ext cx="10656000" cy="460374"/>
          </a:xfrm>
        </p:spPr>
        <p:txBody>
          <a:bodyPr/>
          <a:lstStyle/>
          <a:p>
            <a:r>
              <a:rPr lang="es-ES"/>
              <a:t>Big Data Processing &amp; Data Models | Links de interés</a:t>
            </a:r>
          </a:p>
        </p:txBody>
      </p:sp>
    </p:spTree>
    <p:extLst>
      <p:ext uri="{BB962C8B-B14F-4D97-AF65-F5344CB8AC3E}">
        <p14:creationId xmlns:p14="http://schemas.microsoft.com/office/powerpoint/2010/main" val="489960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9D80B7-FE5C-45B1-904E-25049ABFE516}"/>
              </a:ext>
            </a:extLst>
          </p:cNvPr>
          <p:cNvSpPr txBox="1">
            <a:spLocks/>
          </p:cNvSpPr>
          <p:nvPr/>
        </p:nvSpPr>
        <p:spPr>
          <a:xfrm>
            <a:off x="4058194" y="1469782"/>
            <a:ext cx="1148656" cy="888206"/>
          </a:xfrm>
          <a:prstGeom prst="rect">
            <a:avLst/>
          </a:prstGeom>
        </p:spPr>
        <p:txBody>
          <a:bodyP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a:t>1</a:t>
            </a:r>
          </a:p>
        </p:txBody>
      </p:sp>
      <p:sp>
        <p:nvSpPr>
          <p:cNvPr id="5" name="Title 1">
            <a:extLst>
              <a:ext uri="{FF2B5EF4-FFF2-40B4-BE49-F238E27FC236}">
                <a16:creationId xmlns:a16="http://schemas.microsoft.com/office/drawing/2014/main" id="{70CC8E16-A8F1-4CC1-9699-DE4AE18E6B7C}"/>
              </a:ext>
            </a:extLst>
          </p:cNvPr>
          <p:cNvSpPr txBox="1">
            <a:spLocks/>
          </p:cNvSpPr>
          <p:nvPr/>
        </p:nvSpPr>
        <p:spPr>
          <a:xfrm>
            <a:off x="1419819" y="2797867"/>
            <a:ext cx="7574061"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sz="3600" err="1"/>
              <a:t>Introducción</a:t>
            </a:r>
            <a:endParaRPr lang="en-US" sz="3600"/>
          </a:p>
        </p:txBody>
      </p:sp>
      <p:sp>
        <p:nvSpPr>
          <p:cNvPr id="6" name="Title 1">
            <a:extLst>
              <a:ext uri="{FF2B5EF4-FFF2-40B4-BE49-F238E27FC236}">
                <a16:creationId xmlns:a16="http://schemas.microsoft.com/office/drawing/2014/main" id="{7615DC62-671F-4807-ACEA-57AFCC90F041}"/>
              </a:ext>
            </a:extLst>
          </p:cNvPr>
          <p:cNvSpPr txBox="1">
            <a:spLocks/>
          </p:cNvSpPr>
          <p:nvPr/>
        </p:nvSpPr>
        <p:spPr>
          <a:xfrm>
            <a:off x="3057525" y="3975383"/>
            <a:ext cx="8908256"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pPr algn="r"/>
            <a:r>
              <a:rPr lang="en-US" sz="3200"/>
              <a:t>ETL</a:t>
            </a:r>
          </a:p>
        </p:txBody>
      </p:sp>
      <p:sp>
        <p:nvSpPr>
          <p:cNvPr id="7" name="TextBox 6">
            <a:extLst>
              <a:ext uri="{FF2B5EF4-FFF2-40B4-BE49-F238E27FC236}">
                <a16:creationId xmlns:a16="http://schemas.microsoft.com/office/drawing/2014/main" id="{A9186BF5-09E0-44C4-B7B5-62635000FBFD}"/>
              </a:ext>
            </a:extLst>
          </p:cNvPr>
          <p:cNvSpPr txBox="1"/>
          <p:nvPr/>
        </p:nvSpPr>
        <p:spPr>
          <a:xfrm>
            <a:off x="1814228" y="2321960"/>
            <a:ext cx="2376356" cy="769441"/>
          </a:xfrm>
          <a:prstGeom prst="rect">
            <a:avLst/>
          </a:prstGeom>
          <a:noFill/>
        </p:spPr>
        <p:txBody>
          <a:bodyPr wrap="square" rtlCol="0">
            <a:spAutoFit/>
          </a:bodyPr>
          <a:lstStyle/>
          <a:p>
            <a:r>
              <a:rPr lang="es-ES" sz="4400" b="1">
                <a:solidFill>
                  <a:srgbClr val="404040"/>
                </a:solidFill>
                <a:latin typeface="Corbel" panose="020B0503020204020204" pitchFamily="34" charset="0"/>
              </a:rPr>
              <a:t>BLOQUE</a:t>
            </a:r>
          </a:p>
        </p:txBody>
      </p:sp>
      <p:sp>
        <p:nvSpPr>
          <p:cNvPr id="8" name="2 Marcador de contenido">
            <a:extLst>
              <a:ext uri="{FF2B5EF4-FFF2-40B4-BE49-F238E27FC236}">
                <a16:creationId xmlns:a16="http://schemas.microsoft.com/office/drawing/2014/main" id="{0740D95D-4207-4190-B48C-24306EFF905B}"/>
              </a:ext>
            </a:extLst>
          </p:cNvPr>
          <p:cNvSpPr txBox="1">
            <a:spLocks/>
          </p:cNvSpPr>
          <p:nvPr/>
        </p:nvSpPr>
        <p:spPr>
          <a:xfrm>
            <a:off x="4058194" y="3497691"/>
            <a:ext cx="7427795" cy="3360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a:pPr>
            <a:endParaRPr lang="en-US" sz="2600" b="1">
              <a:latin typeface="Corbel" panose="020B0503020204020204" pitchFamily="34" charset="0"/>
            </a:endParaRPr>
          </a:p>
          <a:p>
            <a:pPr marL="514350" indent="-514350">
              <a:lnSpc>
                <a:spcPct val="120000"/>
              </a:lnSpc>
              <a:buFont typeface="+mj-lt"/>
              <a:buAutoNum type="arabicPeriod"/>
            </a:pPr>
            <a:r>
              <a:rPr lang="en-US" sz="2600" b="1">
                <a:solidFill>
                  <a:srgbClr val="404040"/>
                </a:solidFill>
                <a:latin typeface="Corbel" panose="020B0503020204020204" pitchFamily="34" charset="0"/>
              </a:rPr>
              <a:t>Introduction to Data Intensive Scenarios</a:t>
            </a:r>
          </a:p>
          <a:p>
            <a:pPr marL="514350" indent="-514350">
              <a:lnSpc>
                <a:spcPct val="120000"/>
              </a:lnSpc>
              <a:buFont typeface="+mj-lt"/>
              <a:buAutoNum type="arabicPeriod"/>
            </a:pPr>
            <a:r>
              <a:rPr lang="en-US" sz="2600" b="1">
                <a:solidFill>
                  <a:srgbClr val="404040"/>
                </a:solidFill>
                <a:latin typeface="Corbel" panose="020B0503020204020204" pitchFamily="34" charset="0"/>
              </a:rPr>
              <a:t>Big Data Processing &amp; Data Models</a:t>
            </a:r>
          </a:p>
          <a:p>
            <a:pPr marL="514350" indent="-514350">
              <a:lnSpc>
                <a:spcPct val="120000"/>
              </a:lnSpc>
              <a:buFont typeface="+mj-lt"/>
              <a:buAutoNum type="arabicPeriod"/>
            </a:pPr>
            <a:r>
              <a:rPr lang="en-US" sz="2600" b="1">
                <a:solidFill>
                  <a:srgbClr val="FF5B00"/>
                </a:solidFill>
                <a:latin typeface="Corbel" panose="020B0503020204020204" pitchFamily="34" charset="0"/>
              </a:rPr>
              <a:t>Data Storage</a:t>
            </a:r>
          </a:p>
          <a:p>
            <a:pPr marL="514350" indent="-514350">
              <a:lnSpc>
                <a:spcPct val="120000"/>
              </a:lnSpc>
              <a:buFont typeface="+mj-lt"/>
              <a:buAutoNum type="arabicPeriod"/>
            </a:pPr>
            <a:r>
              <a:rPr lang="en-US" sz="2600" b="1">
                <a:latin typeface="Corbel" panose="020B0503020204020204" pitchFamily="34" charset="0"/>
              </a:rPr>
              <a:t>Data Visualization - BI			</a:t>
            </a:r>
            <a:endParaRPr lang="en-US" b="1">
              <a:solidFill>
                <a:srgbClr val="FF0000"/>
              </a:solidFill>
              <a:latin typeface="Corbel" panose="020B0503020204020204" pitchFamily="34" charset="0"/>
            </a:endParaRPr>
          </a:p>
        </p:txBody>
      </p:sp>
    </p:spTree>
    <p:extLst>
      <p:ext uri="{BB962C8B-B14F-4D97-AF65-F5344CB8AC3E}">
        <p14:creationId xmlns:p14="http://schemas.microsoft.com/office/powerpoint/2010/main" val="2283536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979D-C9EB-47F5-83E6-448BF680C2A8}"/>
              </a:ext>
            </a:extLst>
          </p:cNvPr>
          <p:cNvSpPr>
            <a:spLocks noGrp="1"/>
          </p:cNvSpPr>
          <p:nvPr>
            <p:ph type="title"/>
          </p:nvPr>
        </p:nvSpPr>
        <p:spPr/>
        <p:txBody>
          <a:bodyPr/>
          <a:lstStyle/>
          <a:p>
            <a:r>
              <a:rPr lang="es-ES"/>
              <a:t>Almacenamiento de Datos | Introducción </a:t>
            </a:r>
          </a:p>
        </p:txBody>
      </p:sp>
      <p:sp>
        <p:nvSpPr>
          <p:cNvPr id="5" name="TextBox 4">
            <a:extLst>
              <a:ext uri="{FF2B5EF4-FFF2-40B4-BE49-F238E27FC236}">
                <a16:creationId xmlns:a16="http://schemas.microsoft.com/office/drawing/2014/main" id="{FB622EDA-B59F-4FC1-84AD-51DE6A3282CE}"/>
              </a:ext>
            </a:extLst>
          </p:cNvPr>
          <p:cNvSpPr txBox="1"/>
          <p:nvPr/>
        </p:nvSpPr>
        <p:spPr>
          <a:xfrm>
            <a:off x="927100" y="5191493"/>
            <a:ext cx="5257800" cy="1323439"/>
          </a:xfrm>
          <a:prstGeom prst="rect">
            <a:avLst/>
          </a:prstGeom>
          <a:noFill/>
        </p:spPr>
        <p:txBody>
          <a:bodyPr wrap="square">
            <a:spAutoFit/>
          </a:bodyPr>
          <a:lstStyle/>
          <a:p>
            <a:r>
              <a:rPr lang="es-ES" sz="2000" b="1">
                <a:solidFill>
                  <a:srgbClr val="FF5B00"/>
                </a:solidFill>
                <a:latin typeface="Corbel" panose="020B0503020204020204" pitchFamily="34" charset="0"/>
              </a:rPr>
              <a:t>Base de datos</a:t>
            </a:r>
            <a:r>
              <a:rPr lang="es-ES" sz="2000" b="1">
                <a:latin typeface="Corbel" panose="020B0503020204020204" pitchFamily="34" charset="0"/>
              </a:rPr>
              <a:t>: </a:t>
            </a:r>
            <a:r>
              <a:rPr lang="es-ES" sz="2000" i="1">
                <a:latin typeface="Corbel" panose="020B0503020204020204" pitchFamily="34" charset="0"/>
              </a:rPr>
              <a:t>Cualquier recopilación de datos almacenados, independientemente de su estructura o contenido. Algunas bases de datos grandes se refieren a instancias o esquemas.</a:t>
            </a:r>
          </a:p>
        </p:txBody>
      </p:sp>
      <p:pic>
        <p:nvPicPr>
          <p:cNvPr id="10" name="Picture 4" descr="Image result for sdd">
            <a:extLst>
              <a:ext uri="{FF2B5EF4-FFF2-40B4-BE49-F238E27FC236}">
                <a16:creationId xmlns:a16="http://schemas.microsoft.com/office/drawing/2014/main" id="{2C9241BC-8371-4DDC-A68D-AC02EFD202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92"/>
          <a:stretch/>
        </p:blipFill>
        <p:spPr bwMode="auto">
          <a:xfrm>
            <a:off x="304396" y="1603922"/>
            <a:ext cx="7513638" cy="34152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70CF26E-9311-4B66-BE84-D27BEFF18749}"/>
              </a:ext>
            </a:extLst>
          </p:cNvPr>
          <p:cNvSpPr txBox="1"/>
          <p:nvPr/>
        </p:nvSpPr>
        <p:spPr>
          <a:xfrm>
            <a:off x="8327292" y="2710804"/>
            <a:ext cx="3864708" cy="2308324"/>
          </a:xfrm>
          <a:prstGeom prst="rect">
            <a:avLst/>
          </a:prstGeom>
          <a:noFill/>
        </p:spPr>
        <p:txBody>
          <a:bodyPr wrap="square">
            <a:spAutoFit/>
          </a:bodyPr>
          <a:lstStyle/>
          <a:p>
            <a:r>
              <a:rPr lang="es-ES" sz="2400" b="1">
                <a:solidFill>
                  <a:srgbClr val="FF5B00"/>
                </a:solidFill>
                <a:latin typeface="Corbel" panose="020B0503020204020204" pitchFamily="34" charset="0"/>
              </a:rPr>
              <a:t>TIPOS de Base de datos</a:t>
            </a:r>
            <a:r>
              <a:rPr lang="es-ES" sz="2400" b="1">
                <a:latin typeface="Corbel" panose="020B0503020204020204" pitchFamily="34" charset="0"/>
              </a:rPr>
              <a:t>: </a:t>
            </a:r>
            <a:endParaRPr lang="es-ES" sz="2400" i="1">
              <a:latin typeface="Corbel" panose="020B0503020204020204" pitchFamily="34" charset="0"/>
            </a:endParaRPr>
          </a:p>
          <a:p>
            <a:endParaRPr lang="es-ES" sz="2400" i="1">
              <a:latin typeface="Corbel" panose="020B0503020204020204" pitchFamily="34" charset="0"/>
            </a:endParaRPr>
          </a:p>
          <a:p>
            <a:pPr marL="342900" indent="-342900">
              <a:buClr>
                <a:srgbClr val="FF5B00"/>
              </a:buClr>
              <a:buFont typeface="Arial" panose="020B0604020202020204" pitchFamily="34" charset="0"/>
              <a:buChar char="•"/>
            </a:pPr>
            <a:r>
              <a:rPr lang="en-US" sz="2400" i="1">
                <a:latin typeface="Corbel" panose="020B0503020204020204" pitchFamily="34" charset="0"/>
              </a:rPr>
              <a:t>Object Storage</a:t>
            </a:r>
          </a:p>
          <a:p>
            <a:pPr marL="342900" indent="-342900">
              <a:buClr>
                <a:srgbClr val="FF5B00"/>
              </a:buClr>
              <a:buFont typeface="Arial" panose="020B0604020202020204" pitchFamily="34" charset="0"/>
              <a:buChar char="•"/>
            </a:pPr>
            <a:r>
              <a:rPr lang="en-US" sz="2400" i="1">
                <a:latin typeface="Corbel" panose="020B0503020204020204" pitchFamily="34" charset="0"/>
              </a:rPr>
              <a:t>Data Lake | </a:t>
            </a:r>
            <a:r>
              <a:rPr lang="en-US" sz="2400" i="1" err="1">
                <a:latin typeface="Corbel" panose="020B0503020204020204" pitchFamily="34" charset="0"/>
              </a:rPr>
              <a:t>Filestore</a:t>
            </a:r>
            <a:endParaRPr lang="en-US" sz="2400" i="1">
              <a:latin typeface="Corbel" panose="020B0503020204020204" pitchFamily="34" charset="0"/>
            </a:endParaRPr>
          </a:p>
          <a:p>
            <a:pPr marL="342900" indent="-342900">
              <a:buClr>
                <a:srgbClr val="FF5B00"/>
              </a:buClr>
              <a:buFont typeface="Arial" panose="020B0604020202020204" pitchFamily="34" charset="0"/>
              <a:buChar char="•"/>
            </a:pPr>
            <a:r>
              <a:rPr lang="en-US" sz="2400" i="1">
                <a:latin typeface="Corbel" panose="020B0503020204020204" pitchFamily="34" charset="0"/>
              </a:rPr>
              <a:t>Data Warehouse</a:t>
            </a:r>
          </a:p>
          <a:p>
            <a:pPr marL="342900" indent="-342900">
              <a:buClr>
                <a:srgbClr val="FF5B00"/>
              </a:buClr>
              <a:buFont typeface="Arial" panose="020B0604020202020204" pitchFamily="34" charset="0"/>
              <a:buChar char="•"/>
            </a:pPr>
            <a:r>
              <a:rPr lang="en-US" sz="2400" i="1">
                <a:latin typeface="Corbel" panose="020B0503020204020204" pitchFamily="34" charset="0"/>
              </a:rPr>
              <a:t>Database</a:t>
            </a:r>
            <a:endParaRPr lang="es-ES" sz="2400" i="1">
              <a:latin typeface="Corbel" panose="020B0503020204020204" pitchFamily="34" charset="0"/>
            </a:endParaRPr>
          </a:p>
        </p:txBody>
      </p:sp>
    </p:spTree>
    <p:extLst>
      <p:ext uri="{BB962C8B-B14F-4D97-AF65-F5344CB8AC3E}">
        <p14:creationId xmlns:p14="http://schemas.microsoft.com/office/powerpoint/2010/main" val="96978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979D-C9EB-47F5-83E6-448BF680C2A8}"/>
              </a:ext>
            </a:extLst>
          </p:cNvPr>
          <p:cNvSpPr>
            <a:spLocks noGrp="1"/>
          </p:cNvSpPr>
          <p:nvPr>
            <p:ph type="title"/>
          </p:nvPr>
        </p:nvSpPr>
        <p:spPr/>
        <p:txBody>
          <a:bodyPr/>
          <a:lstStyle/>
          <a:p>
            <a:r>
              <a:rPr lang="es-ES"/>
              <a:t>Almacenamiento de Datos | Introducción – Object Storage</a:t>
            </a:r>
          </a:p>
        </p:txBody>
      </p:sp>
      <p:sp>
        <p:nvSpPr>
          <p:cNvPr id="6" name="Content Placeholder 2">
            <a:extLst>
              <a:ext uri="{FF2B5EF4-FFF2-40B4-BE49-F238E27FC236}">
                <a16:creationId xmlns:a16="http://schemas.microsoft.com/office/drawing/2014/main" id="{275B252E-942B-4188-8BD0-73693C27BFB3}"/>
              </a:ext>
            </a:extLst>
          </p:cNvPr>
          <p:cNvSpPr txBox="1">
            <a:spLocks/>
          </p:cNvSpPr>
          <p:nvPr/>
        </p:nvSpPr>
        <p:spPr>
          <a:xfrm>
            <a:off x="7129636" y="1944904"/>
            <a:ext cx="4208829" cy="3744851"/>
          </a:xfrm>
          <a:prstGeom prst="rect">
            <a:avLst/>
          </a:prstGeom>
        </p:spPr>
        <p:txBody>
          <a:bodyPr>
            <a:noAutofit/>
          </a:bodyPr>
          <a:lstStyle>
            <a:lvl1pPr marL="420276" indent="-420276" algn="l" defTabSz="1186114" rtl="0" eaLnBrk="1" latinLnBrk="0" hangingPunct="1">
              <a:spcBef>
                <a:spcPct val="20000"/>
              </a:spcBef>
              <a:buClr>
                <a:schemeClr val="accent2"/>
              </a:buClr>
              <a:buSzPct val="70000"/>
              <a:buFont typeface="Arial" pitchFamily="34" charset="0"/>
              <a:buChar char="►"/>
              <a:defRPr sz="2300" b="0" i="0" kern="1200">
                <a:solidFill>
                  <a:schemeClr val="accent1"/>
                </a:solidFill>
                <a:latin typeface="EYInterstate Light"/>
                <a:ea typeface="+mn-ea"/>
                <a:cs typeface="EYInterstate Light"/>
              </a:defRPr>
            </a:lvl1pPr>
            <a:lvl2pPr marL="840552" indent="-420276" algn="l" defTabSz="1186114" rtl="0" eaLnBrk="1" latinLnBrk="0" hangingPunct="1">
              <a:spcBef>
                <a:spcPct val="20000"/>
              </a:spcBef>
              <a:buClr>
                <a:schemeClr val="accent2"/>
              </a:buClr>
              <a:buSzPct val="70000"/>
              <a:buFont typeface="Arial" pitchFamily="34" charset="0"/>
              <a:buChar char="►"/>
              <a:defRPr sz="2100" b="0" i="0" kern="1200">
                <a:solidFill>
                  <a:schemeClr val="accent1"/>
                </a:solidFill>
                <a:latin typeface="EYInterstate Light"/>
                <a:ea typeface="+mn-ea"/>
                <a:cs typeface="EYInterstate Light"/>
              </a:defRPr>
            </a:lvl2pPr>
            <a:lvl3pPr marL="1260828" indent="-420276" algn="l" defTabSz="1186114" rtl="0" eaLnBrk="1" latinLnBrk="0" hangingPunct="1">
              <a:spcBef>
                <a:spcPct val="20000"/>
              </a:spcBef>
              <a:buClr>
                <a:schemeClr val="accent2"/>
              </a:buClr>
              <a:buSzPct val="70000"/>
              <a:buFont typeface="Arial" pitchFamily="34" charset="0"/>
              <a:buChar char="►"/>
              <a:defRPr sz="1800" b="0" i="0" kern="1200">
                <a:solidFill>
                  <a:schemeClr val="accent1"/>
                </a:solidFill>
                <a:latin typeface="EYInterstate Light"/>
                <a:ea typeface="+mn-ea"/>
                <a:cs typeface="EYInterstate Light"/>
              </a:defRPr>
            </a:lvl3pPr>
            <a:lvl4pPr marL="1681101" indent="-420276" algn="l" defTabSz="1186114" rtl="0" eaLnBrk="1" latinLnBrk="0" hangingPunct="1">
              <a:spcBef>
                <a:spcPct val="20000"/>
              </a:spcBef>
              <a:buClr>
                <a:schemeClr val="accent2"/>
              </a:buClr>
              <a:buSzPct val="70000"/>
              <a:buFont typeface="Arial" pitchFamily="34" charset="0"/>
              <a:buChar char="►"/>
              <a:defRPr sz="1600" b="0" i="0" kern="1200">
                <a:solidFill>
                  <a:schemeClr val="accent1"/>
                </a:solidFill>
                <a:latin typeface="EYInterstate Light"/>
                <a:ea typeface="+mn-ea"/>
                <a:cs typeface="EYInterstate Light"/>
              </a:defRPr>
            </a:lvl4pPr>
            <a:lvl5pPr marL="2101377" indent="-420276" algn="l" defTabSz="1186114" rtl="0" eaLnBrk="1" latinLnBrk="0" hangingPunct="1">
              <a:spcBef>
                <a:spcPct val="20000"/>
              </a:spcBef>
              <a:buClr>
                <a:schemeClr val="accent2"/>
              </a:buClr>
              <a:buSzPct val="70000"/>
              <a:buFont typeface="Arial" pitchFamily="34" charset="0"/>
              <a:buChar char="►"/>
              <a:defRPr sz="1600" b="0" i="0" kern="1200">
                <a:solidFill>
                  <a:schemeClr val="accent1"/>
                </a:solidFill>
                <a:latin typeface="EYInterstate Light"/>
                <a:ea typeface="+mn-ea"/>
                <a:cs typeface="EYInterstate Light"/>
              </a:defRPr>
            </a:lvl5pPr>
            <a:lvl6pPr marL="3261807" indent="-296528" algn="l" defTabSz="1186114"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54862" indent="-296528" algn="l" defTabSz="1186114"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447918" indent="-296528" algn="l" defTabSz="1186114"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5040971" indent="-296528" algn="l" defTabSz="1186114"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0">
              <a:buNone/>
            </a:pPr>
            <a:r>
              <a:rPr lang="es-ES" sz="1800" b="1">
                <a:solidFill>
                  <a:sysClr val="windowText" lastClr="000000"/>
                </a:solidFill>
                <a:latin typeface="Corbel" panose="020B0503020204020204" pitchFamily="34" charset="0"/>
                <a:cs typeface="+mn-cs"/>
              </a:rPr>
              <a:t>El almacenamiento de objetos ofrece a las compañías diversas soluciones como:</a:t>
            </a:r>
          </a:p>
          <a:p>
            <a:r>
              <a:rPr lang="es-ES" sz="1800">
                <a:solidFill>
                  <a:sysClr val="windowText" lastClr="000000"/>
                </a:solidFill>
                <a:latin typeface="Corbel" panose="020B0503020204020204" pitchFamily="34" charset="0"/>
                <a:cs typeface="+mn-cs"/>
              </a:rPr>
              <a:t>Almacenamiento de datos para aplicaciones de la nube.</a:t>
            </a:r>
          </a:p>
          <a:p>
            <a:r>
              <a:rPr lang="es-ES" sz="1800">
                <a:solidFill>
                  <a:sysClr val="windowText" lastClr="000000"/>
                </a:solidFill>
                <a:latin typeface="Corbel" panose="020B0503020204020204" pitchFamily="34" charset="0"/>
                <a:cs typeface="+mn-cs"/>
              </a:rPr>
              <a:t>Análisis de macrodatos (clientes, mercados, etc.).</a:t>
            </a:r>
          </a:p>
          <a:p>
            <a:r>
              <a:rPr lang="es-ES" sz="1800">
                <a:solidFill>
                  <a:sysClr val="windowText" lastClr="000000"/>
                </a:solidFill>
                <a:latin typeface="Corbel" panose="020B0503020204020204" pitchFamily="34" charset="0"/>
                <a:cs typeface="+mn-cs"/>
              </a:rPr>
              <a:t>Disminución de costes en almacenamiento y entrega de Media (música, imágenes y videos).</a:t>
            </a:r>
          </a:p>
          <a:p>
            <a:pPr algn="just"/>
            <a:r>
              <a:rPr lang="es-ES" sz="1800">
                <a:solidFill>
                  <a:sysClr val="windowText" lastClr="000000"/>
                </a:solidFill>
                <a:latin typeface="Corbel" panose="020B0503020204020204" pitchFamily="34" charset="0"/>
                <a:cs typeface="+mn-cs"/>
              </a:rPr>
              <a:t>Copia de seguridad de archivos sin perder el acceso.</a:t>
            </a:r>
          </a:p>
          <a:p>
            <a:pPr algn="just"/>
            <a:endParaRPr kumimoji="0" lang="en-US" sz="1800" i="0" u="none" strike="noStrike" kern="1200" cap="none" spc="0" normalizeH="0" baseline="0">
              <a:ln>
                <a:noFill/>
              </a:ln>
              <a:solidFill>
                <a:srgbClr val="FF0000"/>
              </a:solidFill>
              <a:effectLst/>
              <a:uLnTx/>
              <a:uFillTx/>
              <a:latin typeface="Corbel" panose="020B0503020204020204" pitchFamily="34" charset="0"/>
              <a:cs typeface="+mn-cs"/>
            </a:endParaRPr>
          </a:p>
          <a:p>
            <a:pPr marL="0" indent="0">
              <a:buNone/>
            </a:pPr>
            <a:endParaRPr lang="en-US" sz="1800">
              <a:solidFill>
                <a:srgbClr val="4472C4"/>
              </a:solidFill>
              <a:latin typeface="Corbel" panose="020B0503020204020204" pitchFamily="34" charset="0"/>
              <a:cs typeface="+mn-cs"/>
            </a:endParaRPr>
          </a:p>
          <a:p>
            <a:pPr marL="0" indent="0">
              <a:buNone/>
            </a:pPr>
            <a:endParaRPr lang="en-US" sz="1800">
              <a:solidFill>
                <a:srgbClr val="4472C4"/>
              </a:solidFill>
              <a:latin typeface="Corbel" panose="020B0503020204020204" pitchFamily="34" charset="0"/>
              <a:cs typeface="+mn-cs"/>
            </a:endParaRPr>
          </a:p>
          <a:p>
            <a:pPr>
              <a:buFont typeface="Arial" panose="020B0604020202020204" pitchFamily="34" charset="0"/>
              <a:buChar char="•"/>
            </a:pPr>
            <a:endParaRPr lang="es-ES" sz="1800">
              <a:solidFill>
                <a:srgbClr val="404040"/>
              </a:solidFill>
              <a:latin typeface="Corbel" panose="020B0503020204020204" pitchFamily="34" charset="0"/>
            </a:endParaRPr>
          </a:p>
        </p:txBody>
      </p:sp>
      <p:grpSp>
        <p:nvGrpSpPr>
          <p:cNvPr id="7" name="Group 6">
            <a:extLst>
              <a:ext uri="{FF2B5EF4-FFF2-40B4-BE49-F238E27FC236}">
                <a16:creationId xmlns:a16="http://schemas.microsoft.com/office/drawing/2014/main" id="{025C45B1-0B9D-4EED-8D9D-4A839F1F4362}"/>
              </a:ext>
            </a:extLst>
          </p:cNvPr>
          <p:cNvGrpSpPr/>
          <p:nvPr/>
        </p:nvGrpSpPr>
        <p:grpSpPr>
          <a:xfrm>
            <a:off x="304396" y="1346368"/>
            <a:ext cx="5599099" cy="3301147"/>
            <a:chOff x="122959" y="1651857"/>
            <a:chExt cx="5421025" cy="3301147"/>
          </a:xfrm>
        </p:grpSpPr>
        <p:pic>
          <p:nvPicPr>
            <p:cNvPr id="4" name="Picture 3">
              <a:extLst>
                <a:ext uri="{FF2B5EF4-FFF2-40B4-BE49-F238E27FC236}">
                  <a16:creationId xmlns:a16="http://schemas.microsoft.com/office/drawing/2014/main" id="{79028B2E-542E-4ECF-AD3D-8C3660251E8A}"/>
                </a:ext>
              </a:extLst>
            </p:cNvPr>
            <p:cNvPicPr>
              <a:picLocks noChangeAspect="1"/>
            </p:cNvPicPr>
            <p:nvPr/>
          </p:nvPicPr>
          <p:blipFill>
            <a:blip r:embed="rId2"/>
            <a:stretch>
              <a:fillRect/>
            </a:stretch>
          </p:blipFill>
          <p:spPr>
            <a:xfrm>
              <a:off x="1093812" y="1651857"/>
              <a:ext cx="3394337" cy="1460800"/>
            </a:xfrm>
            <a:prstGeom prst="rect">
              <a:avLst/>
            </a:prstGeom>
          </p:spPr>
        </p:pic>
        <p:pic>
          <p:nvPicPr>
            <p:cNvPr id="1026" name="Picture 2" descr="Introducción a Amazon S3 - Aprender BIG DATA desde cero">
              <a:extLst>
                <a:ext uri="{FF2B5EF4-FFF2-40B4-BE49-F238E27FC236}">
                  <a16:creationId xmlns:a16="http://schemas.microsoft.com/office/drawing/2014/main" id="{1008F9F5-8A54-4960-80B0-F6775F969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59" y="3299550"/>
              <a:ext cx="2204605" cy="1653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blob storage">
              <a:extLst>
                <a:ext uri="{FF2B5EF4-FFF2-40B4-BE49-F238E27FC236}">
                  <a16:creationId xmlns:a16="http://schemas.microsoft.com/office/drawing/2014/main" id="{6991B154-0585-4A66-AE67-E8EF9320F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6873" y="3392419"/>
              <a:ext cx="3087111" cy="146080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Google Shape;100;p4">
            <a:extLst>
              <a:ext uri="{FF2B5EF4-FFF2-40B4-BE49-F238E27FC236}">
                <a16:creationId xmlns:a16="http://schemas.microsoft.com/office/drawing/2014/main" id="{8360BD6A-4C02-47B0-99B5-C6A914CC4E3F}"/>
              </a:ext>
            </a:extLst>
          </p:cNvPr>
          <p:cNvSpPr/>
          <p:nvPr/>
        </p:nvSpPr>
        <p:spPr>
          <a:xfrm>
            <a:off x="304396" y="4857511"/>
            <a:ext cx="5599099" cy="1705690"/>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Es un tipo de </a:t>
            </a:r>
            <a:r>
              <a:rPr lang="es-ES" b="1">
                <a:solidFill>
                  <a:schemeClr val="tx1"/>
                </a:solidFill>
                <a:sym typeface="Arial"/>
              </a:rPr>
              <a:t>almacenamiento</a:t>
            </a:r>
            <a:r>
              <a:rPr lang="es-ES">
                <a:solidFill>
                  <a:schemeClr val="tx1"/>
                </a:solidFill>
                <a:sym typeface="Arial"/>
              </a:rPr>
              <a:t> diseñado para depositar grandes volúmenes de </a:t>
            </a:r>
            <a:r>
              <a:rPr lang="es-ES" b="1">
                <a:solidFill>
                  <a:schemeClr val="tx1"/>
                </a:solidFill>
                <a:sym typeface="Arial"/>
              </a:rPr>
              <a:t>datos no estructurados</a:t>
            </a:r>
            <a:r>
              <a:rPr lang="es-ES">
                <a:solidFill>
                  <a:schemeClr val="tx1"/>
                </a:solidFill>
                <a:sym typeface="Arial"/>
              </a:rPr>
              <a:t>. Cada “dato” será un “objeto” que será guardado en un </a:t>
            </a:r>
            <a:r>
              <a:rPr lang="es-ES" b="1">
                <a:solidFill>
                  <a:schemeClr val="tx1"/>
                </a:solidFill>
                <a:sym typeface="Arial"/>
              </a:rPr>
              <a:t>almacén independiente</a:t>
            </a:r>
            <a:r>
              <a:rPr lang="es-ES">
                <a:solidFill>
                  <a:schemeClr val="tx1"/>
                </a:solidFill>
                <a:sym typeface="Arial"/>
              </a:rPr>
              <a:t> y se le asociará un </a:t>
            </a:r>
            <a:r>
              <a:rPr lang="es-ES" b="1">
                <a:solidFill>
                  <a:schemeClr val="tx1"/>
                </a:solidFill>
                <a:sym typeface="Arial"/>
              </a:rPr>
              <a:t>ID único</a:t>
            </a:r>
            <a:r>
              <a:rPr lang="es-ES">
                <a:solidFill>
                  <a:schemeClr val="tx1"/>
                </a:solidFill>
                <a:sym typeface="Arial"/>
              </a:rPr>
              <a:t> que facilitará el acceso y la recuperación.</a:t>
            </a:r>
            <a:endParaRPr>
              <a:solidFill>
                <a:schemeClr val="tx1"/>
              </a:solidFill>
              <a:sym typeface="Arial"/>
            </a:endParaRPr>
          </a:p>
        </p:txBody>
      </p:sp>
    </p:spTree>
    <p:extLst>
      <p:ext uri="{BB962C8B-B14F-4D97-AF65-F5344CB8AC3E}">
        <p14:creationId xmlns:p14="http://schemas.microsoft.com/office/powerpoint/2010/main" val="3531417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979D-C9EB-47F5-83E6-448BF680C2A8}"/>
              </a:ext>
            </a:extLst>
          </p:cNvPr>
          <p:cNvSpPr>
            <a:spLocks noGrp="1"/>
          </p:cNvSpPr>
          <p:nvPr>
            <p:ph type="title"/>
          </p:nvPr>
        </p:nvSpPr>
        <p:spPr/>
        <p:txBody>
          <a:bodyPr/>
          <a:lstStyle/>
          <a:p>
            <a:r>
              <a:rPr lang="es-ES"/>
              <a:t>Almacenamiento de Datos | Introducción – Data Lake | Files Store </a:t>
            </a:r>
          </a:p>
        </p:txBody>
      </p:sp>
      <p:sp>
        <p:nvSpPr>
          <p:cNvPr id="3" name="Google Shape;100;p4">
            <a:extLst>
              <a:ext uri="{FF2B5EF4-FFF2-40B4-BE49-F238E27FC236}">
                <a16:creationId xmlns:a16="http://schemas.microsoft.com/office/drawing/2014/main" id="{BDC5A516-7D2A-4801-9D2E-E07A351ACAAF}"/>
              </a:ext>
            </a:extLst>
          </p:cNvPr>
          <p:cNvSpPr/>
          <p:nvPr/>
        </p:nvSpPr>
        <p:spPr>
          <a:xfrm>
            <a:off x="304396" y="1217495"/>
            <a:ext cx="11609181" cy="804736"/>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Los </a:t>
            </a:r>
            <a:r>
              <a:rPr lang="es-ES" b="1">
                <a:solidFill>
                  <a:schemeClr val="tx1"/>
                </a:solidFill>
                <a:sym typeface="Arial"/>
              </a:rPr>
              <a:t>Data Lakes</a:t>
            </a:r>
            <a:r>
              <a:rPr lang="es-ES">
                <a:solidFill>
                  <a:schemeClr val="tx1"/>
                </a:solidFill>
                <a:sym typeface="Arial"/>
              </a:rPr>
              <a:t> son repositorios de datos que nos permiten almacenar </a:t>
            </a:r>
            <a:r>
              <a:rPr lang="es-ES" b="1">
                <a:solidFill>
                  <a:schemeClr val="tx1"/>
                </a:solidFill>
                <a:sym typeface="Arial"/>
              </a:rPr>
              <a:t>todo tipo de dato </a:t>
            </a:r>
            <a:r>
              <a:rPr lang="es-ES">
                <a:solidFill>
                  <a:schemeClr val="tx1"/>
                </a:solidFill>
                <a:sym typeface="Arial"/>
              </a:rPr>
              <a:t>(estructurado, semi estructurado y no estructurado) </a:t>
            </a:r>
            <a:r>
              <a:rPr lang="es-ES" b="1">
                <a:solidFill>
                  <a:schemeClr val="tx1"/>
                </a:solidFill>
                <a:sym typeface="Arial"/>
              </a:rPr>
              <a:t>sin la necesidad de procesarlos y estructurarlos</a:t>
            </a:r>
            <a:r>
              <a:rPr lang="es-ES">
                <a:solidFill>
                  <a:schemeClr val="tx1"/>
                </a:solidFill>
                <a:sym typeface="Arial"/>
              </a:rPr>
              <a:t>. Además, </a:t>
            </a:r>
            <a:r>
              <a:rPr lang="es-ES" b="1">
                <a:solidFill>
                  <a:schemeClr val="tx1"/>
                </a:solidFill>
                <a:sym typeface="Arial"/>
              </a:rPr>
              <a:t>nos permite ejecutar todo tipo de análisis </a:t>
            </a:r>
            <a:r>
              <a:rPr lang="es-ES">
                <a:solidFill>
                  <a:schemeClr val="tx1"/>
                </a:solidFill>
                <a:sym typeface="Arial"/>
              </a:rPr>
              <a:t>de los mismos, ya sea un cuadro de mando, un análisis en tiempo real o un procesamiento de Big data.</a:t>
            </a:r>
            <a:endParaRPr>
              <a:solidFill>
                <a:schemeClr val="tx1"/>
              </a:solidFill>
              <a:sym typeface="Arial"/>
            </a:endParaRPr>
          </a:p>
        </p:txBody>
      </p:sp>
      <p:grpSp>
        <p:nvGrpSpPr>
          <p:cNvPr id="27" name="Group 26">
            <a:extLst>
              <a:ext uri="{FF2B5EF4-FFF2-40B4-BE49-F238E27FC236}">
                <a16:creationId xmlns:a16="http://schemas.microsoft.com/office/drawing/2014/main" id="{E3AD5E74-8E6F-4838-8CE6-3E6738E50AD3}"/>
              </a:ext>
            </a:extLst>
          </p:cNvPr>
          <p:cNvGrpSpPr/>
          <p:nvPr/>
        </p:nvGrpSpPr>
        <p:grpSpPr>
          <a:xfrm>
            <a:off x="3869132" y="2484553"/>
            <a:ext cx="3797050" cy="3301926"/>
            <a:chOff x="4026150" y="2627819"/>
            <a:chExt cx="3246677" cy="2850608"/>
          </a:xfrm>
        </p:grpSpPr>
        <p:sp>
          <p:nvSpPr>
            <p:cNvPr id="9" name="Freeform: Shape 8">
              <a:extLst>
                <a:ext uri="{FF2B5EF4-FFF2-40B4-BE49-F238E27FC236}">
                  <a16:creationId xmlns:a16="http://schemas.microsoft.com/office/drawing/2014/main" id="{CA1AB7BD-1E9B-4B96-B1A6-233F19BFBEEA}"/>
                </a:ext>
              </a:extLst>
            </p:cNvPr>
            <p:cNvSpPr/>
            <p:nvPr/>
          </p:nvSpPr>
          <p:spPr>
            <a:xfrm>
              <a:off x="5108377" y="3559351"/>
              <a:ext cx="1082225" cy="1082225"/>
            </a:xfrm>
            <a:custGeom>
              <a:avLst/>
              <a:gdLst>
                <a:gd name="connsiteX0" fmla="*/ 0 w 1082225"/>
                <a:gd name="connsiteY0" fmla="*/ 541113 h 1082225"/>
                <a:gd name="connsiteX1" fmla="*/ 541113 w 1082225"/>
                <a:gd name="connsiteY1" fmla="*/ 0 h 1082225"/>
                <a:gd name="connsiteX2" fmla="*/ 1082226 w 1082225"/>
                <a:gd name="connsiteY2" fmla="*/ 541113 h 1082225"/>
                <a:gd name="connsiteX3" fmla="*/ 541113 w 1082225"/>
                <a:gd name="connsiteY3" fmla="*/ 1082226 h 1082225"/>
                <a:gd name="connsiteX4" fmla="*/ 0 w 1082225"/>
                <a:gd name="connsiteY4" fmla="*/ 541113 h 108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25" h="1082225">
                  <a:moveTo>
                    <a:pt x="0" y="541113"/>
                  </a:moveTo>
                  <a:cubicBezTo>
                    <a:pt x="0" y="242265"/>
                    <a:pt x="242265" y="0"/>
                    <a:pt x="541113" y="0"/>
                  </a:cubicBezTo>
                  <a:cubicBezTo>
                    <a:pt x="839961" y="0"/>
                    <a:pt x="1082226" y="242265"/>
                    <a:pt x="1082226" y="541113"/>
                  </a:cubicBezTo>
                  <a:cubicBezTo>
                    <a:pt x="1082226" y="839961"/>
                    <a:pt x="839961" y="1082226"/>
                    <a:pt x="541113" y="1082226"/>
                  </a:cubicBezTo>
                  <a:cubicBezTo>
                    <a:pt x="242265" y="1082226"/>
                    <a:pt x="0" y="839961"/>
                    <a:pt x="0" y="541113"/>
                  </a:cubicBezTo>
                  <a:close/>
                </a:path>
              </a:pathLst>
            </a:custGeom>
            <a:noFill/>
            <a:ln>
              <a:solidFill>
                <a:srgbClr val="FF5B00"/>
              </a:solidFill>
            </a:ln>
          </p:spPr>
          <p:style>
            <a:lnRef idx="3">
              <a:scrgbClr r="0" g="0" b="0"/>
            </a:lnRef>
            <a:fillRef idx="1">
              <a:scrgbClr r="0" g="0" b="0"/>
            </a:fillRef>
            <a:effectRef idx="1">
              <a:schemeClr val="accent2">
                <a:hueOff val="0"/>
                <a:satOff val="0"/>
                <a:lumOff val="0"/>
                <a:alphaOff val="0"/>
              </a:schemeClr>
            </a:effectRef>
            <a:fontRef idx="minor">
              <a:schemeClr val="lt1"/>
            </a:fontRef>
          </p:style>
          <p:txBody>
            <a:bodyPr spcFirstLastPara="0" vert="horz" wrap="square" lIns="190238" tIns="190238" rIns="190238" bIns="190238" numCol="1" spcCol="1270" anchor="ctr" anchorCtr="0">
              <a:noAutofit/>
            </a:bodyPr>
            <a:lstStyle/>
            <a:p>
              <a:pPr marL="0" lvl="0" indent="0" algn="ctr" defTabSz="1111250">
                <a:lnSpc>
                  <a:spcPct val="90000"/>
                </a:lnSpc>
                <a:spcBef>
                  <a:spcPct val="0"/>
                </a:spcBef>
                <a:spcAft>
                  <a:spcPct val="35000"/>
                </a:spcAft>
                <a:buNone/>
              </a:pPr>
              <a:r>
                <a:rPr lang="es-ES" sz="2500" b="1" kern="1200">
                  <a:solidFill>
                    <a:schemeClr val="tx1"/>
                  </a:solidFill>
                </a:rPr>
                <a:t>Data Lake</a:t>
              </a:r>
            </a:p>
          </p:txBody>
        </p:sp>
        <p:sp>
          <p:nvSpPr>
            <p:cNvPr id="10" name="Freeform: Shape 9">
              <a:extLst>
                <a:ext uri="{FF2B5EF4-FFF2-40B4-BE49-F238E27FC236}">
                  <a16:creationId xmlns:a16="http://schemas.microsoft.com/office/drawing/2014/main" id="{9C88AA42-3127-460B-A47F-33D156194B84}"/>
                </a:ext>
              </a:extLst>
            </p:cNvPr>
            <p:cNvSpPr/>
            <p:nvPr/>
          </p:nvSpPr>
          <p:spPr>
            <a:xfrm rot="2388555">
              <a:off x="4977762" y="3469974"/>
              <a:ext cx="261225" cy="367957"/>
            </a:xfrm>
            <a:custGeom>
              <a:avLst/>
              <a:gdLst>
                <a:gd name="connsiteX0" fmla="*/ 0 w 261225"/>
                <a:gd name="connsiteY0" fmla="*/ 73591 h 367956"/>
                <a:gd name="connsiteX1" fmla="*/ 130613 w 261225"/>
                <a:gd name="connsiteY1" fmla="*/ 73591 h 367956"/>
                <a:gd name="connsiteX2" fmla="*/ 130613 w 261225"/>
                <a:gd name="connsiteY2" fmla="*/ 0 h 367956"/>
                <a:gd name="connsiteX3" fmla="*/ 261225 w 261225"/>
                <a:gd name="connsiteY3" fmla="*/ 183978 h 367956"/>
                <a:gd name="connsiteX4" fmla="*/ 130613 w 261225"/>
                <a:gd name="connsiteY4" fmla="*/ 367956 h 367956"/>
                <a:gd name="connsiteX5" fmla="*/ 130613 w 261225"/>
                <a:gd name="connsiteY5" fmla="*/ 294365 h 367956"/>
                <a:gd name="connsiteX6" fmla="*/ 0 w 261225"/>
                <a:gd name="connsiteY6" fmla="*/ 294365 h 367956"/>
                <a:gd name="connsiteX7" fmla="*/ 0 w 261225"/>
                <a:gd name="connsiteY7" fmla="*/ 73591 h 36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225" h="367956">
                  <a:moveTo>
                    <a:pt x="261224" y="294365"/>
                  </a:moveTo>
                  <a:lnTo>
                    <a:pt x="130612" y="294365"/>
                  </a:lnTo>
                  <a:lnTo>
                    <a:pt x="130612" y="367956"/>
                  </a:lnTo>
                  <a:lnTo>
                    <a:pt x="1" y="183978"/>
                  </a:lnTo>
                  <a:lnTo>
                    <a:pt x="130612" y="0"/>
                  </a:lnTo>
                  <a:lnTo>
                    <a:pt x="130612" y="73591"/>
                  </a:lnTo>
                  <a:lnTo>
                    <a:pt x="261224" y="73591"/>
                  </a:lnTo>
                  <a:lnTo>
                    <a:pt x="261224" y="29436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lt1"/>
            </a:fontRef>
          </p:style>
          <p:txBody>
            <a:bodyPr spcFirstLastPara="0" vert="horz" wrap="square" lIns="78367" tIns="73592" rIns="-1" bIns="73590" numCol="1" spcCol="1270" anchor="ctr" anchorCtr="0">
              <a:noAutofit/>
            </a:bodyPr>
            <a:lstStyle/>
            <a:p>
              <a:pPr marL="0" lvl="0" indent="0" algn="ctr" defTabSz="666750">
                <a:lnSpc>
                  <a:spcPct val="90000"/>
                </a:lnSpc>
                <a:spcBef>
                  <a:spcPct val="0"/>
                </a:spcBef>
                <a:spcAft>
                  <a:spcPct val="35000"/>
                </a:spcAft>
                <a:buNone/>
              </a:pPr>
              <a:endParaRPr lang="es-ES" sz="1500" kern="1200"/>
            </a:p>
          </p:txBody>
        </p:sp>
        <p:sp>
          <p:nvSpPr>
            <p:cNvPr id="11" name="Freeform: Shape 10">
              <a:extLst>
                <a:ext uri="{FF2B5EF4-FFF2-40B4-BE49-F238E27FC236}">
                  <a16:creationId xmlns:a16="http://schemas.microsoft.com/office/drawing/2014/main" id="{32AE935A-4570-42FA-A409-9091D5578BFC}"/>
                </a:ext>
              </a:extLst>
            </p:cNvPr>
            <p:cNvSpPr/>
            <p:nvPr/>
          </p:nvSpPr>
          <p:spPr>
            <a:xfrm>
              <a:off x="4026150" y="2627819"/>
              <a:ext cx="1082225" cy="1082225"/>
            </a:xfrm>
            <a:custGeom>
              <a:avLst/>
              <a:gdLst>
                <a:gd name="connsiteX0" fmla="*/ 0 w 1082225"/>
                <a:gd name="connsiteY0" fmla="*/ 541113 h 1082225"/>
                <a:gd name="connsiteX1" fmla="*/ 541113 w 1082225"/>
                <a:gd name="connsiteY1" fmla="*/ 0 h 1082225"/>
                <a:gd name="connsiteX2" fmla="*/ 1082226 w 1082225"/>
                <a:gd name="connsiteY2" fmla="*/ 541113 h 1082225"/>
                <a:gd name="connsiteX3" fmla="*/ 541113 w 1082225"/>
                <a:gd name="connsiteY3" fmla="*/ 1082226 h 1082225"/>
                <a:gd name="connsiteX4" fmla="*/ 0 w 1082225"/>
                <a:gd name="connsiteY4" fmla="*/ 541113 h 108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25" h="1082225">
                  <a:moveTo>
                    <a:pt x="0" y="541113"/>
                  </a:moveTo>
                  <a:cubicBezTo>
                    <a:pt x="0" y="242265"/>
                    <a:pt x="242265" y="0"/>
                    <a:pt x="541113" y="0"/>
                  </a:cubicBezTo>
                  <a:cubicBezTo>
                    <a:pt x="839961" y="0"/>
                    <a:pt x="1082226" y="242265"/>
                    <a:pt x="1082226" y="541113"/>
                  </a:cubicBezTo>
                  <a:cubicBezTo>
                    <a:pt x="1082226" y="839961"/>
                    <a:pt x="839961" y="1082226"/>
                    <a:pt x="541113" y="1082226"/>
                  </a:cubicBezTo>
                  <a:cubicBezTo>
                    <a:pt x="242265" y="1082226"/>
                    <a:pt x="0" y="839961"/>
                    <a:pt x="0" y="541113"/>
                  </a:cubicBezTo>
                  <a:close/>
                </a:path>
              </a:pathLst>
            </a:custGeom>
            <a:noFill/>
            <a:ln>
              <a:solidFill>
                <a:schemeClr val="accent2"/>
              </a:solid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88968" tIns="188968" rIns="188968" bIns="188968" numCol="1" spcCol="1270" anchor="ctr" anchorCtr="0">
              <a:noAutofit/>
            </a:bodyPr>
            <a:lstStyle/>
            <a:p>
              <a:pPr marL="0" lvl="0" indent="0" algn="ctr" defTabSz="1066800">
                <a:lnSpc>
                  <a:spcPct val="90000"/>
                </a:lnSpc>
                <a:spcBef>
                  <a:spcPct val="0"/>
                </a:spcBef>
                <a:spcAft>
                  <a:spcPct val="35000"/>
                </a:spcAft>
                <a:buNone/>
              </a:pPr>
              <a:endParaRPr lang="es-ES" sz="2400" kern="1200"/>
            </a:p>
          </p:txBody>
        </p:sp>
        <p:sp>
          <p:nvSpPr>
            <p:cNvPr id="13" name="Freeform: Shape 12">
              <a:extLst>
                <a:ext uri="{FF2B5EF4-FFF2-40B4-BE49-F238E27FC236}">
                  <a16:creationId xmlns:a16="http://schemas.microsoft.com/office/drawing/2014/main" id="{C922A46F-B1D7-4F6B-96EA-10B015347A2B}"/>
                </a:ext>
              </a:extLst>
            </p:cNvPr>
            <p:cNvSpPr/>
            <p:nvPr/>
          </p:nvSpPr>
          <p:spPr>
            <a:xfrm>
              <a:off x="6190602" y="2627819"/>
              <a:ext cx="1082225" cy="1082225"/>
            </a:xfrm>
            <a:custGeom>
              <a:avLst/>
              <a:gdLst>
                <a:gd name="connsiteX0" fmla="*/ 0 w 1082225"/>
                <a:gd name="connsiteY0" fmla="*/ 541113 h 1082225"/>
                <a:gd name="connsiteX1" fmla="*/ 541113 w 1082225"/>
                <a:gd name="connsiteY1" fmla="*/ 0 h 1082225"/>
                <a:gd name="connsiteX2" fmla="*/ 1082226 w 1082225"/>
                <a:gd name="connsiteY2" fmla="*/ 541113 h 1082225"/>
                <a:gd name="connsiteX3" fmla="*/ 541113 w 1082225"/>
                <a:gd name="connsiteY3" fmla="*/ 1082226 h 1082225"/>
                <a:gd name="connsiteX4" fmla="*/ 0 w 1082225"/>
                <a:gd name="connsiteY4" fmla="*/ 541113 h 108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25" h="1082225">
                  <a:moveTo>
                    <a:pt x="0" y="541113"/>
                  </a:moveTo>
                  <a:cubicBezTo>
                    <a:pt x="0" y="242265"/>
                    <a:pt x="242265" y="0"/>
                    <a:pt x="541113" y="0"/>
                  </a:cubicBezTo>
                  <a:cubicBezTo>
                    <a:pt x="839961" y="0"/>
                    <a:pt x="1082226" y="242265"/>
                    <a:pt x="1082226" y="541113"/>
                  </a:cubicBezTo>
                  <a:cubicBezTo>
                    <a:pt x="1082226" y="839961"/>
                    <a:pt x="839961" y="1082226"/>
                    <a:pt x="541113" y="1082226"/>
                  </a:cubicBezTo>
                  <a:cubicBezTo>
                    <a:pt x="242265" y="1082226"/>
                    <a:pt x="0" y="839961"/>
                    <a:pt x="0" y="541113"/>
                  </a:cubicBezTo>
                  <a:close/>
                </a:path>
              </a:pathLst>
            </a:custGeom>
            <a:noFill/>
            <a:ln>
              <a:solidFill>
                <a:schemeClr val="accent2"/>
              </a:solid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88968" tIns="188968" rIns="188968" bIns="188968" numCol="1" spcCol="1270" anchor="ctr" anchorCtr="0">
              <a:noAutofit/>
            </a:bodyPr>
            <a:lstStyle/>
            <a:p>
              <a:pPr marL="0" lvl="0" indent="0" algn="ctr" defTabSz="1066800">
                <a:lnSpc>
                  <a:spcPct val="90000"/>
                </a:lnSpc>
                <a:spcBef>
                  <a:spcPct val="0"/>
                </a:spcBef>
                <a:spcAft>
                  <a:spcPct val="35000"/>
                </a:spcAft>
                <a:buNone/>
              </a:pPr>
              <a:endParaRPr lang="es-ES" sz="2400" kern="1200"/>
            </a:p>
          </p:txBody>
        </p:sp>
        <p:sp>
          <p:nvSpPr>
            <p:cNvPr id="15" name="Freeform: Shape 14">
              <a:extLst>
                <a:ext uri="{FF2B5EF4-FFF2-40B4-BE49-F238E27FC236}">
                  <a16:creationId xmlns:a16="http://schemas.microsoft.com/office/drawing/2014/main" id="{4882E39E-F654-4265-943B-48C818173BCD}"/>
                </a:ext>
              </a:extLst>
            </p:cNvPr>
            <p:cNvSpPr/>
            <p:nvPr/>
          </p:nvSpPr>
          <p:spPr>
            <a:xfrm>
              <a:off x="4026151" y="4396201"/>
              <a:ext cx="1082225" cy="1082225"/>
            </a:xfrm>
            <a:custGeom>
              <a:avLst/>
              <a:gdLst>
                <a:gd name="connsiteX0" fmla="*/ 0 w 1082225"/>
                <a:gd name="connsiteY0" fmla="*/ 541113 h 1082225"/>
                <a:gd name="connsiteX1" fmla="*/ 541113 w 1082225"/>
                <a:gd name="connsiteY1" fmla="*/ 0 h 1082225"/>
                <a:gd name="connsiteX2" fmla="*/ 1082226 w 1082225"/>
                <a:gd name="connsiteY2" fmla="*/ 541113 h 1082225"/>
                <a:gd name="connsiteX3" fmla="*/ 541113 w 1082225"/>
                <a:gd name="connsiteY3" fmla="*/ 1082226 h 1082225"/>
                <a:gd name="connsiteX4" fmla="*/ 0 w 1082225"/>
                <a:gd name="connsiteY4" fmla="*/ 541113 h 108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25" h="1082225">
                  <a:moveTo>
                    <a:pt x="0" y="541113"/>
                  </a:moveTo>
                  <a:cubicBezTo>
                    <a:pt x="0" y="242265"/>
                    <a:pt x="242265" y="0"/>
                    <a:pt x="541113" y="0"/>
                  </a:cubicBezTo>
                  <a:cubicBezTo>
                    <a:pt x="839961" y="0"/>
                    <a:pt x="1082226" y="242265"/>
                    <a:pt x="1082226" y="541113"/>
                  </a:cubicBezTo>
                  <a:cubicBezTo>
                    <a:pt x="1082226" y="839961"/>
                    <a:pt x="839961" y="1082226"/>
                    <a:pt x="541113" y="1082226"/>
                  </a:cubicBezTo>
                  <a:cubicBezTo>
                    <a:pt x="242265" y="1082226"/>
                    <a:pt x="0" y="839961"/>
                    <a:pt x="0" y="541113"/>
                  </a:cubicBezTo>
                  <a:close/>
                </a:path>
              </a:pathLst>
            </a:custGeom>
            <a:noFill/>
            <a:ln>
              <a:solidFill>
                <a:schemeClr val="accent2"/>
              </a:solid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88968" tIns="188968" rIns="188968" bIns="188968" numCol="1" spcCol="1270" anchor="ctr" anchorCtr="0">
              <a:noAutofit/>
            </a:bodyPr>
            <a:lstStyle/>
            <a:p>
              <a:pPr marL="0" lvl="0" indent="0" algn="ctr" defTabSz="1066800">
                <a:lnSpc>
                  <a:spcPct val="90000"/>
                </a:lnSpc>
                <a:spcBef>
                  <a:spcPct val="0"/>
                </a:spcBef>
                <a:spcAft>
                  <a:spcPct val="35000"/>
                </a:spcAft>
                <a:buNone/>
              </a:pPr>
              <a:endParaRPr lang="es-ES" sz="2400" kern="1200"/>
            </a:p>
          </p:txBody>
        </p:sp>
        <p:sp>
          <p:nvSpPr>
            <p:cNvPr id="17" name="Freeform: Shape 16">
              <a:extLst>
                <a:ext uri="{FF2B5EF4-FFF2-40B4-BE49-F238E27FC236}">
                  <a16:creationId xmlns:a16="http://schemas.microsoft.com/office/drawing/2014/main" id="{666A2BE9-8F57-403F-B8FB-A924ADF0F916}"/>
                </a:ext>
              </a:extLst>
            </p:cNvPr>
            <p:cNvSpPr/>
            <p:nvPr/>
          </p:nvSpPr>
          <p:spPr>
            <a:xfrm>
              <a:off x="6190602" y="4396202"/>
              <a:ext cx="1082225" cy="1082225"/>
            </a:xfrm>
            <a:custGeom>
              <a:avLst/>
              <a:gdLst>
                <a:gd name="connsiteX0" fmla="*/ 0 w 1082225"/>
                <a:gd name="connsiteY0" fmla="*/ 541113 h 1082225"/>
                <a:gd name="connsiteX1" fmla="*/ 541113 w 1082225"/>
                <a:gd name="connsiteY1" fmla="*/ 0 h 1082225"/>
                <a:gd name="connsiteX2" fmla="*/ 1082226 w 1082225"/>
                <a:gd name="connsiteY2" fmla="*/ 541113 h 1082225"/>
                <a:gd name="connsiteX3" fmla="*/ 541113 w 1082225"/>
                <a:gd name="connsiteY3" fmla="*/ 1082226 h 1082225"/>
                <a:gd name="connsiteX4" fmla="*/ 0 w 1082225"/>
                <a:gd name="connsiteY4" fmla="*/ 541113 h 108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25" h="1082225">
                  <a:moveTo>
                    <a:pt x="0" y="541113"/>
                  </a:moveTo>
                  <a:cubicBezTo>
                    <a:pt x="0" y="242265"/>
                    <a:pt x="242265" y="0"/>
                    <a:pt x="541113" y="0"/>
                  </a:cubicBezTo>
                  <a:cubicBezTo>
                    <a:pt x="839961" y="0"/>
                    <a:pt x="1082226" y="242265"/>
                    <a:pt x="1082226" y="541113"/>
                  </a:cubicBezTo>
                  <a:cubicBezTo>
                    <a:pt x="1082226" y="839961"/>
                    <a:pt x="839961" y="1082226"/>
                    <a:pt x="541113" y="1082226"/>
                  </a:cubicBezTo>
                  <a:cubicBezTo>
                    <a:pt x="242265" y="1082226"/>
                    <a:pt x="0" y="839961"/>
                    <a:pt x="0" y="541113"/>
                  </a:cubicBezTo>
                  <a:close/>
                </a:path>
              </a:pathLst>
            </a:custGeom>
            <a:noFill/>
            <a:ln>
              <a:solidFill>
                <a:schemeClr val="accent2"/>
              </a:solid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88968" tIns="188968" rIns="188968" bIns="188968" numCol="1" spcCol="1270" anchor="ctr" anchorCtr="0">
              <a:noAutofit/>
            </a:bodyPr>
            <a:lstStyle/>
            <a:p>
              <a:pPr marL="0" lvl="0" indent="0" algn="ctr" defTabSz="1066800">
                <a:lnSpc>
                  <a:spcPct val="90000"/>
                </a:lnSpc>
                <a:spcBef>
                  <a:spcPct val="0"/>
                </a:spcBef>
                <a:spcAft>
                  <a:spcPct val="35000"/>
                </a:spcAft>
                <a:buNone/>
              </a:pPr>
              <a:endParaRPr lang="es-ES" sz="2400" kern="1200"/>
            </a:p>
          </p:txBody>
        </p:sp>
        <p:sp>
          <p:nvSpPr>
            <p:cNvPr id="18" name="Freeform: Shape 17">
              <a:extLst>
                <a:ext uri="{FF2B5EF4-FFF2-40B4-BE49-F238E27FC236}">
                  <a16:creationId xmlns:a16="http://schemas.microsoft.com/office/drawing/2014/main" id="{4D48033C-F1C5-40E4-9688-5700E5B5A150}"/>
                </a:ext>
              </a:extLst>
            </p:cNvPr>
            <p:cNvSpPr/>
            <p:nvPr/>
          </p:nvSpPr>
          <p:spPr>
            <a:xfrm rot="8723500">
              <a:off x="6066119" y="3485087"/>
              <a:ext cx="261225" cy="367957"/>
            </a:xfrm>
            <a:custGeom>
              <a:avLst/>
              <a:gdLst>
                <a:gd name="connsiteX0" fmla="*/ 0 w 261225"/>
                <a:gd name="connsiteY0" fmla="*/ 73591 h 367956"/>
                <a:gd name="connsiteX1" fmla="*/ 130613 w 261225"/>
                <a:gd name="connsiteY1" fmla="*/ 73591 h 367956"/>
                <a:gd name="connsiteX2" fmla="*/ 130613 w 261225"/>
                <a:gd name="connsiteY2" fmla="*/ 0 h 367956"/>
                <a:gd name="connsiteX3" fmla="*/ 261225 w 261225"/>
                <a:gd name="connsiteY3" fmla="*/ 183978 h 367956"/>
                <a:gd name="connsiteX4" fmla="*/ 130613 w 261225"/>
                <a:gd name="connsiteY4" fmla="*/ 367956 h 367956"/>
                <a:gd name="connsiteX5" fmla="*/ 130613 w 261225"/>
                <a:gd name="connsiteY5" fmla="*/ 294365 h 367956"/>
                <a:gd name="connsiteX6" fmla="*/ 0 w 261225"/>
                <a:gd name="connsiteY6" fmla="*/ 294365 h 367956"/>
                <a:gd name="connsiteX7" fmla="*/ 0 w 261225"/>
                <a:gd name="connsiteY7" fmla="*/ 73591 h 36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225" h="367956">
                  <a:moveTo>
                    <a:pt x="261224" y="294365"/>
                  </a:moveTo>
                  <a:lnTo>
                    <a:pt x="130612" y="294365"/>
                  </a:lnTo>
                  <a:lnTo>
                    <a:pt x="130612" y="367956"/>
                  </a:lnTo>
                  <a:lnTo>
                    <a:pt x="1" y="183978"/>
                  </a:lnTo>
                  <a:lnTo>
                    <a:pt x="130612" y="0"/>
                  </a:lnTo>
                  <a:lnTo>
                    <a:pt x="130612" y="73591"/>
                  </a:lnTo>
                  <a:lnTo>
                    <a:pt x="261224" y="73591"/>
                  </a:lnTo>
                  <a:lnTo>
                    <a:pt x="261224" y="29436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lt1"/>
            </a:fontRef>
          </p:style>
          <p:txBody>
            <a:bodyPr spcFirstLastPara="0" vert="horz" wrap="square" lIns="78367" tIns="73592" rIns="-1" bIns="73590" numCol="1" spcCol="1270" anchor="ctr" anchorCtr="0">
              <a:noAutofit/>
            </a:bodyPr>
            <a:lstStyle/>
            <a:p>
              <a:pPr marL="0" lvl="0" indent="0" algn="ctr" defTabSz="666750">
                <a:lnSpc>
                  <a:spcPct val="90000"/>
                </a:lnSpc>
                <a:spcBef>
                  <a:spcPct val="0"/>
                </a:spcBef>
                <a:spcAft>
                  <a:spcPct val="35000"/>
                </a:spcAft>
                <a:buNone/>
              </a:pPr>
              <a:endParaRPr lang="es-ES" sz="1500" kern="1200"/>
            </a:p>
          </p:txBody>
        </p:sp>
        <p:sp>
          <p:nvSpPr>
            <p:cNvPr id="19" name="Freeform: Shape 18">
              <a:extLst>
                <a:ext uri="{FF2B5EF4-FFF2-40B4-BE49-F238E27FC236}">
                  <a16:creationId xmlns:a16="http://schemas.microsoft.com/office/drawing/2014/main" id="{340B26AF-CA8E-430C-9A41-2D7EF0868C72}"/>
                </a:ext>
              </a:extLst>
            </p:cNvPr>
            <p:cNvSpPr/>
            <p:nvPr/>
          </p:nvSpPr>
          <p:spPr>
            <a:xfrm rot="19046648">
              <a:off x="4994385" y="4384861"/>
              <a:ext cx="261225" cy="367957"/>
            </a:xfrm>
            <a:custGeom>
              <a:avLst/>
              <a:gdLst>
                <a:gd name="connsiteX0" fmla="*/ 0 w 261225"/>
                <a:gd name="connsiteY0" fmla="*/ 73591 h 367956"/>
                <a:gd name="connsiteX1" fmla="*/ 130613 w 261225"/>
                <a:gd name="connsiteY1" fmla="*/ 73591 h 367956"/>
                <a:gd name="connsiteX2" fmla="*/ 130613 w 261225"/>
                <a:gd name="connsiteY2" fmla="*/ 0 h 367956"/>
                <a:gd name="connsiteX3" fmla="*/ 261225 w 261225"/>
                <a:gd name="connsiteY3" fmla="*/ 183978 h 367956"/>
                <a:gd name="connsiteX4" fmla="*/ 130613 w 261225"/>
                <a:gd name="connsiteY4" fmla="*/ 367956 h 367956"/>
                <a:gd name="connsiteX5" fmla="*/ 130613 w 261225"/>
                <a:gd name="connsiteY5" fmla="*/ 294365 h 367956"/>
                <a:gd name="connsiteX6" fmla="*/ 0 w 261225"/>
                <a:gd name="connsiteY6" fmla="*/ 294365 h 367956"/>
                <a:gd name="connsiteX7" fmla="*/ 0 w 261225"/>
                <a:gd name="connsiteY7" fmla="*/ 73591 h 36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225" h="367956">
                  <a:moveTo>
                    <a:pt x="261224" y="294365"/>
                  </a:moveTo>
                  <a:lnTo>
                    <a:pt x="130612" y="294365"/>
                  </a:lnTo>
                  <a:lnTo>
                    <a:pt x="130612" y="367956"/>
                  </a:lnTo>
                  <a:lnTo>
                    <a:pt x="1" y="183978"/>
                  </a:lnTo>
                  <a:lnTo>
                    <a:pt x="130612" y="0"/>
                  </a:lnTo>
                  <a:lnTo>
                    <a:pt x="130612" y="73591"/>
                  </a:lnTo>
                  <a:lnTo>
                    <a:pt x="261224" y="73591"/>
                  </a:lnTo>
                  <a:lnTo>
                    <a:pt x="261224" y="29436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lt1"/>
            </a:fontRef>
          </p:style>
          <p:txBody>
            <a:bodyPr spcFirstLastPara="0" vert="horz" wrap="square" lIns="78367" tIns="73592" rIns="-1" bIns="73590" numCol="1" spcCol="1270" anchor="ctr" anchorCtr="0">
              <a:noAutofit/>
            </a:bodyPr>
            <a:lstStyle/>
            <a:p>
              <a:pPr marL="0" lvl="0" indent="0" algn="ctr" defTabSz="666750">
                <a:lnSpc>
                  <a:spcPct val="90000"/>
                </a:lnSpc>
                <a:spcBef>
                  <a:spcPct val="0"/>
                </a:spcBef>
                <a:spcAft>
                  <a:spcPct val="35000"/>
                </a:spcAft>
                <a:buNone/>
              </a:pPr>
              <a:endParaRPr lang="es-ES" sz="1500" kern="1200"/>
            </a:p>
          </p:txBody>
        </p:sp>
        <p:sp>
          <p:nvSpPr>
            <p:cNvPr id="20" name="Freeform: Shape 19">
              <a:extLst>
                <a:ext uri="{FF2B5EF4-FFF2-40B4-BE49-F238E27FC236}">
                  <a16:creationId xmlns:a16="http://schemas.microsoft.com/office/drawing/2014/main" id="{EBC60049-A0ED-4439-BC9F-9A00B9D3C09F}"/>
                </a:ext>
              </a:extLst>
            </p:cNvPr>
            <p:cNvSpPr/>
            <p:nvPr/>
          </p:nvSpPr>
          <p:spPr>
            <a:xfrm rot="12797314">
              <a:off x="6070552" y="4336842"/>
              <a:ext cx="261225" cy="367957"/>
            </a:xfrm>
            <a:custGeom>
              <a:avLst/>
              <a:gdLst>
                <a:gd name="connsiteX0" fmla="*/ 0 w 261225"/>
                <a:gd name="connsiteY0" fmla="*/ 73591 h 367956"/>
                <a:gd name="connsiteX1" fmla="*/ 130613 w 261225"/>
                <a:gd name="connsiteY1" fmla="*/ 73591 h 367956"/>
                <a:gd name="connsiteX2" fmla="*/ 130613 w 261225"/>
                <a:gd name="connsiteY2" fmla="*/ 0 h 367956"/>
                <a:gd name="connsiteX3" fmla="*/ 261225 w 261225"/>
                <a:gd name="connsiteY3" fmla="*/ 183978 h 367956"/>
                <a:gd name="connsiteX4" fmla="*/ 130613 w 261225"/>
                <a:gd name="connsiteY4" fmla="*/ 367956 h 367956"/>
                <a:gd name="connsiteX5" fmla="*/ 130613 w 261225"/>
                <a:gd name="connsiteY5" fmla="*/ 294365 h 367956"/>
                <a:gd name="connsiteX6" fmla="*/ 0 w 261225"/>
                <a:gd name="connsiteY6" fmla="*/ 294365 h 367956"/>
                <a:gd name="connsiteX7" fmla="*/ 0 w 261225"/>
                <a:gd name="connsiteY7" fmla="*/ 73591 h 36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225" h="367956">
                  <a:moveTo>
                    <a:pt x="261224" y="294365"/>
                  </a:moveTo>
                  <a:lnTo>
                    <a:pt x="130612" y="294365"/>
                  </a:lnTo>
                  <a:lnTo>
                    <a:pt x="130612" y="367956"/>
                  </a:lnTo>
                  <a:lnTo>
                    <a:pt x="1" y="183978"/>
                  </a:lnTo>
                  <a:lnTo>
                    <a:pt x="130612" y="0"/>
                  </a:lnTo>
                  <a:lnTo>
                    <a:pt x="130612" y="73591"/>
                  </a:lnTo>
                  <a:lnTo>
                    <a:pt x="261224" y="73591"/>
                  </a:lnTo>
                  <a:lnTo>
                    <a:pt x="261224" y="294365"/>
                  </a:lnTo>
                  <a:close/>
                </a:path>
              </a:pathLst>
            </a:cu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1">
              <a:schemeClr val="accent2">
                <a:tint val="60000"/>
                <a:hueOff val="0"/>
                <a:satOff val="0"/>
                <a:lumOff val="0"/>
                <a:alphaOff val="0"/>
              </a:schemeClr>
            </a:effectRef>
            <a:fontRef idx="minor">
              <a:schemeClr val="lt1"/>
            </a:fontRef>
          </p:style>
          <p:txBody>
            <a:bodyPr spcFirstLastPara="0" vert="horz" wrap="square" lIns="78367" tIns="73592" rIns="-1" bIns="73590" numCol="1" spcCol="1270" anchor="ctr" anchorCtr="0">
              <a:noAutofit/>
            </a:bodyPr>
            <a:lstStyle/>
            <a:p>
              <a:pPr marL="0" lvl="0" indent="0" algn="ctr" defTabSz="666750">
                <a:lnSpc>
                  <a:spcPct val="90000"/>
                </a:lnSpc>
                <a:spcBef>
                  <a:spcPct val="0"/>
                </a:spcBef>
                <a:spcAft>
                  <a:spcPct val="35000"/>
                </a:spcAft>
                <a:buNone/>
              </a:pPr>
              <a:endParaRPr lang="es-ES" sz="1500" kern="1200"/>
            </a:p>
          </p:txBody>
        </p:sp>
        <p:pic>
          <p:nvPicPr>
            <p:cNvPr id="2056" name="Picture 8">
              <a:extLst>
                <a:ext uri="{FF2B5EF4-FFF2-40B4-BE49-F238E27FC236}">
                  <a16:creationId xmlns:a16="http://schemas.microsoft.com/office/drawing/2014/main" id="{811B014E-21B5-446C-959E-80C781D3A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241" y="4565061"/>
              <a:ext cx="744932" cy="7449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B16117D-BE96-456A-A581-F9C561B1E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870" y="2780854"/>
              <a:ext cx="757432" cy="7574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E543FCA-0BC1-4D64-8D1C-4E20983E8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287" y="4628886"/>
              <a:ext cx="616853" cy="6168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9EADF61-8278-4783-8097-11268A7D1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246" y="2814418"/>
              <a:ext cx="744933" cy="744933"/>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823DD667-CC44-4DC0-9C3A-2EA6F92DAE75}"/>
              </a:ext>
            </a:extLst>
          </p:cNvPr>
          <p:cNvSpPr txBox="1"/>
          <p:nvPr/>
        </p:nvSpPr>
        <p:spPr>
          <a:xfrm>
            <a:off x="907400" y="2670466"/>
            <a:ext cx="3026479" cy="923330"/>
          </a:xfrm>
          <a:prstGeom prst="rect">
            <a:avLst/>
          </a:prstGeom>
          <a:noFill/>
        </p:spPr>
        <p:txBody>
          <a:bodyPr wrap="square">
            <a:spAutoFit/>
          </a:bodyPr>
          <a:lstStyle/>
          <a:p>
            <a:r>
              <a:rPr lang="es-ES" b="1">
                <a:solidFill>
                  <a:srgbClr val="FF5B00"/>
                </a:solidFill>
                <a:latin typeface="Corbel" panose="020B0503020204020204" pitchFamily="34" charset="0"/>
              </a:rPr>
              <a:t>Datos estructurados</a:t>
            </a:r>
          </a:p>
          <a:p>
            <a:r>
              <a:rPr lang="es-ES">
                <a:latin typeface="Corbel" panose="020B0503020204020204" pitchFamily="34" charset="0"/>
              </a:rPr>
              <a:t>(Modelo de datos relacional)</a:t>
            </a:r>
            <a:r>
              <a:rPr lang="es-ES" b="1">
                <a:latin typeface="Corbel" panose="020B0503020204020204" pitchFamily="34" charset="0"/>
              </a:rPr>
              <a:t> </a:t>
            </a:r>
            <a:endParaRPr lang="es-ES" i="1">
              <a:latin typeface="Corbel" panose="020B0503020204020204" pitchFamily="34" charset="0"/>
            </a:endParaRPr>
          </a:p>
          <a:p>
            <a:endParaRPr lang="es-ES" i="1">
              <a:latin typeface="Corbel" panose="020B0503020204020204" pitchFamily="34" charset="0"/>
            </a:endParaRPr>
          </a:p>
        </p:txBody>
      </p:sp>
      <p:sp>
        <p:nvSpPr>
          <p:cNvPr id="36" name="TextBox 35">
            <a:extLst>
              <a:ext uri="{FF2B5EF4-FFF2-40B4-BE49-F238E27FC236}">
                <a16:creationId xmlns:a16="http://schemas.microsoft.com/office/drawing/2014/main" id="{CD5DBECC-C599-46AC-A6A9-735A84940BDC}"/>
              </a:ext>
            </a:extLst>
          </p:cNvPr>
          <p:cNvSpPr txBox="1"/>
          <p:nvPr/>
        </p:nvSpPr>
        <p:spPr>
          <a:xfrm>
            <a:off x="907400" y="4698028"/>
            <a:ext cx="3026479" cy="1477328"/>
          </a:xfrm>
          <a:prstGeom prst="rect">
            <a:avLst/>
          </a:prstGeom>
          <a:noFill/>
        </p:spPr>
        <p:txBody>
          <a:bodyPr wrap="square">
            <a:spAutoFit/>
          </a:bodyPr>
          <a:lstStyle/>
          <a:p>
            <a:r>
              <a:rPr lang="es-ES" b="1">
                <a:solidFill>
                  <a:srgbClr val="FF5B00"/>
                </a:solidFill>
                <a:latin typeface="Corbel" panose="020B0503020204020204" pitchFamily="34" charset="0"/>
              </a:rPr>
              <a:t>Datos semi estructurados</a:t>
            </a:r>
          </a:p>
          <a:p>
            <a:pPr marL="285750" indent="-285750">
              <a:buClr>
                <a:srgbClr val="FF5B00"/>
              </a:buClr>
              <a:buFont typeface="Arial" panose="020B0604020202020204" pitchFamily="34" charset="0"/>
              <a:buChar char="•"/>
            </a:pPr>
            <a:r>
              <a:rPr lang="es-ES">
                <a:latin typeface="Corbel" panose="020B0503020204020204" pitchFamily="34" charset="0"/>
              </a:rPr>
              <a:t>JSON</a:t>
            </a:r>
          </a:p>
          <a:p>
            <a:pPr marL="285750" indent="-285750">
              <a:buClr>
                <a:srgbClr val="FF5B00"/>
              </a:buClr>
              <a:buFont typeface="Arial" panose="020B0604020202020204" pitchFamily="34" charset="0"/>
              <a:buChar char="•"/>
            </a:pPr>
            <a:r>
              <a:rPr lang="es-ES">
                <a:latin typeface="Corbel" panose="020B0503020204020204" pitchFamily="34" charset="0"/>
              </a:rPr>
              <a:t>XML</a:t>
            </a:r>
          </a:p>
          <a:p>
            <a:pPr marL="285750" indent="-285750">
              <a:buClr>
                <a:srgbClr val="FF5B00"/>
              </a:buClr>
              <a:buFont typeface="Arial" panose="020B0604020202020204" pitchFamily="34" charset="0"/>
              <a:buChar char="•"/>
            </a:pPr>
            <a:r>
              <a:rPr lang="es-ES">
                <a:latin typeface="Corbel" panose="020B0503020204020204" pitchFamily="34" charset="0"/>
              </a:rPr>
              <a:t>CSV</a:t>
            </a:r>
            <a:r>
              <a:rPr lang="es-ES" b="1">
                <a:latin typeface="Corbel" panose="020B0503020204020204" pitchFamily="34" charset="0"/>
              </a:rPr>
              <a:t> </a:t>
            </a:r>
            <a:endParaRPr lang="es-ES" i="1">
              <a:latin typeface="Corbel" panose="020B0503020204020204" pitchFamily="34" charset="0"/>
            </a:endParaRPr>
          </a:p>
          <a:p>
            <a:endParaRPr lang="es-ES" i="1">
              <a:latin typeface="Corbel" panose="020B0503020204020204" pitchFamily="34" charset="0"/>
            </a:endParaRPr>
          </a:p>
        </p:txBody>
      </p:sp>
      <p:sp>
        <p:nvSpPr>
          <p:cNvPr id="37" name="TextBox 36">
            <a:extLst>
              <a:ext uri="{FF2B5EF4-FFF2-40B4-BE49-F238E27FC236}">
                <a16:creationId xmlns:a16="http://schemas.microsoft.com/office/drawing/2014/main" id="{9FB86018-B88F-4ECB-953A-5F3265D9A418}"/>
              </a:ext>
            </a:extLst>
          </p:cNvPr>
          <p:cNvSpPr txBox="1"/>
          <p:nvPr/>
        </p:nvSpPr>
        <p:spPr>
          <a:xfrm>
            <a:off x="7938312" y="4698028"/>
            <a:ext cx="3026479" cy="1477328"/>
          </a:xfrm>
          <a:prstGeom prst="rect">
            <a:avLst/>
          </a:prstGeom>
          <a:noFill/>
        </p:spPr>
        <p:txBody>
          <a:bodyPr wrap="square">
            <a:spAutoFit/>
          </a:bodyPr>
          <a:lstStyle/>
          <a:p>
            <a:r>
              <a:rPr lang="es-ES" b="1">
                <a:solidFill>
                  <a:srgbClr val="FF5B00"/>
                </a:solidFill>
                <a:latin typeface="Corbel" panose="020B0503020204020204" pitchFamily="34" charset="0"/>
              </a:rPr>
              <a:t>Datos no estructurados</a:t>
            </a:r>
          </a:p>
          <a:p>
            <a:pPr marL="285750" indent="-285750">
              <a:buClr>
                <a:srgbClr val="FF5B00"/>
              </a:buClr>
              <a:buFont typeface="Arial" panose="020B0604020202020204" pitchFamily="34" charset="0"/>
              <a:buChar char="•"/>
            </a:pPr>
            <a:r>
              <a:rPr lang="es-ES">
                <a:latin typeface="Corbel" panose="020B0503020204020204" pitchFamily="34" charset="0"/>
              </a:rPr>
              <a:t>Email</a:t>
            </a:r>
          </a:p>
          <a:p>
            <a:pPr marL="285750" indent="-285750">
              <a:buClr>
                <a:srgbClr val="FF5B00"/>
              </a:buClr>
              <a:buFont typeface="Arial" panose="020B0604020202020204" pitchFamily="34" charset="0"/>
              <a:buChar char="•"/>
            </a:pPr>
            <a:r>
              <a:rPr lang="es-ES">
                <a:latin typeface="Corbel" panose="020B0503020204020204" pitchFamily="34" charset="0"/>
              </a:rPr>
              <a:t>PDF</a:t>
            </a:r>
          </a:p>
          <a:p>
            <a:pPr marL="285750" indent="-285750">
              <a:buClr>
                <a:srgbClr val="FF5B00"/>
              </a:buClr>
              <a:buFont typeface="Arial" panose="020B0604020202020204" pitchFamily="34" charset="0"/>
              <a:buChar char="•"/>
            </a:pPr>
            <a:r>
              <a:rPr lang="es-ES">
                <a:latin typeface="Corbel" panose="020B0503020204020204" pitchFamily="34" charset="0"/>
              </a:rPr>
              <a:t>Documentos</a:t>
            </a:r>
            <a:r>
              <a:rPr lang="es-ES" b="1">
                <a:latin typeface="Corbel" panose="020B0503020204020204" pitchFamily="34" charset="0"/>
              </a:rPr>
              <a:t> </a:t>
            </a:r>
            <a:endParaRPr lang="es-ES" i="1">
              <a:latin typeface="Corbel" panose="020B0503020204020204" pitchFamily="34" charset="0"/>
            </a:endParaRPr>
          </a:p>
          <a:p>
            <a:endParaRPr lang="es-ES" i="1">
              <a:latin typeface="Corbel" panose="020B0503020204020204" pitchFamily="34" charset="0"/>
            </a:endParaRPr>
          </a:p>
        </p:txBody>
      </p:sp>
      <p:sp>
        <p:nvSpPr>
          <p:cNvPr id="38" name="TextBox 37">
            <a:extLst>
              <a:ext uri="{FF2B5EF4-FFF2-40B4-BE49-F238E27FC236}">
                <a16:creationId xmlns:a16="http://schemas.microsoft.com/office/drawing/2014/main" id="{685B111F-6285-4EDA-891B-F7DF9EDFCD51}"/>
              </a:ext>
            </a:extLst>
          </p:cNvPr>
          <p:cNvSpPr txBox="1"/>
          <p:nvPr/>
        </p:nvSpPr>
        <p:spPr>
          <a:xfrm>
            <a:off x="7970899" y="2672981"/>
            <a:ext cx="3026479" cy="1754326"/>
          </a:xfrm>
          <a:prstGeom prst="rect">
            <a:avLst/>
          </a:prstGeom>
          <a:noFill/>
        </p:spPr>
        <p:txBody>
          <a:bodyPr wrap="square">
            <a:spAutoFit/>
          </a:bodyPr>
          <a:lstStyle/>
          <a:p>
            <a:r>
              <a:rPr lang="es-ES" b="1">
                <a:solidFill>
                  <a:srgbClr val="FF5B00"/>
                </a:solidFill>
                <a:latin typeface="Corbel" panose="020B0503020204020204" pitchFamily="34" charset="0"/>
              </a:rPr>
              <a:t>Datos no estructurados (binarios)</a:t>
            </a:r>
          </a:p>
          <a:p>
            <a:pPr marL="285750" indent="-285750">
              <a:buClr>
                <a:srgbClr val="FF5B00"/>
              </a:buClr>
              <a:buFont typeface="Arial" panose="020B0604020202020204" pitchFamily="34" charset="0"/>
              <a:buChar char="•"/>
            </a:pPr>
            <a:r>
              <a:rPr lang="es-ES">
                <a:latin typeface="Corbel" panose="020B0503020204020204" pitchFamily="34" charset="0"/>
              </a:rPr>
              <a:t>Audios</a:t>
            </a:r>
          </a:p>
          <a:p>
            <a:pPr marL="285750" indent="-285750">
              <a:buClr>
                <a:srgbClr val="FF5B00"/>
              </a:buClr>
              <a:buFont typeface="Arial" panose="020B0604020202020204" pitchFamily="34" charset="0"/>
              <a:buChar char="•"/>
            </a:pPr>
            <a:r>
              <a:rPr lang="es-ES">
                <a:latin typeface="Corbel" panose="020B0503020204020204" pitchFamily="34" charset="0"/>
              </a:rPr>
              <a:t>Imágenes</a:t>
            </a:r>
          </a:p>
          <a:p>
            <a:pPr marL="285750" indent="-285750">
              <a:buClr>
                <a:srgbClr val="FF5B00"/>
              </a:buClr>
              <a:buFont typeface="Arial" panose="020B0604020202020204" pitchFamily="34" charset="0"/>
              <a:buChar char="•"/>
            </a:pPr>
            <a:r>
              <a:rPr lang="es-ES">
                <a:latin typeface="Corbel" panose="020B0503020204020204" pitchFamily="34" charset="0"/>
              </a:rPr>
              <a:t>Videos</a:t>
            </a:r>
          </a:p>
          <a:p>
            <a:endParaRPr lang="es-ES" i="1">
              <a:latin typeface="Corbel" panose="020B0503020204020204" pitchFamily="34" charset="0"/>
            </a:endParaRPr>
          </a:p>
        </p:txBody>
      </p:sp>
    </p:spTree>
    <p:extLst>
      <p:ext uri="{BB962C8B-B14F-4D97-AF65-F5344CB8AC3E}">
        <p14:creationId xmlns:p14="http://schemas.microsoft.com/office/powerpoint/2010/main" val="66447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979D-C9EB-47F5-83E6-448BF680C2A8}"/>
              </a:ext>
            </a:extLst>
          </p:cNvPr>
          <p:cNvSpPr>
            <a:spLocks noGrp="1"/>
          </p:cNvSpPr>
          <p:nvPr>
            <p:ph type="title"/>
          </p:nvPr>
        </p:nvSpPr>
        <p:spPr/>
        <p:txBody>
          <a:bodyPr/>
          <a:lstStyle/>
          <a:p>
            <a:r>
              <a:rPr lang="es-ES"/>
              <a:t>Almacenamiento de Datos | Introducción – Data </a:t>
            </a:r>
            <a:r>
              <a:rPr lang="es-ES" err="1"/>
              <a:t>Warehouse</a:t>
            </a:r>
            <a:r>
              <a:rPr lang="es-ES"/>
              <a:t> (DWH o EDWH)</a:t>
            </a:r>
          </a:p>
        </p:txBody>
      </p:sp>
      <p:sp>
        <p:nvSpPr>
          <p:cNvPr id="3" name="Google Shape;100;p4">
            <a:extLst>
              <a:ext uri="{FF2B5EF4-FFF2-40B4-BE49-F238E27FC236}">
                <a16:creationId xmlns:a16="http://schemas.microsoft.com/office/drawing/2014/main" id="{94C57E3F-34EB-4E01-BF59-E46A3C171101}"/>
              </a:ext>
            </a:extLst>
          </p:cNvPr>
          <p:cNvSpPr/>
          <p:nvPr/>
        </p:nvSpPr>
        <p:spPr>
          <a:xfrm>
            <a:off x="304396" y="1217494"/>
            <a:ext cx="11609181" cy="1211669"/>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Los </a:t>
            </a:r>
            <a:r>
              <a:rPr lang="es-ES" b="1">
                <a:solidFill>
                  <a:schemeClr val="tx1"/>
                </a:solidFill>
                <a:sym typeface="Arial"/>
              </a:rPr>
              <a:t>Data </a:t>
            </a:r>
            <a:r>
              <a:rPr lang="es-ES" b="1" err="1">
                <a:solidFill>
                  <a:schemeClr val="tx1"/>
                </a:solidFill>
                <a:sym typeface="Arial"/>
              </a:rPr>
              <a:t>Warehouse</a:t>
            </a:r>
            <a:r>
              <a:rPr lang="es-ES" b="1">
                <a:solidFill>
                  <a:schemeClr val="tx1"/>
                </a:solidFill>
                <a:sym typeface="Arial"/>
              </a:rPr>
              <a:t> </a:t>
            </a:r>
            <a:r>
              <a:rPr lang="es-ES">
                <a:solidFill>
                  <a:schemeClr val="tx1"/>
                </a:solidFill>
                <a:sym typeface="Arial"/>
              </a:rPr>
              <a:t> o </a:t>
            </a:r>
            <a:r>
              <a:rPr lang="es-ES" b="1">
                <a:solidFill>
                  <a:schemeClr val="tx1"/>
                </a:solidFill>
                <a:sym typeface="Arial"/>
              </a:rPr>
              <a:t>Enterprise Data </a:t>
            </a:r>
            <a:r>
              <a:rPr lang="es-ES" b="1" err="1">
                <a:solidFill>
                  <a:schemeClr val="tx1"/>
                </a:solidFill>
                <a:sym typeface="Arial"/>
              </a:rPr>
              <a:t>Warehouse</a:t>
            </a:r>
            <a:r>
              <a:rPr lang="es-ES" b="1">
                <a:solidFill>
                  <a:schemeClr val="tx1"/>
                </a:solidFill>
                <a:sym typeface="Arial"/>
              </a:rPr>
              <a:t> </a:t>
            </a:r>
            <a:r>
              <a:rPr lang="es-ES">
                <a:solidFill>
                  <a:schemeClr val="tx1"/>
                </a:solidFill>
                <a:sym typeface="Arial"/>
              </a:rPr>
              <a:t>son repositorios de datos que nos permiten almacenar </a:t>
            </a:r>
            <a:r>
              <a:rPr lang="es-ES" b="1">
                <a:solidFill>
                  <a:schemeClr val="tx1"/>
                </a:solidFill>
                <a:sym typeface="Arial"/>
              </a:rPr>
              <a:t>Datos estructurados</a:t>
            </a:r>
            <a:r>
              <a:rPr lang="es-ES">
                <a:solidFill>
                  <a:schemeClr val="tx1"/>
                </a:solidFill>
                <a:sym typeface="Arial"/>
              </a:rPr>
              <a:t> siguiendo una estructura similar a una </a:t>
            </a:r>
            <a:r>
              <a:rPr lang="es-ES" b="1">
                <a:solidFill>
                  <a:schemeClr val="tx1"/>
                </a:solidFill>
                <a:sym typeface="Arial"/>
              </a:rPr>
              <a:t>BBDD relacional</a:t>
            </a:r>
            <a:r>
              <a:rPr lang="es-ES">
                <a:solidFill>
                  <a:schemeClr val="tx1"/>
                </a:solidFill>
                <a:sym typeface="Arial"/>
              </a:rPr>
              <a:t> (Tablas).</a:t>
            </a:r>
          </a:p>
          <a:p>
            <a:pPr algn="just"/>
            <a:r>
              <a:rPr lang="es-ES">
                <a:solidFill>
                  <a:schemeClr val="tx1"/>
                </a:solidFill>
                <a:sym typeface="Arial"/>
              </a:rPr>
              <a:t>A nivel empresarial, su principal funcionalidad es el análisis de datos, proporcionando gran rapidez en las operaciones y siendo esencial para las aplicaciones de BI que requieren agregaciones de grandes volúmenes de datos.</a:t>
            </a:r>
            <a:endParaRPr>
              <a:solidFill>
                <a:schemeClr val="tx1"/>
              </a:solidFill>
              <a:sym typeface="Arial"/>
            </a:endParaRPr>
          </a:p>
        </p:txBody>
      </p:sp>
      <p:pic>
        <p:nvPicPr>
          <p:cNvPr id="7" name="Picture 6">
            <a:extLst>
              <a:ext uri="{FF2B5EF4-FFF2-40B4-BE49-F238E27FC236}">
                <a16:creationId xmlns:a16="http://schemas.microsoft.com/office/drawing/2014/main" id="{FB8B41DD-7432-42BF-A783-B5D2BB3F35B0}"/>
              </a:ext>
            </a:extLst>
          </p:cNvPr>
          <p:cNvPicPr>
            <a:picLocks noChangeAspect="1"/>
          </p:cNvPicPr>
          <p:nvPr/>
        </p:nvPicPr>
        <p:blipFill>
          <a:blip r:embed="rId2"/>
          <a:stretch>
            <a:fillRect/>
          </a:stretch>
        </p:blipFill>
        <p:spPr>
          <a:xfrm>
            <a:off x="1231656" y="3167526"/>
            <a:ext cx="2990849" cy="2024062"/>
          </a:xfrm>
          <a:prstGeom prst="rect">
            <a:avLst/>
          </a:prstGeom>
        </p:spPr>
      </p:pic>
      <p:pic>
        <p:nvPicPr>
          <p:cNvPr id="3078" name="Picture 6" descr="Redshift SQL Gotchas">
            <a:extLst>
              <a:ext uri="{FF2B5EF4-FFF2-40B4-BE49-F238E27FC236}">
                <a16:creationId xmlns:a16="http://schemas.microsoft.com/office/drawing/2014/main" id="{0C0F6161-CBE8-4BDD-9F82-5FEEDF5B8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429" y="3167524"/>
            <a:ext cx="3107114" cy="20240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rso de introducción a Google BigQuery Madrid - MIDE BigQuery">
            <a:extLst>
              <a:ext uri="{FF2B5EF4-FFF2-40B4-BE49-F238E27FC236}">
                <a16:creationId xmlns:a16="http://schemas.microsoft.com/office/drawing/2014/main" id="{AF9DBA67-5358-42DD-87D0-71CCB0364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2543" y="3167523"/>
            <a:ext cx="3846905" cy="20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823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1C13F7-5294-4808-AFA2-7339627F41D6}"/>
              </a:ext>
            </a:extLst>
          </p:cNvPr>
          <p:cNvSpPr>
            <a:spLocks noGrp="1"/>
          </p:cNvSpPr>
          <p:nvPr>
            <p:ph type="title"/>
          </p:nvPr>
        </p:nvSpPr>
        <p:spPr>
          <a:xfrm>
            <a:off x="304396" y="294799"/>
            <a:ext cx="10656000" cy="460374"/>
          </a:xfrm>
        </p:spPr>
        <p:txBody>
          <a:bodyPr/>
          <a:lstStyle/>
          <a:p>
            <a:r>
              <a:rPr lang="es-ES"/>
              <a:t>Almacenamiento de Datos | Introducción </a:t>
            </a:r>
          </a:p>
        </p:txBody>
      </p:sp>
      <p:pic>
        <p:nvPicPr>
          <p:cNvPr id="5" name="Imagen 4" descr="https://blog.pragmaticworks.com/hs-fs/hubfs/ModernDWReferenceArchitecture%20(002).jpg?width=1006&amp;name=ModernDWReferenceArchitecture%20(002).jpg">
            <a:extLst>
              <a:ext uri="{FF2B5EF4-FFF2-40B4-BE49-F238E27FC236}">
                <a16:creationId xmlns:a16="http://schemas.microsoft.com/office/drawing/2014/main" id="{1B3EA368-0C07-4192-8D9A-68373E04B9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92154" y="1400940"/>
            <a:ext cx="9207691" cy="4692919"/>
          </a:xfrm>
          <a:prstGeom prst="rect">
            <a:avLst/>
          </a:prstGeom>
          <a:noFill/>
          <a:ln>
            <a:noFill/>
          </a:ln>
        </p:spPr>
      </p:pic>
    </p:spTree>
    <p:extLst>
      <p:ext uri="{BB962C8B-B14F-4D97-AF65-F5344CB8AC3E}">
        <p14:creationId xmlns:p14="http://schemas.microsoft.com/office/powerpoint/2010/main" val="4130789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Snipped 7">
            <a:extLst>
              <a:ext uri="{FF2B5EF4-FFF2-40B4-BE49-F238E27FC236}">
                <a16:creationId xmlns:a16="http://schemas.microsoft.com/office/drawing/2014/main" id="{8E16DA7F-D41D-4611-91B9-366D02E9B2D5}"/>
              </a:ext>
            </a:extLst>
          </p:cNvPr>
          <p:cNvSpPr/>
          <p:nvPr/>
        </p:nvSpPr>
        <p:spPr>
          <a:xfrm rot="5400000">
            <a:off x="2186217" y="-687342"/>
            <a:ext cx="697762" cy="4458815"/>
          </a:xfrm>
          <a:prstGeom prst="snip2SameRect">
            <a:avLst>
              <a:gd name="adj1" fmla="val 35299"/>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sp>
        <p:nvSpPr>
          <p:cNvPr id="2" name="Title 1">
            <a:extLst>
              <a:ext uri="{FF2B5EF4-FFF2-40B4-BE49-F238E27FC236}">
                <a16:creationId xmlns:a16="http://schemas.microsoft.com/office/drawing/2014/main" id="{A58940E6-66A6-4FE4-B502-DDF7DD5154F1}"/>
              </a:ext>
            </a:extLst>
          </p:cNvPr>
          <p:cNvSpPr>
            <a:spLocks noGrp="1"/>
          </p:cNvSpPr>
          <p:nvPr>
            <p:ph type="title"/>
          </p:nvPr>
        </p:nvSpPr>
        <p:spPr/>
        <p:txBody>
          <a:bodyPr/>
          <a:lstStyle/>
          <a:p>
            <a:r>
              <a:rPr lang="es-ES"/>
              <a:t>Introducción | Aplicación de uso intensivo de datos</a:t>
            </a:r>
          </a:p>
        </p:txBody>
      </p:sp>
      <p:sp>
        <p:nvSpPr>
          <p:cNvPr id="3" name="Title 1">
            <a:extLst>
              <a:ext uri="{FF2B5EF4-FFF2-40B4-BE49-F238E27FC236}">
                <a16:creationId xmlns:a16="http://schemas.microsoft.com/office/drawing/2014/main" id="{35E52C3A-48A0-4049-B78C-E33BA96384E3}"/>
              </a:ext>
            </a:extLst>
          </p:cNvPr>
          <p:cNvSpPr txBox="1">
            <a:spLocks/>
          </p:cNvSpPr>
          <p:nvPr/>
        </p:nvSpPr>
        <p:spPr>
          <a:xfrm>
            <a:off x="305689" y="1193184"/>
            <a:ext cx="4272863" cy="697764"/>
          </a:xfrm>
          <a:prstGeom prst="rect">
            <a:avLst/>
          </a:prstGeom>
          <a:noFill/>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2400" b="1" kern="1200">
                <a:solidFill>
                  <a:schemeClr val="tx1"/>
                </a:solidFill>
                <a:latin typeface="Corbel (Headings)"/>
                <a:ea typeface="+mj-ea"/>
                <a:cs typeface="+mj-cs"/>
              </a:defRPr>
            </a:lvl1pPr>
          </a:lstStyle>
          <a:p>
            <a:pPr algn="ctr"/>
            <a:r>
              <a:rPr lang="es-ES" sz="3200" dirty="0">
                <a:solidFill>
                  <a:srgbClr val="FFFFFF"/>
                </a:solidFill>
                <a:latin typeface="Corbel" panose="020B0503020204020204" pitchFamily="34" charset="0"/>
              </a:rPr>
              <a:t>Ejemplo de tareas en una aplicación de uso intensivo de datos</a:t>
            </a:r>
            <a:endParaRPr lang="en-US" sz="3200" dirty="0">
              <a:solidFill>
                <a:srgbClr val="FFFFFF"/>
              </a:solidFill>
              <a:latin typeface="Corbel" panose="020B0503020204020204" pitchFamily="34" charset="0"/>
            </a:endParaRPr>
          </a:p>
        </p:txBody>
      </p:sp>
      <p:pic>
        <p:nvPicPr>
          <p:cNvPr id="6" name="Imagen 5" descr="Diagram&#10;&#10;Description automatically generated">
            <a:extLst>
              <a:ext uri="{FF2B5EF4-FFF2-40B4-BE49-F238E27FC236}">
                <a16:creationId xmlns:a16="http://schemas.microsoft.com/office/drawing/2014/main" id="{D2FADCB9-C004-4C58-AE3F-3A8B1CABEA0B}"/>
              </a:ext>
            </a:extLst>
          </p:cNvPr>
          <p:cNvPicPr/>
          <p:nvPr/>
        </p:nvPicPr>
        <p:blipFill rotWithShape="1">
          <a:blip r:embed="rId2"/>
          <a:srcRect b="8801"/>
          <a:stretch/>
        </p:blipFill>
        <p:spPr bwMode="auto">
          <a:xfrm>
            <a:off x="5105610" y="1150351"/>
            <a:ext cx="6780700" cy="4823465"/>
          </a:xfrm>
          <a:prstGeom prst="rect">
            <a:avLst/>
          </a:prstGeom>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3EC42772-7211-4400-AE56-AFAA4AA02BA0}"/>
              </a:ext>
            </a:extLst>
          </p:cNvPr>
          <p:cNvSpPr txBox="1"/>
          <p:nvPr/>
        </p:nvSpPr>
        <p:spPr>
          <a:xfrm>
            <a:off x="1236023" y="5050486"/>
            <a:ext cx="1886004" cy="923330"/>
          </a:xfrm>
          <a:prstGeom prst="rect">
            <a:avLst/>
          </a:prstGeom>
          <a:noFill/>
        </p:spPr>
        <p:txBody>
          <a:bodyPr wrap="square">
            <a:spAutoFit/>
          </a:bodyPr>
          <a:lstStyle/>
          <a:p>
            <a:r>
              <a:rPr lang="es-ES" dirty="0">
                <a:latin typeface="Corbel" panose="020B0503020204020204" pitchFamily="34" charset="0"/>
              </a:rPr>
              <a:t>Fiabilidad</a:t>
            </a:r>
          </a:p>
          <a:p>
            <a:r>
              <a:rPr lang="es-ES" dirty="0">
                <a:latin typeface="Corbel" panose="020B0503020204020204" pitchFamily="34" charset="0"/>
              </a:rPr>
              <a:t>Escalabilidad</a:t>
            </a:r>
          </a:p>
          <a:p>
            <a:r>
              <a:rPr lang="es-ES" dirty="0">
                <a:latin typeface="Corbel" panose="020B0503020204020204" pitchFamily="34" charset="0"/>
              </a:rPr>
              <a:t>Mantenibilidad</a:t>
            </a:r>
            <a:endParaRPr lang="en-US" dirty="0">
              <a:latin typeface="Corbel" panose="020B0503020204020204" pitchFamily="34" charset="0"/>
            </a:endParaRPr>
          </a:p>
        </p:txBody>
      </p:sp>
      <p:cxnSp>
        <p:nvCxnSpPr>
          <p:cNvPr id="11" name="Straight Connector 529">
            <a:extLst>
              <a:ext uri="{FF2B5EF4-FFF2-40B4-BE49-F238E27FC236}">
                <a16:creationId xmlns:a16="http://schemas.microsoft.com/office/drawing/2014/main" id="{BA318CD9-759B-4DDE-B04B-DBF17872CF0B}"/>
              </a:ext>
            </a:extLst>
          </p:cNvPr>
          <p:cNvCxnSpPr>
            <a:cxnSpLocks/>
          </p:cNvCxnSpPr>
          <p:nvPr/>
        </p:nvCxnSpPr>
        <p:spPr>
          <a:xfrm>
            <a:off x="1127057" y="5050486"/>
            <a:ext cx="0" cy="1038563"/>
          </a:xfrm>
          <a:prstGeom prst="line">
            <a:avLst/>
          </a:prstGeom>
          <a:noFill/>
          <a:ln w="57150" cap="flat" cmpd="sng" algn="ctr">
            <a:solidFill>
              <a:srgbClr val="FF5B00"/>
            </a:solidFill>
            <a:prstDash val="solid"/>
          </a:ln>
          <a:effectLst/>
        </p:spPr>
      </p:cxnSp>
      <p:sp>
        <p:nvSpPr>
          <p:cNvPr id="12" name="Title 1">
            <a:extLst>
              <a:ext uri="{FF2B5EF4-FFF2-40B4-BE49-F238E27FC236}">
                <a16:creationId xmlns:a16="http://schemas.microsoft.com/office/drawing/2014/main" id="{14977D67-8837-45F6-AE8F-3FADB908E5F2}"/>
              </a:ext>
            </a:extLst>
          </p:cNvPr>
          <p:cNvSpPr txBox="1">
            <a:spLocks/>
          </p:cNvSpPr>
          <p:nvPr/>
        </p:nvSpPr>
        <p:spPr>
          <a:xfrm>
            <a:off x="441262" y="5091489"/>
            <a:ext cx="520483" cy="61631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Corbel (Headings)"/>
                <a:ea typeface="+mj-ea"/>
                <a:cs typeface="+mj-cs"/>
              </a:defRPr>
            </a:lvl1pPr>
          </a:lstStyle>
          <a:p>
            <a:pPr algn="ctr"/>
            <a:r>
              <a:rPr lang="es-ES" sz="9600" dirty="0">
                <a:solidFill>
                  <a:srgbClr val="FF5A00"/>
                </a:solidFill>
                <a:latin typeface="Corbel" panose="020B0503020204020204" pitchFamily="34" charset="0"/>
              </a:rPr>
              <a:t>3</a:t>
            </a:r>
            <a:endParaRPr lang="en-US" sz="9600" dirty="0">
              <a:solidFill>
                <a:srgbClr val="FF5A00"/>
              </a:solidFill>
              <a:latin typeface="Corbel" panose="020B0503020204020204" pitchFamily="34" charset="0"/>
            </a:endParaRPr>
          </a:p>
        </p:txBody>
      </p:sp>
      <p:sp>
        <p:nvSpPr>
          <p:cNvPr id="13" name="TextBox 12">
            <a:extLst>
              <a:ext uri="{FF2B5EF4-FFF2-40B4-BE49-F238E27FC236}">
                <a16:creationId xmlns:a16="http://schemas.microsoft.com/office/drawing/2014/main" id="{72F6EC19-EFE4-4DA2-881A-F2F5386220E2}"/>
              </a:ext>
            </a:extLst>
          </p:cNvPr>
          <p:cNvSpPr txBox="1"/>
          <p:nvPr/>
        </p:nvSpPr>
        <p:spPr>
          <a:xfrm>
            <a:off x="293021" y="5976418"/>
            <a:ext cx="1886004" cy="400110"/>
          </a:xfrm>
          <a:prstGeom prst="rect">
            <a:avLst/>
          </a:prstGeom>
          <a:noFill/>
        </p:spPr>
        <p:txBody>
          <a:bodyPr wrap="square">
            <a:spAutoFit/>
          </a:bodyPr>
          <a:lstStyle/>
          <a:p>
            <a:r>
              <a:rPr lang="es-ES" sz="2000" b="1">
                <a:solidFill>
                  <a:srgbClr val="FF5A00"/>
                </a:solidFill>
                <a:latin typeface="Corbel" panose="020B0503020204020204" pitchFamily="34" charset="0"/>
              </a:rPr>
              <a:t>Características</a:t>
            </a:r>
            <a:endParaRPr lang="en-US" sz="2000" b="1">
              <a:solidFill>
                <a:srgbClr val="FF5A00"/>
              </a:solidFill>
              <a:latin typeface="Corbel" panose="020B0503020204020204" pitchFamily="34" charset="0"/>
            </a:endParaRPr>
          </a:p>
        </p:txBody>
      </p:sp>
      <p:sp>
        <p:nvSpPr>
          <p:cNvPr id="7" name="TextBox 6">
            <a:extLst>
              <a:ext uri="{FF2B5EF4-FFF2-40B4-BE49-F238E27FC236}">
                <a16:creationId xmlns:a16="http://schemas.microsoft.com/office/drawing/2014/main" id="{82F60DC3-34B3-BA3D-A2D2-C52363F9F419}"/>
              </a:ext>
            </a:extLst>
          </p:cNvPr>
          <p:cNvSpPr txBox="1"/>
          <p:nvPr/>
        </p:nvSpPr>
        <p:spPr>
          <a:xfrm>
            <a:off x="305689" y="2039850"/>
            <a:ext cx="4458813" cy="2708434"/>
          </a:xfrm>
          <a:prstGeom prst="rect">
            <a:avLst/>
          </a:prstGeom>
          <a:noFill/>
        </p:spPr>
        <p:txBody>
          <a:bodyPr wrap="square">
            <a:spAutoFit/>
          </a:bodyPr>
          <a:lstStyle/>
          <a:p>
            <a:pPr marL="171450" indent="-171450">
              <a:buClr>
                <a:srgbClr val="FF5A00"/>
              </a:buClr>
              <a:buFont typeface="Wingdings" panose="05000000000000000000" pitchFamily="2" charset="2"/>
              <a:buChar char="ü"/>
            </a:pPr>
            <a:r>
              <a:rPr lang="es-ES" sz="1700" dirty="0">
                <a:latin typeface="Corbel" panose="020B0503020204020204" pitchFamily="34" charset="0"/>
              </a:rPr>
              <a:t>Almacenar datos para usuarios u otras aplicaciones.</a:t>
            </a:r>
          </a:p>
          <a:p>
            <a:pPr marL="171450" indent="-171450">
              <a:buClr>
                <a:srgbClr val="FF5A00"/>
              </a:buClr>
              <a:buFont typeface="Wingdings" panose="05000000000000000000" pitchFamily="2" charset="2"/>
              <a:buChar char="ü"/>
            </a:pPr>
            <a:r>
              <a:rPr lang="es-ES" sz="1700" dirty="0">
                <a:latin typeface="Corbel" panose="020B0503020204020204" pitchFamily="34" charset="0"/>
              </a:rPr>
              <a:t>Recordar resultados de consultas para acelerar lecturas futuras (memoria caché).</a:t>
            </a:r>
          </a:p>
          <a:p>
            <a:pPr marL="171450" indent="-171450">
              <a:buClr>
                <a:srgbClr val="FF5A00"/>
              </a:buClr>
              <a:buFont typeface="Wingdings" panose="05000000000000000000" pitchFamily="2" charset="2"/>
              <a:buChar char="ü"/>
            </a:pPr>
            <a:r>
              <a:rPr lang="es-ES" sz="1700" dirty="0">
                <a:latin typeface="Corbel" panose="020B0503020204020204" pitchFamily="34" charset="0"/>
              </a:rPr>
              <a:t>Buscar datos mediante palabras clave o filtrarlos (índices de búsqueda).</a:t>
            </a:r>
          </a:p>
          <a:p>
            <a:pPr marL="171450" indent="-171450">
              <a:buClr>
                <a:srgbClr val="FF5A00"/>
              </a:buClr>
              <a:buFont typeface="Wingdings" panose="05000000000000000000" pitchFamily="2" charset="2"/>
              <a:buChar char="ü"/>
            </a:pPr>
            <a:r>
              <a:rPr lang="es-ES" sz="1700" dirty="0">
                <a:latin typeface="Corbel" panose="020B0503020204020204" pitchFamily="34" charset="0"/>
              </a:rPr>
              <a:t>Enviar “mensajes” a otros procesos para taras asíncronas. (</a:t>
            </a:r>
            <a:r>
              <a:rPr lang="es-ES" sz="1700" b="1" dirty="0" err="1">
                <a:latin typeface="Corbel" panose="020B0503020204020204" pitchFamily="34" charset="0"/>
              </a:rPr>
              <a:t>Stream</a:t>
            </a:r>
            <a:r>
              <a:rPr lang="es-ES" sz="1700" b="1" dirty="0">
                <a:latin typeface="Corbel" panose="020B0503020204020204" pitchFamily="34" charset="0"/>
              </a:rPr>
              <a:t> processing</a:t>
            </a:r>
            <a:r>
              <a:rPr lang="es-ES" sz="1700" dirty="0">
                <a:latin typeface="Corbel" panose="020B0503020204020204" pitchFamily="34" charset="0"/>
              </a:rPr>
              <a:t>).</a:t>
            </a:r>
          </a:p>
          <a:p>
            <a:pPr marL="171450" indent="-171450">
              <a:buClr>
                <a:srgbClr val="FF5A00"/>
              </a:buClr>
              <a:buFont typeface="Wingdings" panose="05000000000000000000" pitchFamily="2" charset="2"/>
              <a:buChar char="ü"/>
            </a:pPr>
            <a:r>
              <a:rPr lang="es-ES" sz="1700" dirty="0">
                <a:latin typeface="Corbel" panose="020B0503020204020204" pitchFamily="34" charset="0"/>
              </a:rPr>
              <a:t>Procesar periódicamente gran cantidad de datos (</a:t>
            </a:r>
            <a:r>
              <a:rPr lang="es-ES" sz="1700" b="1" dirty="0" err="1">
                <a:latin typeface="Corbel" panose="020B0503020204020204" pitchFamily="34" charset="0"/>
              </a:rPr>
              <a:t>Batch</a:t>
            </a:r>
            <a:r>
              <a:rPr lang="es-ES" sz="1700" b="1" dirty="0">
                <a:latin typeface="Corbel" panose="020B0503020204020204" pitchFamily="34" charset="0"/>
              </a:rPr>
              <a:t> processing</a:t>
            </a:r>
            <a:r>
              <a:rPr lang="es-ES" sz="1700" dirty="0">
                <a:latin typeface="Corbel" panose="020B0503020204020204" pitchFamily="34" charset="0"/>
              </a:rPr>
              <a:t>).</a:t>
            </a:r>
          </a:p>
        </p:txBody>
      </p:sp>
    </p:spTree>
    <p:extLst>
      <p:ext uri="{BB962C8B-B14F-4D97-AF65-F5344CB8AC3E}">
        <p14:creationId xmlns:p14="http://schemas.microsoft.com/office/powerpoint/2010/main" val="2846215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 Lakes vs. Data Warehouses: The Co-existence Argument | Qubole">
            <a:extLst>
              <a:ext uri="{FF2B5EF4-FFF2-40B4-BE49-F238E27FC236}">
                <a16:creationId xmlns:a16="http://schemas.microsoft.com/office/drawing/2014/main" id="{A93799A9-EC79-4428-8C5E-E625D007D4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0822" y="1557019"/>
            <a:ext cx="8630355" cy="48545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12D8EB9-2F24-4C06-A6F1-6761D2CC7C8B}"/>
              </a:ext>
            </a:extLst>
          </p:cNvPr>
          <p:cNvSpPr>
            <a:spLocks noGrp="1"/>
          </p:cNvSpPr>
          <p:nvPr>
            <p:ph type="title"/>
          </p:nvPr>
        </p:nvSpPr>
        <p:spPr>
          <a:xfrm>
            <a:off x="304396" y="294799"/>
            <a:ext cx="10656000" cy="460374"/>
          </a:xfrm>
        </p:spPr>
        <p:txBody>
          <a:bodyPr/>
          <a:lstStyle/>
          <a:p>
            <a:r>
              <a:rPr lang="es-ES"/>
              <a:t>Almacenamiento de Datos | Introducción – Data Lake vs Data </a:t>
            </a:r>
            <a:r>
              <a:rPr lang="es-ES" err="1"/>
              <a:t>Warehouse</a:t>
            </a:r>
            <a:endParaRPr lang="es-ES"/>
          </a:p>
        </p:txBody>
      </p:sp>
    </p:spTree>
    <p:extLst>
      <p:ext uri="{BB962C8B-B14F-4D97-AF65-F5344CB8AC3E}">
        <p14:creationId xmlns:p14="http://schemas.microsoft.com/office/powerpoint/2010/main" val="3361968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979D-C9EB-47F5-83E6-448BF680C2A8}"/>
              </a:ext>
            </a:extLst>
          </p:cNvPr>
          <p:cNvSpPr>
            <a:spLocks noGrp="1"/>
          </p:cNvSpPr>
          <p:nvPr>
            <p:ph type="title"/>
          </p:nvPr>
        </p:nvSpPr>
        <p:spPr/>
        <p:txBody>
          <a:bodyPr/>
          <a:lstStyle/>
          <a:p>
            <a:r>
              <a:rPr lang="es-ES"/>
              <a:t>Almacenamiento de Datos | Introducción – Bases de datos</a:t>
            </a:r>
          </a:p>
        </p:txBody>
      </p:sp>
      <p:sp>
        <p:nvSpPr>
          <p:cNvPr id="3" name="Google Shape;100;p4">
            <a:extLst>
              <a:ext uri="{FF2B5EF4-FFF2-40B4-BE49-F238E27FC236}">
                <a16:creationId xmlns:a16="http://schemas.microsoft.com/office/drawing/2014/main" id="{C10BB416-8E22-47F3-932F-33F77B5F29D2}"/>
              </a:ext>
            </a:extLst>
          </p:cNvPr>
          <p:cNvSpPr/>
          <p:nvPr/>
        </p:nvSpPr>
        <p:spPr>
          <a:xfrm>
            <a:off x="304396" y="1217494"/>
            <a:ext cx="11609181" cy="1235559"/>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solidFill>
                  <a:schemeClr val="tx1"/>
                </a:solidFill>
                <a:sym typeface="Arial"/>
              </a:rPr>
              <a:t>En resumen, las </a:t>
            </a:r>
            <a:r>
              <a:rPr lang="es-ES" b="1" dirty="0">
                <a:solidFill>
                  <a:schemeClr val="tx1"/>
                </a:solidFill>
                <a:sym typeface="Arial"/>
              </a:rPr>
              <a:t>Bases de Datos</a:t>
            </a:r>
            <a:r>
              <a:rPr lang="es-ES" dirty="0">
                <a:solidFill>
                  <a:schemeClr val="tx1"/>
                </a:solidFill>
                <a:sym typeface="Arial"/>
              </a:rPr>
              <a:t> son repositorios que nos permiten almacenar datos de distinta manera en función de su tipología.</a:t>
            </a:r>
          </a:p>
          <a:p>
            <a:pPr algn="just"/>
            <a:r>
              <a:rPr lang="es-ES" dirty="0">
                <a:solidFill>
                  <a:schemeClr val="tx1"/>
                </a:solidFill>
                <a:sym typeface="Arial"/>
              </a:rPr>
              <a:t>Aquellas que almacenan </a:t>
            </a:r>
            <a:r>
              <a:rPr lang="es-ES" b="1" dirty="0">
                <a:solidFill>
                  <a:schemeClr val="tx1"/>
                </a:solidFill>
                <a:sym typeface="Arial"/>
              </a:rPr>
              <a:t>datos estructurados en tablas</a:t>
            </a:r>
            <a:r>
              <a:rPr lang="es-ES" dirty="0">
                <a:solidFill>
                  <a:schemeClr val="tx1"/>
                </a:solidFill>
                <a:sym typeface="Arial"/>
              </a:rPr>
              <a:t>, los llamamos </a:t>
            </a:r>
            <a:r>
              <a:rPr lang="es-ES" b="1" dirty="0">
                <a:solidFill>
                  <a:schemeClr val="tx1"/>
                </a:solidFill>
                <a:sym typeface="Arial"/>
              </a:rPr>
              <a:t>BBDD relacionales </a:t>
            </a:r>
            <a:r>
              <a:rPr lang="es-ES" dirty="0">
                <a:solidFill>
                  <a:schemeClr val="tx1"/>
                </a:solidFill>
                <a:sym typeface="Arial"/>
              </a:rPr>
              <a:t>o </a:t>
            </a:r>
            <a:r>
              <a:rPr lang="es-ES" b="1" dirty="0">
                <a:solidFill>
                  <a:schemeClr val="tx1"/>
                </a:solidFill>
                <a:sym typeface="Arial"/>
              </a:rPr>
              <a:t>SQL</a:t>
            </a:r>
            <a:r>
              <a:rPr lang="es-ES" dirty="0">
                <a:solidFill>
                  <a:schemeClr val="tx1"/>
                </a:solidFill>
                <a:sym typeface="Arial"/>
              </a:rPr>
              <a:t>. Mientras que las que </a:t>
            </a:r>
            <a:r>
              <a:rPr lang="es-ES" b="1" dirty="0">
                <a:solidFill>
                  <a:schemeClr val="tx1"/>
                </a:solidFill>
                <a:sym typeface="Arial"/>
              </a:rPr>
              <a:t>no almacenan</a:t>
            </a:r>
            <a:r>
              <a:rPr lang="es-ES" dirty="0">
                <a:solidFill>
                  <a:schemeClr val="tx1"/>
                </a:solidFill>
                <a:sym typeface="Arial"/>
              </a:rPr>
              <a:t> datos en tablas se conocen como </a:t>
            </a:r>
            <a:r>
              <a:rPr lang="es-ES" b="1" dirty="0">
                <a:solidFill>
                  <a:schemeClr val="tx1"/>
                </a:solidFill>
                <a:sym typeface="Arial"/>
              </a:rPr>
              <a:t>BBDD NoSQL</a:t>
            </a:r>
            <a:r>
              <a:rPr lang="es-ES" dirty="0">
                <a:solidFill>
                  <a:schemeClr val="tx1"/>
                </a:solidFill>
                <a:sym typeface="Arial"/>
              </a:rPr>
              <a:t>.</a:t>
            </a:r>
            <a:endParaRPr dirty="0">
              <a:solidFill>
                <a:schemeClr val="tx1"/>
              </a:solidFill>
              <a:sym typeface="Arial"/>
            </a:endParaRPr>
          </a:p>
        </p:txBody>
      </p:sp>
      <p:grpSp>
        <p:nvGrpSpPr>
          <p:cNvPr id="7" name="Group 6">
            <a:extLst>
              <a:ext uri="{FF2B5EF4-FFF2-40B4-BE49-F238E27FC236}">
                <a16:creationId xmlns:a16="http://schemas.microsoft.com/office/drawing/2014/main" id="{42188491-E6A5-4F51-9CEA-ADEA3C309439}"/>
              </a:ext>
            </a:extLst>
          </p:cNvPr>
          <p:cNvGrpSpPr/>
          <p:nvPr/>
        </p:nvGrpSpPr>
        <p:grpSpPr>
          <a:xfrm>
            <a:off x="2713323" y="3002081"/>
            <a:ext cx="6791325" cy="2638425"/>
            <a:chOff x="2713323" y="3002081"/>
            <a:chExt cx="6791325" cy="2638425"/>
          </a:xfrm>
        </p:grpSpPr>
        <p:pic>
          <p:nvPicPr>
            <p:cNvPr id="5" name="Picture 4">
              <a:extLst>
                <a:ext uri="{FF2B5EF4-FFF2-40B4-BE49-F238E27FC236}">
                  <a16:creationId xmlns:a16="http://schemas.microsoft.com/office/drawing/2014/main" id="{D335C2F0-783F-4662-9561-30EBF6AD1286}"/>
                </a:ext>
              </a:extLst>
            </p:cNvPr>
            <p:cNvPicPr>
              <a:picLocks noChangeAspect="1"/>
            </p:cNvPicPr>
            <p:nvPr/>
          </p:nvPicPr>
          <p:blipFill>
            <a:blip r:embed="rId2"/>
            <a:stretch>
              <a:fillRect/>
            </a:stretch>
          </p:blipFill>
          <p:spPr>
            <a:xfrm>
              <a:off x="2713323" y="3002081"/>
              <a:ext cx="6791325" cy="2638425"/>
            </a:xfrm>
            <a:prstGeom prst="rect">
              <a:avLst/>
            </a:prstGeom>
          </p:spPr>
        </p:pic>
        <p:sp>
          <p:nvSpPr>
            <p:cNvPr id="6" name="TextBox 5">
              <a:extLst>
                <a:ext uri="{FF2B5EF4-FFF2-40B4-BE49-F238E27FC236}">
                  <a16:creationId xmlns:a16="http://schemas.microsoft.com/office/drawing/2014/main" id="{40853C70-4E05-42F9-8D9F-91A9F59EE2A3}"/>
                </a:ext>
              </a:extLst>
            </p:cNvPr>
            <p:cNvSpPr txBox="1"/>
            <p:nvPr/>
          </p:nvSpPr>
          <p:spPr>
            <a:xfrm>
              <a:off x="5530362" y="4079631"/>
              <a:ext cx="931984" cy="523220"/>
            </a:xfrm>
            <a:prstGeom prst="rect">
              <a:avLst/>
            </a:prstGeom>
            <a:noFill/>
          </p:spPr>
          <p:txBody>
            <a:bodyPr wrap="square" rtlCol="0">
              <a:spAutoFit/>
            </a:bodyPr>
            <a:lstStyle/>
            <a:p>
              <a:pPr algn="ctr"/>
              <a:r>
                <a:rPr lang="es-ES" sz="2800" b="1">
                  <a:solidFill>
                    <a:srgbClr val="FF5B00"/>
                  </a:solidFill>
                  <a:latin typeface="Corbel" panose="020B0503020204020204" pitchFamily="34" charset="0"/>
                </a:rPr>
                <a:t>VS</a:t>
              </a:r>
            </a:p>
          </p:txBody>
        </p:sp>
      </p:grpSp>
      <p:grpSp>
        <p:nvGrpSpPr>
          <p:cNvPr id="13" name="Group 12">
            <a:extLst>
              <a:ext uri="{FF2B5EF4-FFF2-40B4-BE49-F238E27FC236}">
                <a16:creationId xmlns:a16="http://schemas.microsoft.com/office/drawing/2014/main" id="{B82FDC57-4F67-4EE1-9605-65D6335E69C5}"/>
              </a:ext>
            </a:extLst>
          </p:cNvPr>
          <p:cNvGrpSpPr/>
          <p:nvPr/>
        </p:nvGrpSpPr>
        <p:grpSpPr>
          <a:xfrm>
            <a:off x="304396" y="3429000"/>
            <a:ext cx="2229068" cy="1939325"/>
            <a:chOff x="304396" y="3429000"/>
            <a:chExt cx="2229068" cy="1939325"/>
          </a:xfrm>
        </p:grpSpPr>
        <p:pic>
          <p:nvPicPr>
            <p:cNvPr id="9" name="Picture 8">
              <a:extLst>
                <a:ext uri="{FF2B5EF4-FFF2-40B4-BE49-F238E27FC236}">
                  <a16:creationId xmlns:a16="http://schemas.microsoft.com/office/drawing/2014/main" id="{3DA01BF7-AED7-41BD-8C18-1CFF54EED038}"/>
                </a:ext>
              </a:extLst>
            </p:cNvPr>
            <p:cNvPicPr>
              <a:picLocks noChangeAspect="1"/>
            </p:cNvPicPr>
            <p:nvPr/>
          </p:nvPicPr>
          <p:blipFill>
            <a:blip r:embed="rId3"/>
            <a:stretch>
              <a:fillRect/>
            </a:stretch>
          </p:blipFill>
          <p:spPr>
            <a:xfrm>
              <a:off x="304396" y="3712672"/>
              <a:ext cx="847397" cy="321223"/>
            </a:xfrm>
            <a:prstGeom prst="rect">
              <a:avLst/>
            </a:prstGeom>
          </p:spPr>
        </p:pic>
        <p:pic>
          <p:nvPicPr>
            <p:cNvPr id="4098" name="Picture 2" descr="Icono Mysql, oficial, logo en Vector Logo">
              <a:extLst>
                <a:ext uri="{FF2B5EF4-FFF2-40B4-BE49-F238E27FC236}">
                  <a16:creationId xmlns:a16="http://schemas.microsoft.com/office/drawing/2014/main" id="{DD83896E-3880-4DAD-A7E6-20BE0EBA5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81" y="3429000"/>
              <a:ext cx="1164983" cy="6048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CC4C785-0693-442D-A13E-AEBEC695200A}"/>
                </a:ext>
              </a:extLst>
            </p:cNvPr>
            <p:cNvPicPr>
              <a:picLocks noChangeAspect="1"/>
            </p:cNvPicPr>
            <p:nvPr/>
          </p:nvPicPr>
          <p:blipFill>
            <a:blip r:embed="rId5"/>
            <a:stretch>
              <a:fillRect/>
            </a:stretch>
          </p:blipFill>
          <p:spPr>
            <a:xfrm>
              <a:off x="304396" y="4260147"/>
              <a:ext cx="1402305" cy="1108178"/>
            </a:xfrm>
            <a:prstGeom prst="rect">
              <a:avLst/>
            </a:prstGeom>
          </p:spPr>
        </p:pic>
        <p:pic>
          <p:nvPicPr>
            <p:cNvPr id="4100" name="Picture 4" descr="Postgre SQL | Brands of the World™ | Download vector logos and logotypes">
              <a:extLst>
                <a:ext uri="{FF2B5EF4-FFF2-40B4-BE49-F238E27FC236}">
                  <a16:creationId xmlns:a16="http://schemas.microsoft.com/office/drawing/2014/main" id="{6E65D798-F3A0-4C22-BE89-0E4E98FCCF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379" y="4321293"/>
              <a:ext cx="827085" cy="8270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E929BB43-FB00-47A7-BA59-D8266B17FF51}"/>
              </a:ext>
            </a:extLst>
          </p:cNvPr>
          <p:cNvGrpSpPr/>
          <p:nvPr/>
        </p:nvGrpSpPr>
        <p:grpSpPr>
          <a:xfrm>
            <a:off x="9585994" y="3532648"/>
            <a:ext cx="2327583" cy="1835677"/>
            <a:chOff x="9585994" y="3748161"/>
            <a:chExt cx="2327583" cy="1835677"/>
          </a:xfrm>
        </p:grpSpPr>
        <p:pic>
          <p:nvPicPr>
            <p:cNvPr id="4102" name="Picture 6">
              <a:extLst>
                <a:ext uri="{FF2B5EF4-FFF2-40B4-BE49-F238E27FC236}">
                  <a16:creationId xmlns:a16="http://schemas.microsoft.com/office/drawing/2014/main" id="{AA2798DF-18BA-4FCD-8418-C53281D590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5994" y="4500243"/>
              <a:ext cx="1606187" cy="8483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a introducción a MongoDB">
              <a:extLst>
                <a:ext uri="{FF2B5EF4-FFF2-40B4-BE49-F238E27FC236}">
                  <a16:creationId xmlns:a16="http://schemas.microsoft.com/office/drawing/2014/main" id="{305F6855-21CA-4670-A401-2F38BFDF7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2919" y="3748161"/>
              <a:ext cx="1981200" cy="66294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zure Cosmos DB Connector for ETL Integration to Cloud Data Warehouse">
              <a:extLst>
                <a:ext uri="{FF2B5EF4-FFF2-40B4-BE49-F238E27FC236}">
                  <a16:creationId xmlns:a16="http://schemas.microsoft.com/office/drawing/2014/main" id="{CF439418-3276-4B8D-9FC2-DA30450DD3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70961" y="4444867"/>
              <a:ext cx="1142616" cy="11389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48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1C13F7-5294-4808-AFA2-7339627F41D6}"/>
              </a:ext>
            </a:extLst>
          </p:cNvPr>
          <p:cNvSpPr>
            <a:spLocks noGrp="1"/>
          </p:cNvSpPr>
          <p:nvPr>
            <p:ph type="title"/>
          </p:nvPr>
        </p:nvSpPr>
        <p:spPr>
          <a:xfrm>
            <a:off x="304395" y="294799"/>
            <a:ext cx="11037681" cy="460374"/>
          </a:xfrm>
        </p:spPr>
        <p:txBody>
          <a:bodyPr/>
          <a:lstStyle/>
          <a:p>
            <a:r>
              <a:rPr lang="es-ES"/>
              <a:t>Almacenamiento de Datos | Introducción – BBDD estructurada vs Data </a:t>
            </a:r>
            <a:r>
              <a:rPr lang="es-ES" err="1"/>
              <a:t>Warehouse</a:t>
            </a:r>
            <a:r>
              <a:rPr lang="es-ES"/>
              <a:t> </a:t>
            </a:r>
          </a:p>
        </p:txBody>
      </p:sp>
      <p:grpSp>
        <p:nvGrpSpPr>
          <p:cNvPr id="3" name="Group 2">
            <a:extLst>
              <a:ext uri="{FF2B5EF4-FFF2-40B4-BE49-F238E27FC236}">
                <a16:creationId xmlns:a16="http://schemas.microsoft.com/office/drawing/2014/main" id="{B877D13C-DD85-4BB6-8873-A5A24BF8C8CD}"/>
              </a:ext>
            </a:extLst>
          </p:cNvPr>
          <p:cNvGrpSpPr/>
          <p:nvPr/>
        </p:nvGrpSpPr>
        <p:grpSpPr>
          <a:xfrm>
            <a:off x="2212921" y="1277029"/>
            <a:ext cx="6792534" cy="4950143"/>
            <a:chOff x="2212921" y="1277029"/>
            <a:chExt cx="6792534" cy="4950143"/>
          </a:xfrm>
        </p:grpSpPr>
        <p:pic>
          <p:nvPicPr>
            <p:cNvPr id="5" name="Imagen 3">
              <a:extLst>
                <a:ext uri="{FF2B5EF4-FFF2-40B4-BE49-F238E27FC236}">
                  <a16:creationId xmlns:a16="http://schemas.microsoft.com/office/drawing/2014/main" id="{B6875F46-EF86-418E-B52E-95F79A8B8C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46271" y="1277029"/>
              <a:ext cx="6572250" cy="4950143"/>
            </a:xfrm>
            <a:prstGeom prst="rect">
              <a:avLst/>
            </a:prstGeom>
            <a:noFill/>
            <a:ln>
              <a:noFill/>
            </a:ln>
          </p:spPr>
        </p:pic>
        <p:sp>
          <p:nvSpPr>
            <p:cNvPr id="2" name="Rectangle 1">
              <a:extLst>
                <a:ext uri="{FF2B5EF4-FFF2-40B4-BE49-F238E27FC236}">
                  <a16:creationId xmlns:a16="http://schemas.microsoft.com/office/drawing/2014/main" id="{90665AB5-9DE4-4024-A2B2-26DB115F6735}"/>
                </a:ext>
              </a:extLst>
            </p:cNvPr>
            <p:cNvSpPr/>
            <p:nvPr/>
          </p:nvSpPr>
          <p:spPr>
            <a:xfrm>
              <a:off x="2212921" y="4922982"/>
              <a:ext cx="6792534" cy="1304190"/>
            </a:xfrm>
            <a:prstGeom prst="rect">
              <a:avLst/>
            </a:prstGeom>
            <a:noFill/>
            <a:ln w="38100">
              <a:solidFill>
                <a:srgbClr val="FF5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00917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410157-B2D3-452D-9F04-1F0C65D9E8DE}"/>
              </a:ext>
            </a:extLst>
          </p:cNvPr>
          <p:cNvSpPr txBox="1"/>
          <p:nvPr/>
        </p:nvSpPr>
        <p:spPr>
          <a:xfrm>
            <a:off x="304396" y="1162884"/>
            <a:ext cx="8159750" cy="523220"/>
          </a:xfrm>
          <a:prstGeom prst="rect">
            <a:avLst/>
          </a:prstGeom>
          <a:noFill/>
        </p:spPr>
        <p:txBody>
          <a:bodyPr wrap="square">
            <a:spAutoFit/>
          </a:bodyPr>
          <a:lstStyle/>
          <a:p>
            <a:r>
              <a:rPr lang="es-ES" sz="2800" b="1" u="sng">
                <a:solidFill>
                  <a:srgbClr val="FF5A00"/>
                </a:solidFill>
                <a:latin typeface="Corbel" panose="020B0503020204020204" pitchFamily="34" charset="0"/>
              </a:rPr>
              <a:t>Principales elementos de las bases de datos</a:t>
            </a:r>
          </a:p>
        </p:txBody>
      </p:sp>
      <p:pic>
        <p:nvPicPr>
          <p:cNvPr id="10242" name="Picture 2">
            <a:extLst>
              <a:ext uri="{FF2B5EF4-FFF2-40B4-BE49-F238E27FC236}">
                <a16:creationId xmlns:a16="http://schemas.microsoft.com/office/drawing/2014/main" id="{D3A8E871-072C-43FE-AC31-75F16B348114}"/>
              </a:ext>
            </a:extLst>
          </p:cNvPr>
          <p:cNvPicPr>
            <a:picLocks noChangeAspect="1" noChangeArrowheads="1"/>
          </p:cNvPicPr>
          <p:nvPr/>
        </p:nvPicPr>
        <p:blipFill>
          <a:blip r:embed="rId2">
            <a:alphaModFix amt="75000"/>
            <a:extLst>
              <a:ext uri="{28A0092B-C50C-407E-A947-70E740481C1C}">
                <a14:useLocalDpi xmlns:a14="http://schemas.microsoft.com/office/drawing/2010/main" val="0"/>
              </a:ext>
            </a:extLst>
          </a:blip>
          <a:srcRect/>
          <a:stretch>
            <a:fillRect/>
          </a:stretch>
        </p:blipFill>
        <p:spPr bwMode="auto">
          <a:xfrm>
            <a:off x="1798928" y="1870194"/>
            <a:ext cx="3128672" cy="4693007"/>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9AFC21BF-C04B-48EB-BC55-1D7E51AA6087}"/>
              </a:ext>
            </a:extLst>
          </p:cNvPr>
          <p:cNvSpPr txBox="1">
            <a:spLocks/>
          </p:cNvSpPr>
          <p:nvPr/>
        </p:nvSpPr>
        <p:spPr>
          <a:xfrm>
            <a:off x="4652030" y="2163188"/>
            <a:ext cx="5741042" cy="2812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Clr>
                <a:srgbClr val="FF5A00"/>
              </a:buClr>
              <a:buFont typeface="Wingdings" panose="05000000000000000000" pitchFamily="2" charset="2"/>
              <a:buChar char="ü"/>
            </a:pPr>
            <a:r>
              <a:rPr lang="es-ES" sz="2800">
                <a:latin typeface="Corbel" panose="020B0503020204020204" pitchFamily="34" charset="0"/>
              </a:rPr>
              <a:t>Estructura de Datos (Modelo)</a:t>
            </a:r>
          </a:p>
          <a:p>
            <a:pPr marL="800100" lvl="1" indent="-342900">
              <a:buClr>
                <a:srgbClr val="FF5A00"/>
              </a:buClr>
              <a:buFont typeface="Wingdings" panose="05000000000000000000" pitchFamily="2" charset="2"/>
              <a:buChar char="ü"/>
            </a:pPr>
            <a:r>
              <a:rPr lang="es-ES" sz="2800">
                <a:latin typeface="Corbel" panose="020B0503020204020204" pitchFamily="34" charset="0"/>
              </a:rPr>
              <a:t>Vistas</a:t>
            </a:r>
          </a:p>
          <a:p>
            <a:pPr marL="800100" lvl="1" indent="-342900">
              <a:buClr>
                <a:srgbClr val="FF5A00"/>
              </a:buClr>
              <a:buFont typeface="Wingdings" panose="05000000000000000000" pitchFamily="2" charset="2"/>
              <a:buChar char="ü"/>
            </a:pPr>
            <a:r>
              <a:rPr lang="es-ES" sz="2800">
                <a:latin typeface="Corbel" panose="020B0503020204020204" pitchFamily="34" charset="0"/>
              </a:rPr>
              <a:t>Esquemas</a:t>
            </a:r>
          </a:p>
          <a:p>
            <a:pPr marL="800100" lvl="1" indent="-342900">
              <a:buClr>
                <a:srgbClr val="FF5A00"/>
              </a:buClr>
              <a:buFont typeface="Wingdings" panose="05000000000000000000" pitchFamily="2" charset="2"/>
              <a:buChar char="ü"/>
            </a:pPr>
            <a:r>
              <a:rPr lang="es-ES" sz="2800">
                <a:latin typeface="Corbel" panose="020B0503020204020204" pitchFamily="34" charset="0"/>
              </a:rPr>
              <a:t>Consultas</a:t>
            </a:r>
          </a:p>
          <a:p>
            <a:pPr marL="800100" lvl="1" indent="-342900">
              <a:buClr>
                <a:srgbClr val="FF5A00"/>
              </a:buClr>
              <a:buFont typeface="Wingdings" panose="05000000000000000000" pitchFamily="2" charset="2"/>
              <a:buChar char="ü"/>
            </a:pPr>
            <a:r>
              <a:rPr lang="es-ES" sz="2800">
                <a:latin typeface="Corbel" panose="020B0503020204020204" pitchFamily="34" charset="0"/>
              </a:rPr>
              <a:t>Usuarios y Roles</a:t>
            </a:r>
          </a:p>
          <a:p>
            <a:pPr marL="800100" lvl="1" indent="-342900">
              <a:buClr>
                <a:srgbClr val="FF5A00"/>
              </a:buClr>
              <a:buFont typeface="Wingdings" panose="05000000000000000000" pitchFamily="2" charset="2"/>
              <a:buChar char="ü"/>
            </a:pPr>
            <a:r>
              <a:rPr lang="es-ES" sz="2800">
                <a:latin typeface="Corbel" panose="020B0503020204020204" pitchFamily="34" charset="0"/>
              </a:rPr>
              <a:t>Índices</a:t>
            </a:r>
            <a:endParaRPr lang="en-US" sz="2000">
              <a:latin typeface="Corbel" panose="020B0503020204020204" pitchFamily="34" charset="0"/>
            </a:endParaRPr>
          </a:p>
        </p:txBody>
      </p:sp>
      <p:sp>
        <p:nvSpPr>
          <p:cNvPr id="7" name="Title 1">
            <a:extLst>
              <a:ext uri="{FF2B5EF4-FFF2-40B4-BE49-F238E27FC236}">
                <a16:creationId xmlns:a16="http://schemas.microsoft.com/office/drawing/2014/main" id="{9AF9E6BB-AA48-40CD-B0C2-237CEC2EDE17}"/>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spTree>
    <p:extLst>
      <p:ext uri="{BB962C8B-B14F-4D97-AF65-F5344CB8AC3E}">
        <p14:creationId xmlns:p14="http://schemas.microsoft.com/office/powerpoint/2010/main" val="2193842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66C6-164A-4175-AD7C-49D28A3EB466}"/>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sp>
        <p:nvSpPr>
          <p:cNvPr id="5" name="TextBox 4">
            <a:extLst>
              <a:ext uri="{FF2B5EF4-FFF2-40B4-BE49-F238E27FC236}">
                <a16:creationId xmlns:a16="http://schemas.microsoft.com/office/drawing/2014/main" id="{9C0D8DCB-71AF-4C92-897D-251501A3F2B9}"/>
              </a:ext>
            </a:extLst>
          </p:cNvPr>
          <p:cNvSpPr txBox="1"/>
          <p:nvPr/>
        </p:nvSpPr>
        <p:spPr>
          <a:xfrm>
            <a:off x="450850" y="1132042"/>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Estructuras de datos</a:t>
            </a:r>
          </a:p>
        </p:txBody>
      </p:sp>
      <p:pic>
        <p:nvPicPr>
          <p:cNvPr id="6" name="Picture 4" descr="The WordPress Database Demystified - SitePoint">
            <a:extLst>
              <a:ext uri="{FF2B5EF4-FFF2-40B4-BE49-F238E27FC236}">
                <a16:creationId xmlns:a16="http://schemas.microsoft.com/office/drawing/2014/main" id="{1DD102A2-DADE-413F-B555-6DFCC5EA6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234" y="1955065"/>
            <a:ext cx="3375024" cy="17709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port JSON to Database Tutorial">
            <a:extLst>
              <a:ext uri="{FF2B5EF4-FFF2-40B4-BE49-F238E27FC236}">
                <a16:creationId xmlns:a16="http://schemas.microsoft.com/office/drawing/2014/main" id="{9DF5B888-01AB-43FE-841C-EEA0B6CFB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251" y="2363632"/>
            <a:ext cx="4114800" cy="33623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What is a graph database? | VentureBeat">
            <a:extLst>
              <a:ext uri="{FF2B5EF4-FFF2-40B4-BE49-F238E27FC236}">
                <a16:creationId xmlns:a16="http://schemas.microsoft.com/office/drawing/2014/main" id="{135CEEF9-2BE3-4519-9793-F9C175550B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91" r="16107"/>
          <a:stretch/>
        </p:blipFill>
        <p:spPr bwMode="auto">
          <a:xfrm>
            <a:off x="2564444" y="4044795"/>
            <a:ext cx="3520604" cy="2500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247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0D8DCB-71AF-4C92-897D-251501A3F2B9}"/>
              </a:ext>
            </a:extLst>
          </p:cNvPr>
          <p:cNvSpPr txBox="1"/>
          <p:nvPr/>
        </p:nvSpPr>
        <p:spPr>
          <a:xfrm>
            <a:off x="390243" y="1145531"/>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Vistas</a:t>
            </a:r>
          </a:p>
        </p:txBody>
      </p:sp>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pic>
        <p:nvPicPr>
          <p:cNvPr id="10" name="Picture 2" descr="Learning Views In SQL Server">
            <a:extLst>
              <a:ext uri="{FF2B5EF4-FFF2-40B4-BE49-F238E27FC236}">
                <a16:creationId xmlns:a16="http://schemas.microsoft.com/office/drawing/2014/main" id="{FDA8D963-25B9-4120-8BCD-99CBA9549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943" y="1668751"/>
            <a:ext cx="5886616" cy="495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23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0D8DCB-71AF-4C92-897D-251501A3F2B9}"/>
              </a:ext>
            </a:extLst>
          </p:cNvPr>
          <p:cNvSpPr txBox="1"/>
          <p:nvPr/>
        </p:nvSpPr>
        <p:spPr>
          <a:xfrm>
            <a:off x="450850" y="14005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Esquemas</a:t>
            </a:r>
          </a:p>
        </p:txBody>
      </p:sp>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pic>
        <p:nvPicPr>
          <p:cNvPr id="10" name="Imagen 3" descr="What is Database Schema - Data terminology">
            <a:extLst>
              <a:ext uri="{FF2B5EF4-FFF2-40B4-BE49-F238E27FC236}">
                <a16:creationId xmlns:a16="http://schemas.microsoft.com/office/drawing/2014/main" id="{EA872D05-FB7C-46EA-ADAE-562E35E7C321}"/>
              </a:ext>
            </a:extLst>
          </p:cNvPr>
          <p:cNvPicPr/>
          <p:nvPr/>
        </p:nvPicPr>
        <p:blipFill rotWithShape="1">
          <a:blip r:embed="rId2">
            <a:extLst>
              <a:ext uri="{28A0092B-C50C-407E-A947-70E740481C1C}">
                <a14:useLocalDpi xmlns:a14="http://schemas.microsoft.com/office/drawing/2010/main" val="0"/>
              </a:ext>
            </a:extLst>
          </a:blip>
          <a:srcRect b="6346"/>
          <a:stretch/>
        </p:blipFill>
        <p:spPr bwMode="auto">
          <a:xfrm>
            <a:off x="838200" y="2203128"/>
            <a:ext cx="6572250" cy="3930972"/>
          </a:xfrm>
          <a:prstGeom prst="rect">
            <a:avLst/>
          </a:prstGeom>
          <a:noFill/>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51CC3757-851D-4ACB-9E4D-C927B9A6975E}"/>
              </a:ext>
            </a:extLst>
          </p:cNvPr>
          <p:cNvSpPr txBox="1"/>
          <p:nvPr/>
        </p:nvSpPr>
        <p:spPr>
          <a:xfrm>
            <a:off x="7704015" y="1923728"/>
            <a:ext cx="4279900" cy="3970318"/>
          </a:xfrm>
          <a:prstGeom prst="rect">
            <a:avLst/>
          </a:prstGeom>
          <a:solidFill>
            <a:schemeClr val="accent2">
              <a:lumMod val="40000"/>
              <a:lumOff val="60000"/>
            </a:schemeClr>
          </a:solidFill>
        </p:spPr>
        <p:txBody>
          <a:bodyPr wrap="square">
            <a:spAutoFit/>
          </a:bodyPr>
          <a:lstStyle/>
          <a:p>
            <a:pPr algn="just"/>
            <a:r>
              <a:rPr lang="es-ES" sz="1800">
                <a:latin typeface="Corbel" panose="020B0503020204020204" pitchFamily="34" charset="0"/>
              </a:rPr>
              <a:t>Subconjunto de objetos de una base de datos contenidos en la base de datos o en una instancia. Los esquemas se utilizan para organizar los objetos en partes más manejables. </a:t>
            </a:r>
          </a:p>
          <a:p>
            <a:endParaRPr lang="es-ES">
              <a:latin typeface="Corbel" panose="020B0503020204020204" pitchFamily="34" charset="0"/>
            </a:endParaRPr>
          </a:p>
          <a:p>
            <a:pPr algn="just"/>
            <a:r>
              <a:rPr lang="es-ES" sz="1800">
                <a:latin typeface="Corbel" panose="020B0503020204020204" pitchFamily="34" charset="0"/>
              </a:rPr>
              <a:t>Normalmente, un esquema tiene un propietario y una lista de acceso particular al contenido del esquema. Los usos comunes de los esquemas son aislar objetos que contienen datos sensibles de la base general de usuarios, o aislar vistas de sólo lectura de las tablas subyacentes en bases de datos relacionales.</a:t>
            </a:r>
          </a:p>
        </p:txBody>
      </p:sp>
    </p:spTree>
    <p:extLst>
      <p:ext uri="{BB962C8B-B14F-4D97-AF65-F5344CB8AC3E}">
        <p14:creationId xmlns:p14="http://schemas.microsoft.com/office/powerpoint/2010/main" val="3847714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5DAC-A2CC-445B-A556-7F34B1AF3CE0}"/>
              </a:ext>
            </a:extLst>
          </p:cNvPr>
          <p:cNvSpPr>
            <a:spLocks noGrp="1"/>
          </p:cNvSpPr>
          <p:nvPr>
            <p:ph type="title"/>
          </p:nvPr>
        </p:nvSpPr>
        <p:spPr/>
        <p:txBody>
          <a:bodyPr/>
          <a:lstStyle/>
          <a:p>
            <a:r>
              <a:rPr lang="es-ES"/>
              <a:t>Almacenamiento de Datos | Principales Elementos de Bases de Datos</a:t>
            </a:r>
          </a:p>
        </p:txBody>
      </p:sp>
      <p:pic>
        <p:nvPicPr>
          <p:cNvPr id="3" name="Picture 2" descr="Query Your World with Cypher: Focus on Data Relationships">
            <a:extLst>
              <a:ext uri="{FF2B5EF4-FFF2-40B4-BE49-F238E27FC236}">
                <a16:creationId xmlns:a16="http://schemas.microsoft.com/office/drawing/2014/main" id="{C7294357-3B33-4B18-963C-D8B591F8A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746" y="4742045"/>
            <a:ext cx="4703011" cy="19303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QL Query Fundamentals Part 1">
            <a:extLst>
              <a:ext uri="{FF2B5EF4-FFF2-40B4-BE49-F238E27FC236}">
                <a16:creationId xmlns:a16="http://schemas.microsoft.com/office/drawing/2014/main" id="{2A61624E-84AF-4022-B5A7-252E1CC747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7" r="2607" b="26128"/>
          <a:stretch/>
        </p:blipFill>
        <p:spPr bwMode="auto">
          <a:xfrm>
            <a:off x="2428776" y="1828801"/>
            <a:ext cx="4122487" cy="25324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Query Your Data — MongoDB Compass">
            <a:extLst>
              <a:ext uri="{FF2B5EF4-FFF2-40B4-BE49-F238E27FC236}">
                <a16:creationId xmlns:a16="http://schemas.microsoft.com/office/drawing/2014/main" id="{23619CB4-6EC6-4D28-9F8E-1B4A7EF5F1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666"/>
          <a:stretch/>
        </p:blipFill>
        <p:spPr bwMode="auto">
          <a:xfrm>
            <a:off x="6856396" y="1301263"/>
            <a:ext cx="3512122" cy="33042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01382C-7B45-4600-9293-C360D8A30AE5}"/>
              </a:ext>
            </a:extLst>
          </p:cNvPr>
          <p:cNvSpPr txBox="1"/>
          <p:nvPr/>
        </p:nvSpPr>
        <p:spPr>
          <a:xfrm>
            <a:off x="429863" y="1136012"/>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Consultas</a:t>
            </a:r>
          </a:p>
        </p:txBody>
      </p:sp>
    </p:spTree>
    <p:extLst>
      <p:ext uri="{BB962C8B-B14F-4D97-AF65-F5344CB8AC3E}">
        <p14:creationId xmlns:p14="http://schemas.microsoft.com/office/powerpoint/2010/main" val="4056163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0D8DCB-71AF-4C92-897D-251501A3F2B9}"/>
              </a:ext>
            </a:extLst>
          </p:cNvPr>
          <p:cNvSpPr txBox="1"/>
          <p:nvPr/>
        </p:nvSpPr>
        <p:spPr>
          <a:xfrm>
            <a:off x="450850" y="14005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Usuarios y roles</a:t>
            </a:r>
          </a:p>
        </p:txBody>
      </p:sp>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pic>
        <p:nvPicPr>
          <p:cNvPr id="10" name="Picture 2" descr="Roles de nivel de base de datos - SQL Server | Microsoft Docs">
            <a:extLst>
              <a:ext uri="{FF2B5EF4-FFF2-40B4-BE49-F238E27FC236}">
                <a16:creationId xmlns:a16="http://schemas.microsoft.com/office/drawing/2014/main" id="{C1217012-AA62-4E4C-9855-FFC438BFA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797" y="1762126"/>
            <a:ext cx="5754908"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65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0D8DCB-71AF-4C92-897D-251501A3F2B9}"/>
              </a:ext>
            </a:extLst>
          </p:cNvPr>
          <p:cNvSpPr txBox="1"/>
          <p:nvPr/>
        </p:nvSpPr>
        <p:spPr>
          <a:xfrm>
            <a:off x="336351" y="1248896"/>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Índices</a:t>
            </a:r>
          </a:p>
        </p:txBody>
      </p:sp>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Principales Elementos de Bases de Datos</a:t>
            </a:r>
          </a:p>
        </p:txBody>
      </p:sp>
      <p:pic>
        <p:nvPicPr>
          <p:cNvPr id="6" name="Picture 4" descr="Shows how an index is structured relative to the table">
            <a:extLst>
              <a:ext uri="{FF2B5EF4-FFF2-40B4-BE49-F238E27FC236}">
                <a16:creationId xmlns:a16="http://schemas.microsoft.com/office/drawing/2014/main" id="{6A638AF5-3B8E-426B-9DDC-1F345A51B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51" y="2150232"/>
            <a:ext cx="7641034" cy="25575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4C271B-A6A7-489B-9E4E-03E95FB7F1A7}"/>
              </a:ext>
            </a:extLst>
          </p:cNvPr>
          <p:cNvSpPr txBox="1"/>
          <p:nvPr/>
        </p:nvSpPr>
        <p:spPr>
          <a:xfrm>
            <a:off x="336351" y="4962773"/>
            <a:ext cx="7641034" cy="923330"/>
          </a:xfrm>
          <a:prstGeom prst="rect">
            <a:avLst/>
          </a:prstGeom>
          <a:solidFill>
            <a:schemeClr val="accent2">
              <a:lumMod val="40000"/>
              <a:lumOff val="60000"/>
            </a:schemeClr>
          </a:solidFill>
        </p:spPr>
        <p:txBody>
          <a:bodyPr wrap="square">
            <a:spAutoFit/>
          </a:bodyPr>
          <a:lstStyle/>
          <a:p>
            <a:pPr algn="just"/>
            <a:r>
              <a:rPr lang="es-ES" sz="1800">
                <a:latin typeface="Corbel" panose="020B0503020204020204" pitchFamily="34" charset="0"/>
              </a:rPr>
              <a:t>Una clave primaria (</a:t>
            </a:r>
            <a:r>
              <a:rPr lang="es-ES" sz="1800" b="1">
                <a:latin typeface="Corbel" panose="020B0503020204020204" pitchFamily="34" charset="0"/>
              </a:rPr>
              <a:t>Primary key</a:t>
            </a:r>
            <a:r>
              <a:rPr lang="es-ES" sz="1800">
                <a:latin typeface="Corbel" panose="020B0503020204020204" pitchFamily="34" charset="0"/>
              </a:rPr>
              <a:t>) identifica de forma exclusiva una fila en una </a:t>
            </a:r>
            <a:r>
              <a:rPr lang="es-ES" sz="1800" b="1">
                <a:latin typeface="Corbel" panose="020B0503020204020204" pitchFamily="34" charset="0"/>
              </a:rPr>
              <a:t>tabla relacional</a:t>
            </a:r>
            <a:r>
              <a:rPr lang="es-ES">
                <a:latin typeface="Corbel" panose="020B0503020204020204" pitchFamily="34" charset="0"/>
              </a:rPr>
              <a:t>, un documento en una </a:t>
            </a:r>
            <a:r>
              <a:rPr lang="es-ES" b="1">
                <a:latin typeface="Corbel" panose="020B0503020204020204" pitchFamily="34" charset="0"/>
              </a:rPr>
              <a:t>BBDD NoSQL </a:t>
            </a:r>
            <a:r>
              <a:rPr lang="es-ES">
                <a:latin typeface="Corbel" panose="020B0503020204020204" pitchFamily="34" charset="0"/>
              </a:rPr>
              <a:t>o un vértice en una </a:t>
            </a:r>
            <a:r>
              <a:rPr lang="es-ES" b="1">
                <a:latin typeface="Corbel" panose="020B0503020204020204" pitchFamily="34" charset="0"/>
              </a:rPr>
              <a:t>BBDD de Grafos</a:t>
            </a:r>
            <a:r>
              <a:rPr lang="es-ES">
                <a:latin typeface="Corbel" panose="020B0503020204020204" pitchFamily="34" charset="0"/>
              </a:rPr>
              <a:t>.</a:t>
            </a:r>
            <a:endParaRPr lang="es-ES" sz="1800" b="1">
              <a:latin typeface="Corbel" panose="020B0503020204020204" pitchFamily="34" charset="0"/>
            </a:endParaRPr>
          </a:p>
        </p:txBody>
      </p:sp>
      <p:pic>
        <p:nvPicPr>
          <p:cNvPr id="8" name="Graphic 7" descr="Thumbs Down with solid fill">
            <a:extLst>
              <a:ext uri="{FF2B5EF4-FFF2-40B4-BE49-F238E27FC236}">
                <a16:creationId xmlns:a16="http://schemas.microsoft.com/office/drawing/2014/main" id="{13CDC5FA-08D0-4F68-9842-CBE21620A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592956" y="2150232"/>
            <a:ext cx="914400" cy="914400"/>
          </a:xfrm>
          <a:prstGeom prst="rect">
            <a:avLst/>
          </a:prstGeom>
        </p:spPr>
      </p:pic>
      <p:pic>
        <p:nvPicPr>
          <p:cNvPr id="10" name="Graphic 9" descr="Thumbs Down with solid fill">
            <a:extLst>
              <a:ext uri="{FF2B5EF4-FFF2-40B4-BE49-F238E27FC236}">
                <a16:creationId xmlns:a16="http://schemas.microsoft.com/office/drawing/2014/main" id="{60ADC136-5930-48F4-AC39-742B8F722A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2956" y="3429000"/>
            <a:ext cx="914400" cy="914400"/>
          </a:xfrm>
          <a:prstGeom prst="rect">
            <a:avLst/>
          </a:prstGeom>
        </p:spPr>
      </p:pic>
      <p:sp>
        <p:nvSpPr>
          <p:cNvPr id="11" name="TextBox 10">
            <a:extLst>
              <a:ext uri="{FF2B5EF4-FFF2-40B4-BE49-F238E27FC236}">
                <a16:creationId xmlns:a16="http://schemas.microsoft.com/office/drawing/2014/main" id="{B102DC39-F27F-439D-9ACA-422EE84A8AF9}"/>
              </a:ext>
            </a:extLst>
          </p:cNvPr>
          <p:cNvSpPr txBox="1"/>
          <p:nvPr/>
        </p:nvSpPr>
        <p:spPr>
          <a:xfrm>
            <a:off x="9600741" y="2238099"/>
            <a:ext cx="2254907" cy="830997"/>
          </a:xfrm>
          <a:prstGeom prst="rect">
            <a:avLst/>
          </a:prstGeom>
          <a:solidFill>
            <a:schemeClr val="bg1"/>
          </a:solidFill>
        </p:spPr>
        <p:txBody>
          <a:bodyPr wrap="square">
            <a:spAutoFit/>
          </a:bodyPr>
          <a:lstStyle/>
          <a:p>
            <a:r>
              <a:rPr lang="es-ES" sz="1600">
                <a:latin typeface="Corbel" panose="020B0503020204020204" pitchFamily="34" charset="0"/>
              </a:rPr>
              <a:t>Los </a:t>
            </a:r>
            <a:r>
              <a:rPr lang="es-ES" sz="1600" b="1">
                <a:latin typeface="Corbel" panose="020B0503020204020204" pitchFamily="34" charset="0"/>
              </a:rPr>
              <a:t>índices</a:t>
            </a:r>
            <a:r>
              <a:rPr lang="es-ES" sz="1600">
                <a:latin typeface="Corbel" panose="020B0503020204020204" pitchFamily="34" charset="0"/>
              </a:rPr>
              <a:t> bien elegidos aceleran las consultas.</a:t>
            </a:r>
            <a:endParaRPr lang="es-ES" sz="1600" b="1">
              <a:latin typeface="Corbel" panose="020B0503020204020204" pitchFamily="34" charset="0"/>
            </a:endParaRPr>
          </a:p>
        </p:txBody>
      </p:sp>
      <p:sp>
        <p:nvSpPr>
          <p:cNvPr id="12" name="TextBox 11">
            <a:extLst>
              <a:ext uri="{FF2B5EF4-FFF2-40B4-BE49-F238E27FC236}">
                <a16:creationId xmlns:a16="http://schemas.microsoft.com/office/drawing/2014/main" id="{878D328A-DA1F-4315-96EB-16E410C74F77}"/>
              </a:ext>
            </a:extLst>
          </p:cNvPr>
          <p:cNvSpPr txBox="1"/>
          <p:nvPr/>
        </p:nvSpPr>
        <p:spPr>
          <a:xfrm>
            <a:off x="9600742" y="3420070"/>
            <a:ext cx="1791158" cy="830997"/>
          </a:xfrm>
          <a:prstGeom prst="rect">
            <a:avLst/>
          </a:prstGeom>
          <a:solidFill>
            <a:schemeClr val="bg1"/>
          </a:solidFill>
        </p:spPr>
        <p:txBody>
          <a:bodyPr wrap="square">
            <a:spAutoFit/>
          </a:bodyPr>
          <a:lstStyle/>
          <a:p>
            <a:r>
              <a:rPr lang="es-ES" sz="1600">
                <a:latin typeface="Corbel" panose="020B0503020204020204" pitchFamily="34" charset="0"/>
              </a:rPr>
              <a:t>Los </a:t>
            </a:r>
            <a:r>
              <a:rPr lang="es-ES" sz="1600" b="1">
                <a:latin typeface="Corbel" panose="020B0503020204020204" pitchFamily="34" charset="0"/>
              </a:rPr>
              <a:t>índices </a:t>
            </a:r>
            <a:r>
              <a:rPr lang="es-ES" sz="1600">
                <a:latin typeface="Corbel" panose="020B0503020204020204" pitchFamily="34" charset="0"/>
              </a:rPr>
              <a:t>ralentizan la escritura.</a:t>
            </a:r>
            <a:endParaRPr lang="es-ES" sz="1600" b="1">
              <a:latin typeface="Corbel" panose="020B0503020204020204" pitchFamily="34" charset="0"/>
            </a:endParaRPr>
          </a:p>
        </p:txBody>
      </p:sp>
    </p:spTree>
    <p:extLst>
      <p:ext uri="{BB962C8B-B14F-4D97-AF65-F5344CB8AC3E}">
        <p14:creationId xmlns:p14="http://schemas.microsoft.com/office/powerpoint/2010/main" val="118851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583E-5232-4088-8486-4542B4CDE3F9}"/>
              </a:ext>
            </a:extLst>
          </p:cNvPr>
          <p:cNvSpPr>
            <a:spLocks noGrp="1"/>
          </p:cNvSpPr>
          <p:nvPr>
            <p:ph type="title"/>
          </p:nvPr>
        </p:nvSpPr>
        <p:spPr/>
        <p:txBody>
          <a:bodyPr/>
          <a:lstStyle/>
          <a:p>
            <a:r>
              <a:rPr lang="es-ES"/>
              <a:t>Introducción | Aplicación de uso intensivo de datos</a:t>
            </a:r>
          </a:p>
        </p:txBody>
      </p:sp>
      <p:sp>
        <p:nvSpPr>
          <p:cNvPr id="4" name="TextBox 3">
            <a:extLst>
              <a:ext uri="{FF2B5EF4-FFF2-40B4-BE49-F238E27FC236}">
                <a16:creationId xmlns:a16="http://schemas.microsoft.com/office/drawing/2014/main" id="{EBF0F239-456E-4A9A-852E-ECDA98BCFCD7}"/>
              </a:ext>
            </a:extLst>
          </p:cNvPr>
          <p:cNvSpPr txBox="1"/>
          <p:nvPr/>
        </p:nvSpPr>
        <p:spPr>
          <a:xfrm>
            <a:off x="370951" y="1736229"/>
            <a:ext cx="11290300" cy="1692771"/>
          </a:xfrm>
          <a:prstGeom prst="rect">
            <a:avLst/>
          </a:prstGeom>
          <a:noFill/>
        </p:spPr>
        <p:txBody>
          <a:bodyPr wrap="square">
            <a:spAutoFit/>
          </a:bodyPr>
          <a:lstStyle/>
          <a:p>
            <a:pPr>
              <a:buClr>
                <a:srgbClr val="FF5A00"/>
              </a:buClr>
            </a:pPr>
            <a:r>
              <a:rPr lang="es-ES" sz="2800" dirty="0">
                <a:latin typeface="Corbel" panose="020B0503020204020204" pitchFamily="34" charset="0"/>
              </a:rPr>
              <a:t>La aplicación realiza la función que el usuario esperaba.</a:t>
            </a:r>
          </a:p>
          <a:p>
            <a:pPr>
              <a:buClr>
                <a:srgbClr val="FF5A00"/>
              </a:buClr>
            </a:pPr>
            <a:endParaRPr lang="es-ES" sz="2800" dirty="0">
              <a:latin typeface="Corbel" panose="020B0503020204020204" pitchFamily="34" charset="0"/>
            </a:endParaRPr>
          </a:p>
          <a:p>
            <a:pPr marL="800100" lvl="1" indent="-342900">
              <a:buClr>
                <a:srgbClr val="FF5A00"/>
              </a:buClr>
              <a:buFont typeface="Wingdings" panose="05000000000000000000" pitchFamily="2" charset="2"/>
              <a:buChar char="ü"/>
            </a:pPr>
            <a:r>
              <a:rPr lang="es-ES" sz="2400" dirty="0">
                <a:latin typeface="Corbel" panose="020B0503020204020204" pitchFamily="34" charset="0"/>
              </a:rPr>
              <a:t>Debe responder a mayores cargas de datos con un rendimiento aceptable</a:t>
            </a:r>
          </a:p>
          <a:p>
            <a:pPr marL="800100" lvl="1" indent="-342900">
              <a:buClr>
                <a:srgbClr val="FF5A00"/>
              </a:buClr>
              <a:buFont typeface="Wingdings" panose="05000000000000000000" pitchFamily="2" charset="2"/>
              <a:buChar char="ü"/>
            </a:pPr>
            <a:r>
              <a:rPr lang="es-ES" sz="2400" dirty="0">
                <a:latin typeface="Corbel" panose="020B0503020204020204" pitchFamily="34" charset="0"/>
              </a:rPr>
              <a:t>Debe impedir el acceso no autorizado y el abuso</a:t>
            </a:r>
          </a:p>
        </p:txBody>
      </p:sp>
      <p:sp>
        <p:nvSpPr>
          <p:cNvPr id="6" name="TextBox 5">
            <a:extLst>
              <a:ext uri="{FF2B5EF4-FFF2-40B4-BE49-F238E27FC236}">
                <a16:creationId xmlns:a16="http://schemas.microsoft.com/office/drawing/2014/main" id="{121AE91E-B1E5-470F-BE1D-557A5B128558}"/>
              </a:ext>
            </a:extLst>
          </p:cNvPr>
          <p:cNvSpPr txBox="1"/>
          <p:nvPr/>
        </p:nvSpPr>
        <p:spPr>
          <a:xfrm>
            <a:off x="3730101" y="4308382"/>
            <a:ext cx="6121400" cy="523220"/>
          </a:xfrm>
          <a:prstGeom prst="rect">
            <a:avLst/>
          </a:prstGeom>
          <a:noFill/>
        </p:spPr>
        <p:txBody>
          <a:bodyPr wrap="square">
            <a:spAutoFit/>
          </a:bodyPr>
          <a:lstStyle/>
          <a:p>
            <a:r>
              <a:rPr lang="es-ES" sz="2800" b="1" dirty="0">
                <a:solidFill>
                  <a:srgbClr val="FF5A00"/>
                </a:solidFill>
                <a:latin typeface="Corbel" panose="020B0503020204020204" pitchFamily="34" charset="0"/>
              </a:rPr>
              <a:t>¿Quién asumirá la responsabilidad? </a:t>
            </a:r>
          </a:p>
        </p:txBody>
      </p:sp>
      <p:sp>
        <p:nvSpPr>
          <p:cNvPr id="8" name="TextBox 7">
            <a:extLst>
              <a:ext uri="{FF2B5EF4-FFF2-40B4-BE49-F238E27FC236}">
                <a16:creationId xmlns:a16="http://schemas.microsoft.com/office/drawing/2014/main" id="{7F782F51-734C-45C0-9B9A-097F55CB54D5}"/>
              </a:ext>
            </a:extLst>
          </p:cNvPr>
          <p:cNvSpPr txBox="1"/>
          <p:nvPr/>
        </p:nvSpPr>
        <p:spPr>
          <a:xfrm>
            <a:off x="6651101" y="5180504"/>
            <a:ext cx="4521200" cy="923330"/>
          </a:xfrm>
          <a:prstGeom prst="rect">
            <a:avLst/>
          </a:prstGeom>
          <a:noFill/>
        </p:spPr>
        <p:txBody>
          <a:bodyPr wrap="square">
            <a:spAutoFit/>
          </a:bodyPr>
          <a:lstStyle/>
          <a:p>
            <a:r>
              <a:rPr lang="es-ES" sz="1800" b="1">
                <a:latin typeface="Corbel" panose="020B0503020204020204" pitchFamily="34" charset="0"/>
              </a:rPr>
              <a:t>Nosotros encontraremos:</a:t>
            </a:r>
          </a:p>
          <a:p>
            <a:pPr marL="742950" lvl="1" indent="-285750">
              <a:buFont typeface="Arial" panose="020B0604020202020204" pitchFamily="34" charset="0"/>
              <a:buChar char="•"/>
            </a:pPr>
            <a:r>
              <a:rPr lang="es-ES">
                <a:latin typeface="Corbel" panose="020B0503020204020204" pitchFamily="34" charset="0"/>
              </a:rPr>
              <a:t>Errores de hardware</a:t>
            </a:r>
          </a:p>
          <a:p>
            <a:pPr marL="742950" lvl="1" indent="-285750">
              <a:buFont typeface="Arial" panose="020B0604020202020204" pitchFamily="34" charset="0"/>
              <a:buChar char="•"/>
            </a:pPr>
            <a:r>
              <a:rPr lang="es-ES">
                <a:latin typeface="Corbel" panose="020B0503020204020204" pitchFamily="34" charset="0"/>
              </a:rPr>
              <a:t>Errores de software</a:t>
            </a:r>
          </a:p>
        </p:txBody>
      </p:sp>
      <p:pic>
        <p:nvPicPr>
          <p:cNvPr id="10" name="Graphic 9" descr="Questions with solid fill">
            <a:extLst>
              <a:ext uri="{FF2B5EF4-FFF2-40B4-BE49-F238E27FC236}">
                <a16:creationId xmlns:a16="http://schemas.microsoft.com/office/drawing/2014/main" id="{0355A0FD-46F9-4CCA-813E-571DB7ADF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8901" y="3997580"/>
            <a:ext cx="914400" cy="914400"/>
          </a:xfrm>
          <a:prstGeom prst="rect">
            <a:avLst/>
          </a:prstGeom>
        </p:spPr>
      </p:pic>
      <p:sp>
        <p:nvSpPr>
          <p:cNvPr id="11" name="TextBox 10">
            <a:extLst>
              <a:ext uri="{FF2B5EF4-FFF2-40B4-BE49-F238E27FC236}">
                <a16:creationId xmlns:a16="http://schemas.microsoft.com/office/drawing/2014/main" id="{8A4C5125-40BA-4905-9EB6-F84BE944B96D}"/>
              </a:ext>
            </a:extLst>
          </p:cNvPr>
          <p:cNvSpPr txBox="1"/>
          <p:nvPr/>
        </p:nvSpPr>
        <p:spPr>
          <a:xfrm>
            <a:off x="370951" y="1123520"/>
            <a:ext cx="6121400" cy="523220"/>
          </a:xfrm>
          <a:prstGeom prst="rect">
            <a:avLst/>
          </a:prstGeom>
          <a:noFill/>
        </p:spPr>
        <p:txBody>
          <a:bodyPr wrap="square">
            <a:spAutoFit/>
          </a:bodyPr>
          <a:lstStyle/>
          <a:p>
            <a:r>
              <a:rPr lang="es-ES" sz="2800" b="1" u="sng" dirty="0">
                <a:solidFill>
                  <a:srgbClr val="FF5A00"/>
                </a:solidFill>
                <a:latin typeface="Corbel" panose="020B0503020204020204" pitchFamily="34" charset="0"/>
              </a:rPr>
              <a:t>Fiabilidad</a:t>
            </a:r>
          </a:p>
        </p:txBody>
      </p:sp>
    </p:spTree>
    <p:extLst>
      <p:ext uri="{BB962C8B-B14F-4D97-AF65-F5344CB8AC3E}">
        <p14:creationId xmlns:p14="http://schemas.microsoft.com/office/powerpoint/2010/main" val="4094028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Transacciones ACID - Seguridad</a:t>
            </a:r>
          </a:p>
        </p:txBody>
      </p:sp>
      <p:graphicFrame>
        <p:nvGraphicFramePr>
          <p:cNvPr id="4" name="Diagram 3">
            <a:extLst>
              <a:ext uri="{FF2B5EF4-FFF2-40B4-BE49-F238E27FC236}">
                <a16:creationId xmlns:a16="http://schemas.microsoft.com/office/drawing/2014/main" id="{16B1B3B0-8F9A-4B12-99C8-D46870D44E19}"/>
              </a:ext>
            </a:extLst>
          </p:cNvPr>
          <p:cNvGraphicFramePr>
            <a:graphicFrameLocks noChangeAspect="1"/>
          </p:cNvGraphicFramePr>
          <p:nvPr/>
        </p:nvGraphicFramePr>
        <p:xfrm>
          <a:off x="2209609" y="1379177"/>
          <a:ext cx="7772782" cy="5184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351ED6B9-DF23-435C-BA9F-F07891094ECA}"/>
              </a:ext>
            </a:extLst>
          </p:cNvPr>
          <p:cNvSpPr txBox="1"/>
          <p:nvPr/>
        </p:nvSpPr>
        <p:spPr>
          <a:xfrm>
            <a:off x="696369" y="1737593"/>
            <a:ext cx="3026479" cy="2031325"/>
          </a:xfrm>
          <a:prstGeom prst="rect">
            <a:avLst/>
          </a:prstGeom>
          <a:noFill/>
        </p:spPr>
        <p:txBody>
          <a:bodyPr wrap="square">
            <a:spAutoFit/>
          </a:bodyPr>
          <a:lstStyle/>
          <a:p>
            <a:pPr algn="ctr"/>
            <a:r>
              <a:rPr lang="es-ES" b="1">
                <a:solidFill>
                  <a:srgbClr val="FF5B00"/>
                </a:solidFill>
                <a:latin typeface="Corbel" panose="020B0503020204020204" pitchFamily="34" charset="0"/>
              </a:rPr>
              <a:t>Atomicidad</a:t>
            </a:r>
          </a:p>
          <a:p>
            <a:pPr algn="ctr"/>
            <a:r>
              <a:rPr lang="es-ES">
                <a:latin typeface="Corbel" panose="020B0503020204020204" pitchFamily="34" charset="0"/>
              </a:rPr>
              <a:t>Para que una transacción se de por completada, deben haberse realizado todas sus partes o ninguna.</a:t>
            </a:r>
          </a:p>
          <a:p>
            <a:pPr algn="ctr"/>
            <a:r>
              <a:rPr lang="es-ES" b="1" i="1">
                <a:latin typeface="Corbel" panose="020B0503020204020204" pitchFamily="34" charset="0"/>
              </a:rPr>
              <a:t>“Todo o Nada”</a:t>
            </a:r>
          </a:p>
          <a:p>
            <a:endParaRPr lang="es-ES" i="1">
              <a:latin typeface="Corbel" panose="020B0503020204020204" pitchFamily="34" charset="0"/>
            </a:endParaRPr>
          </a:p>
        </p:txBody>
      </p:sp>
      <p:sp>
        <p:nvSpPr>
          <p:cNvPr id="24" name="TextBox 23">
            <a:extLst>
              <a:ext uri="{FF2B5EF4-FFF2-40B4-BE49-F238E27FC236}">
                <a16:creationId xmlns:a16="http://schemas.microsoft.com/office/drawing/2014/main" id="{74D60C80-967D-4018-B8D9-0F14114D9160}"/>
              </a:ext>
            </a:extLst>
          </p:cNvPr>
          <p:cNvSpPr txBox="1"/>
          <p:nvPr/>
        </p:nvSpPr>
        <p:spPr>
          <a:xfrm>
            <a:off x="8469154" y="1737592"/>
            <a:ext cx="3026479" cy="1754326"/>
          </a:xfrm>
          <a:prstGeom prst="rect">
            <a:avLst/>
          </a:prstGeom>
          <a:noFill/>
        </p:spPr>
        <p:txBody>
          <a:bodyPr wrap="square">
            <a:spAutoFit/>
          </a:bodyPr>
          <a:lstStyle/>
          <a:p>
            <a:pPr algn="ctr"/>
            <a:r>
              <a:rPr lang="es-ES" b="1">
                <a:solidFill>
                  <a:srgbClr val="FF5B00"/>
                </a:solidFill>
                <a:latin typeface="Corbel" panose="020B0503020204020204" pitchFamily="34" charset="0"/>
              </a:rPr>
              <a:t>Consistencia</a:t>
            </a:r>
          </a:p>
          <a:p>
            <a:pPr algn="ctr"/>
            <a:r>
              <a:rPr lang="es-ES">
                <a:latin typeface="Corbel" panose="020B0503020204020204" pitchFamily="34" charset="0"/>
              </a:rPr>
              <a:t>Capacidad que tiene un sistema para iniciar solo operaciones que puede concluir.</a:t>
            </a:r>
            <a:endParaRPr lang="es-ES" b="1" i="1">
              <a:latin typeface="Corbel" panose="020B0503020204020204" pitchFamily="34" charset="0"/>
            </a:endParaRPr>
          </a:p>
          <a:p>
            <a:endParaRPr lang="es-ES" i="1">
              <a:latin typeface="Corbel" panose="020B0503020204020204" pitchFamily="34" charset="0"/>
            </a:endParaRPr>
          </a:p>
        </p:txBody>
      </p:sp>
      <p:sp>
        <p:nvSpPr>
          <p:cNvPr id="25" name="TextBox 24">
            <a:extLst>
              <a:ext uri="{FF2B5EF4-FFF2-40B4-BE49-F238E27FC236}">
                <a16:creationId xmlns:a16="http://schemas.microsoft.com/office/drawing/2014/main" id="{C86D40A9-4F5D-457D-8D86-639A5D8E46EF}"/>
              </a:ext>
            </a:extLst>
          </p:cNvPr>
          <p:cNvSpPr txBox="1"/>
          <p:nvPr/>
        </p:nvSpPr>
        <p:spPr>
          <a:xfrm>
            <a:off x="696369" y="4214604"/>
            <a:ext cx="3026479" cy="2308324"/>
          </a:xfrm>
          <a:prstGeom prst="rect">
            <a:avLst/>
          </a:prstGeom>
          <a:noFill/>
        </p:spPr>
        <p:txBody>
          <a:bodyPr wrap="square">
            <a:spAutoFit/>
          </a:bodyPr>
          <a:lstStyle/>
          <a:p>
            <a:pPr algn="ctr"/>
            <a:r>
              <a:rPr lang="es-ES" b="1">
                <a:solidFill>
                  <a:srgbClr val="FF5B00"/>
                </a:solidFill>
                <a:latin typeface="Corbel" panose="020B0503020204020204" pitchFamily="34" charset="0"/>
              </a:rPr>
              <a:t>Aislamiento</a:t>
            </a:r>
          </a:p>
          <a:p>
            <a:pPr algn="ctr"/>
            <a:r>
              <a:rPr lang="es-ES">
                <a:latin typeface="Corbel" panose="020B0503020204020204" pitchFamily="34" charset="0"/>
              </a:rPr>
              <a:t>La realización de cada “operación” no debería afectar a las demás. Cada transacción debe ser ejecutada en </a:t>
            </a:r>
            <a:r>
              <a:rPr lang="es-ES" b="1">
                <a:latin typeface="Corbel" panose="020B0503020204020204" pitchFamily="34" charset="0"/>
              </a:rPr>
              <a:t>aislamiento total</a:t>
            </a:r>
            <a:r>
              <a:rPr lang="es-ES">
                <a:latin typeface="Corbel" panose="020B0503020204020204" pitchFamily="34" charset="0"/>
              </a:rPr>
              <a:t>.</a:t>
            </a:r>
            <a:endParaRPr lang="es-ES" b="1" i="1">
              <a:latin typeface="Corbel" panose="020B0503020204020204" pitchFamily="34" charset="0"/>
            </a:endParaRPr>
          </a:p>
          <a:p>
            <a:endParaRPr lang="es-ES" i="1">
              <a:latin typeface="Corbel" panose="020B0503020204020204" pitchFamily="34" charset="0"/>
            </a:endParaRPr>
          </a:p>
        </p:txBody>
      </p:sp>
      <p:sp>
        <p:nvSpPr>
          <p:cNvPr id="26" name="TextBox 25">
            <a:extLst>
              <a:ext uri="{FF2B5EF4-FFF2-40B4-BE49-F238E27FC236}">
                <a16:creationId xmlns:a16="http://schemas.microsoft.com/office/drawing/2014/main" id="{11E22B9F-EEA8-4EA4-89E8-77A1A5ABA8D3}"/>
              </a:ext>
            </a:extLst>
          </p:cNvPr>
          <p:cNvSpPr txBox="1"/>
          <p:nvPr/>
        </p:nvSpPr>
        <p:spPr>
          <a:xfrm>
            <a:off x="8469154" y="4214604"/>
            <a:ext cx="3026479" cy="1477328"/>
          </a:xfrm>
          <a:prstGeom prst="rect">
            <a:avLst/>
          </a:prstGeom>
          <a:noFill/>
        </p:spPr>
        <p:txBody>
          <a:bodyPr wrap="square">
            <a:spAutoFit/>
          </a:bodyPr>
          <a:lstStyle/>
          <a:p>
            <a:pPr algn="ctr"/>
            <a:r>
              <a:rPr lang="es-ES" b="1">
                <a:solidFill>
                  <a:srgbClr val="FF5B00"/>
                </a:solidFill>
                <a:latin typeface="Corbel" panose="020B0503020204020204" pitchFamily="34" charset="0"/>
              </a:rPr>
              <a:t>Durabilidad</a:t>
            </a:r>
          </a:p>
          <a:p>
            <a:pPr algn="ctr"/>
            <a:r>
              <a:rPr lang="es-ES">
                <a:latin typeface="Corbel" panose="020B0503020204020204" pitchFamily="34" charset="0"/>
              </a:rPr>
              <a:t>Datos y cambios que se hayan hecho en BBDD a través de una transacción deben ser permanentes.</a:t>
            </a:r>
            <a:endParaRPr lang="es-ES" i="1">
              <a:latin typeface="Corbel" panose="020B0503020204020204" pitchFamily="34" charset="0"/>
            </a:endParaRPr>
          </a:p>
        </p:txBody>
      </p:sp>
    </p:spTree>
    <p:extLst>
      <p:ext uri="{BB962C8B-B14F-4D97-AF65-F5344CB8AC3E}">
        <p14:creationId xmlns:p14="http://schemas.microsoft.com/office/powerpoint/2010/main" val="31005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Datos distribuidos en BBDD Modernas</a:t>
            </a:r>
          </a:p>
        </p:txBody>
      </p:sp>
      <p:sp>
        <p:nvSpPr>
          <p:cNvPr id="6" name="TextBox 5">
            <a:extLst>
              <a:ext uri="{FF2B5EF4-FFF2-40B4-BE49-F238E27FC236}">
                <a16:creationId xmlns:a16="http://schemas.microsoft.com/office/drawing/2014/main" id="{8695D22C-F93C-48BF-96DF-362C29F0CD57}"/>
              </a:ext>
            </a:extLst>
          </p:cNvPr>
          <p:cNvSpPr txBox="1"/>
          <p:nvPr/>
        </p:nvSpPr>
        <p:spPr>
          <a:xfrm>
            <a:off x="1702536" y="4863572"/>
            <a:ext cx="1886004" cy="646331"/>
          </a:xfrm>
          <a:prstGeom prst="rect">
            <a:avLst/>
          </a:prstGeom>
          <a:noFill/>
        </p:spPr>
        <p:txBody>
          <a:bodyPr wrap="square">
            <a:spAutoFit/>
          </a:bodyPr>
          <a:lstStyle/>
          <a:p>
            <a:r>
              <a:rPr lang="es-ES" b="1">
                <a:latin typeface="Corbel" panose="020B0503020204020204" pitchFamily="34" charset="0"/>
              </a:rPr>
              <a:t>Replicación</a:t>
            </a:r>
          </a:p>
          <a:p>
            <a:r>
              <a:rPr lang="es-ES" b="1">
                <a:latin typeface="Corbel" panose="020B0503020204020204" pitchFamily="34" charset="0"/>
              </a:rPr>
              <a:t>Partición</a:t>
            </a:r>
            <a:endParaRPr lang="en-US" b="1">
              <a:latin typeface="Corbel" panose="020B0503020204020204" pitchFamily="34" charset="0"/>
            </a:endParaRPr>
          </a:p>
        </p:txBody>
      </p:sp>
      <p:cxnSp>
        <p:nvCxnSpPr>
          <p:cNvPr id="8" name="Straight Connector 529">
            <a:extLst>
              <a:ext uri="{FF2B5EF4-FFF2-40B4-BE49-F238E27FC236}">
                <a16:creationId xmlns:a16="http://schemas.microsoft.com/office/drawing/2014/main" id="{DA618869-097D-4ED3-BFF3-96A8E532B2C1}"/>
              </a:ext>
            </a:extLst>
          </p:cNvPr>
          <p:cNvCxnSpPr>
            <a:cxnSpLocks/>
          </p:cNvCxnSpPr>
          <p:nvPr/>
        </p:nvCxnSpPr>
        <p:spPr>
          <a:xfrm>
            <a:off x="1612043" y="4794767"/>
            <a:ext cx="0" cy="1038563"/>
          </a:xfrm>
          <a:prstGeom prst="line">
            <a:avLst/>
          </a:prstGeom>
          <a:noFill/>
          <a:ln w="57150" cap="flat" cmpd="sng" algn="ctr">
            <a:solidFill>
              <a:srgbClr val="FF5B00"/>
            </a:solidFill>
            <a:prstDash val="solid"/>
          </a:ln>
          <a:effectLst/>
        </p:spPr>
      </p:cxnSp>
      <p:sp>
        <p:nvSpPr>
          <p:cNvPr id="10" name="Title 1">
            <a:extLst>
              <a:ext uri="{FF2B5EF4-FFF2-40B4-BE49-F238E27FC236}">
                <a16:creationId xmlns:a16="http://schemas.microsoft.com/office/drawing/2014/main" id="{C08407F7-5A54-4118-AA8C-4650F3A471CB}"/>
              </a:ext>
            </a:extLst>
          </p:cNvPr>
          <p:cNvSpPr txBox="1">
            <a:spLocks/>
          </p:cNvSpPr>
          <p:nvPr/>
        </p:nvSpPr>
        <p:spPr>
          <a:xfrm>
            <a:off x="926248" y="4835770"/>
            <a:ext cx="520483" cy="61631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Corbel (Headings)"/>
                <a:ea typeface="+mj-ea"/>
                <a:cs typeface="+mj-cs"/>
              </a:defRPr>
            </a:lvl1pPr>
          </a:lstStyle>
          <a:p>
            <a:pPr algn="ctr"/>
            <a:r>
              <a:rPr lang="es-ES" sz="9600">
                <a:solidFill>
                  <a:srgbClr val="FF5A00"/>
                </a:solidFill>
                <a:latin typeface="Corbel" panose="020B0503020204020204" pitchFamily="34" charset="0"/>
              </a:rPr>
              <a:t>2</a:t>
            </a:r>
            <a:endParaRPr lang="en-US" sz="9600">
              <a:solidFill>
                <a:srgbClr val="FF5A00"/>
              </a:solidFill>
              <a:latin typeface="Corbel" panose="020B0503020204020204" pitchFamily="34" charset="0"/>
            </a:endParaRPr>
          </a:p>
        </p:txBody>
      </p:sp>
      <p:sp>
        <p:nvSpPr>
          <p:cNvPr id="11" name="TextBox 10">
            <a:extLst>
              <a:ext uri="{FF2B5EF4-FFF2-40B4-BE49-F238E27FC236}">
                <a16:creationId xmlns:a16="http://schemas.microsoft.com/office/drawing/2014/main" id="{C0604CBE-2212-4460-B766-E5CECC430B67}"/>
              </a:ext>
            </a:extLst>
          </p:cNvPr>
          <p:cNvSpPr txBox="1"/>
          <p:nvPr/>
        </p:nvSpPr>
        <p:spPr>
          <a:xfrm>
            <a:off x="778007" y="5720699"/>
            <a:ext cx="2639448" cy="400110"/>
          </a:xfrm>
          <a:prstGeom prst="rect">
            <a:avLst/>
          </a:prstGeom>
          <a:noFill/>
        </p:spPr>
        <p:txBody>
          <a:bodyPr wrap="square">
            <a:spAutoFit/>
          </a:bodyPr>
          <a:lstStyle/>
          <a:p>
            <a:r>
              <a:rPr lang="es-ES" sz="2000" b="1">
                <a:solidFill>
                  <a:srgbClr val="FF5A00"/>
                </a:solidFill>
                <a:latin typeface="Corbel" panose="020B0503020204020204" pitchFamily="34" charset="0"/>
              </a:rPr>
              <a:t>Tipos de distribución</a:t>
            </a:r>
            <a:endParaRPr lang="en-US" sz="2000" b="1">
              <a:solidFill>
                <a:srgbClr val="FF5A00"/>
              </a:solidFill>
              <a:latin typeface="Corbel" panose="020B0503020204020204" pitchFamily="34" charset="0"/>
            </a:endParaRPr>
          </a:p>
        </p:txBody>
      </p:sp>
      <p:sp>
        <p:nvSpPr>
          <p:cNvPr id="12" name="Google Shape;100;p4">
            <a:extLst>
              <a:ext uri="{FF2B5EF4-FFF2-40B4-BE49-F238E27FC236}">
                <a16:creationId xmlns:a16="http://schemas.microsoft.com/office/drawing/2014/main" id="{94AC99E5-567B-454A-99CF-0C9531DBECDA}"/>
              </a:ext>
            </a:extLst>
          </p:cNvPr>
          <p:cNvSpPr/>
          <p:nvPr/>
        </p:nvSpPr>
        <p:spPr>
          <a:xfrm>
            <a:off x="304396" y="1217495"/>
            <a:ext cx="11609181" cy="804736"/>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Conocemos como </a:t>
            </a:r>
            <a:r>
              <a:rPr lang="es-ES" b="1">
                <a:solidFill>
                  <a:schemeClr val="tx1"/>
                </a:solidFill>
                <a:sym typeface="Arial"/>
              </a:rPr>
              <a:t>Base de datos distribuida</a:t>
            </a:r>
            <a:r>
              <a:rPr lang="es-ES">
                <a:solidFill>
                  <a:schemeClr val="tx1"/>
                </a:solidFill>
                <a:sym typeface="Arial"/>
              </a:rPr>
              <a:t> a aquella BBDD cuyos datos se encuentran repartidos en diferentes espacios físicos o lógicos </a:t>
            </a:r>
            <a:r>
              <a:rPr lang="es-ES" b="1">
                <a:solidFill>
                  <a:schemeClr val="tx1"/>
                </a:solidFill>
                <a:sym typeface="Arial"/>
              </a:rPr>
              <a:t>(máquinas</a:t>
            </a:r>
            <a:r>
              <a:rPr lang="es-ES">
                <a:solidFill>
                  <a:schemeClr val="tx1"/>
                </a:solidFill>
                <a:sym typeface="Arial"/>
              </a:rPr>
              <a:t>) que están conectados entre por un sistema de comunicaciones.</a:t>
            </a:r>
          </a:p>
          <a:p>
            <a:pPr algn="just"/>
            <a:r>
              <a:rPr lang="es-ES">
                <a:solidFill>
                  <a:schemeClr val="tx1"/>
                </a:solidFill>
                <a:sym typeface="Arial"/>
              </a:rPr>
              <a:t>Las razones principales para que se deseen distribuir los datos son: </a:t>
            </a:r>
            <a:r>
              <a:rPr lang="es-ES" b="1">
                <a:solidFill>
                  <a:schemeClr val="tx1"/>
                </a:solidFill>
                <a:sym typeface="Arial"/>
              </a:rPr>
              <a:t>escalabilidad, alta disponibilidad y latencia</a:t>
            </a:r>
            <a:r>
              <a:rPr lang="es-ES">
                <a:solidFill>
                  <a:schemeClr val="tx1"/>
                </a:solidFill>
                <a:sym typeface="Arial"/>
              </a:rPr>
              <a:t>.</a:t>
            </a:r>
            <a:endParaRPr>
              <a:solidFill>
                <a:schemeClr val="tx1"/>
              </a:solidFill>
              <a:sym typeface="Arial"/>
            </a:endParaRPr>
          </a:p>
        </p:txBody>
      </p:sp>
      <p:graphicFrame>
        <p:nvGraphicFramePr>
          <p:cNvPr id="2" name="Diagram 1">
            <a:extLst>
              <a:ext uri="{FF2B5EF4-FFF2-40B4-BE49-F238E27FC236}">
                <a16:creationId xmlns:a16="http://schemas.microsoft.com/office/drawing/2014/main" id="{41D4D491-1007-46F7-BDB4-E9ABE867FFFB}"/>
              </a:ext>
            </a:extLst>
          </p:cNvPr>
          <p:cNvGraphicFramePr/>
          <p:nvPr/>
        </p:nvGraphicFramePr>
        <p:xfrm>
          <a:off x="3000339" y="2073285"/>
          <a:ext cx="4717910" cy="404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54C5887F-C6F2-42C4-BE0F-D6AEA999DF98}"/>
              </a:ext>
            </a:extLst>
          </p:cNvPr>
          <p:cNvSpPr txBox="1"/>
          <p:nvPr/>
        </p:nvSpPr>
        <p:spPr>
          <a:xfrm>
            <a:off x="7139708" y="2343159"/>
            <a:ext cx="4441359" cy="3785652"/>
          </a:xfrm>
          <a:prstGeom prst="rect">
            <a:avLst/>
          </a:prstGeom>
          <a:noFill/>
        </p:spPr>
        <p:txBody>
          <a:bodyPr wrap="square">
            <a:spAutoFit/>
          </a:bodyPr>
          <a:lstStyle/>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rPr>
              <a:t>Escalabilidad </a:t>
            </a:r>
            <a:r>
              <a:rPr lang="es-ES" sz="1600">
                <a:latin typeface="Corbel" panose="020B0503020204020204" pitchFamily="34" charset="0"/>
                <a:sym typeface="Wingdings" panose="05000000000000000000" pitchFamily="2" charset="2"/>
              </a:rPr>
              <a:t> Si el volumen de datos (carga de lectura o escritura) se puede manejar con una única máquina se puede distribuir la carga.</a:t>
            </a:r>
            <a:endParaRPr lang="es-ES" sz="1600" b="1">
              <a:solidFill>
                <a:srgbClr val="FF5B00"/>
              </a:solidFill>
              <a:latin typeface="Corbel" panose="020B0503020204020204" pitchFamily="34" charset="0"/>
            </a:endParaRPr>
          </a:p>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rPr>
              <a:t>Alta disponibilidad </a:t>
            </a:r>
            <a:r>
              <a:rPr lang="es-ES" sz="1600">
                <a:latin typeface="Corbel" panose="020B0503020204020204" pitchFamily="34" charset="0"/>
                <a:sym typeface="Wingdings" panose="05000000000000000000" pitchFamily="2" charset="2"/>
              </a:rPr>
              <a:t> Es la tolerancia a los errores. Si una máquina cae (o un centro de datos completo) puede usar varias máquinas para dar redundancia. </a:t>
            </a:r>
            <a:r>
              <a:rPr lang="es-ES" sz="1600" b="1">
                <a:latin typeface="Corbel" panose="020B0503020204020204" pitchFamily="34" charset="0"/>
                <a:sym typeface="Wingdings" panose="05000000000000000000" pitchFamily="2" charset="2"/>
              </a:rPr>
              <a:t>Cuando uno falla, otro puede hacerse cargo.</a:t>
            </a:r>
            <a:endParaRPr lang="es-ES" sz="1600" b="1">
              <a:latin typeface="Corbel" panose="020B0503020204020204" pitchFamily="34" charset="0"/>
            </a:endParaRPr>
          </a:p>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rPr>
              <a:t>Latencia </a:t>
            </a:r>
            <a:r>
              <a:rPr lang="es-ES" sz="1600">
                <a:latin typeface="Corbel" panose="020B0503020204020204" pitchFamily="34" charset="0"/>
                <a:sym typeface="Wingdings" panose="05000000000000000000" pitchFamily="2" charset="2"/>
              </a:rPr>
              <a:t> Si se tienen usuarios en distintas geografías, se intentará tener servidores en varias ubicaciones para que los usuarios sean atendidos por centros de datos cercanos geográficamente.</a:t>
            </a:r>
            <a:endParaRPr lang="es-ES" sz="1600">
              <a:solidFill>
                <a:srgbClr val="FF5B00"/>
              </a:solidFill>
              <a:latin typeface="Corbel" panose="020B0503020204020204" pitchFamily="34" charset="0"/>
            </a:endParaRPr>
          </a:p>
        </p:txBody>
      </p:sp>
    </p:spTree>
    <p:extLst>
      <p:ext uri="{BB962C8B-B14F-4D97-AF65-F5344CB8AC3E}">
        <p14:creationId xmlns:p14="http://schemas.microsoft.com/office/powerpoint/2010/main" val="51809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Datos distribuidos en BBDD Modernas – Replicación</a:t>
            </a:r>
          </a:p>
        </p:txBody>
      </p:sp>
      <p:pic>
        <p:nvPicPr>
          <p:cNvPr id="4" name="Imagen 4">
            <a:extLst>
              <a:ext uri="{FF2B5EF4-FFF2-40B4-BE49-F238E27FC236}">
                <a16:creationId xmlns:a16="http://schemas.microsoft.com/office/drawing/2014/main" id="{294497A4-4DD5-4045-A122-8CEDFCD10DA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96" y="1588970"/>
            <a:ext cx="7329923" cy="2590165"/>
          </a:xfrm>
          <a:prstGeom prst="rect">
            <a:avLst/>
          </a:prstGeom>
          <a:noFill/>
          <a:ln>
            <a:noFill/>
          </a:ln>
        </p:spPr>
      </p:pic>
      <p:sp>
        <p:nvSpPr>
          <p:cNvPr id="5" name="TextBox 4">
            <a:extLst>
              <a:ext uri="{FF2B5EF4-FFF2-40B4-BE49-F238E27FC236}">
                <a16:creationId xmlns:a16="http://schemas.microsoft.com/office/drawing/2014/main" id="{69DDE840-AAAA-4DB7-BE75-D4919FE13E77}"/>
              </a:ext>
            </a:extLst>
          </p:cNvPr>
          <p:cNvSpPr txBox="1"/>
          <p:nvPr/>
        </p:nvSpPr>
        <p:spPr>
          <a:xfrm>
            <a:off x="8016760" y="1588970"/>
            <a:ext cx="3196185" cy="2585323"/>
          </a:xfrm>
          <a:prstGeom prst="rect">
            <a:avLst/>
          </a:prstGeom>
          <a:solidFill>
            <a:schemeClr val="accent2">
              <a:lumMod val="40000"/>
              <a:lumOff val="60000"/>
            </a:schemeClr>
          </a:solidFill>
        </p:spPr>
        <p:txBody>
          <a:bodyPr wrap="square">
            <a:spAutoFit/>
          </a:bodyPr>
          <a:lstStyle/>
          <a:p>
            <a:pPr algn="just"/>
            <a:r>
              <a:rPr lang="es-ES" sz="1800" b="1">
                <a:latin typeface="Corbel" panose="020B0503020204020204" pitchFamily="34" charset="0"/>
              </a:rPr>
              <a:t>Replicación</a:t>
            </a:r>
            <a:r>
              <a:rPr lang="es-ES" sz="1800">
                <a:latin typeface="Corbel" panose="020B0503020204020204" pitchFamily="34" charset="0"/>
              </a:rPr>
              <a:t> es mantener una copia de los mismos datos en varios nodos diferentes (normalmente en situaciones geográficas distintas). </a:t>
            </a:r>
          </a:p>
          <a:p>
            <a:pPr algn="just"/>
            <a:r>
              <a:rPr lang="es-ES" sz="1800">
                <a:latin typeface="Corbel" panose="020B0503020204020204" pitchFamily="34" charset="0"/>
              </a:rPr>
              <a:t>Este tipo de distr</a:t>
            </a:r>
            <a:r>
              <a:rPr lang="es-ES">
                <a:latin typeface="Corbel" panose="020B0503020204020204" pitchFamily="34" charset="0"/>
              </a:rPr>
              <a:t>ibución nos proporciona </a:t>
            </a:r>
            <a:r>
              <a:rPr lang="es-ES" b="1">
                <a:latin typeface="Corbel" panose="020B0503020204020204" pitchFamily="34" charset="0"/>
              </a:rPr>
              <a:t>redundancia</a:t>
            </a:r>
            <a:r>
              <a:rPr lang="es-ES">
                <a:latin typeface="Corbel" panose="020B0503020204020204" pitchFamily="34" charset="0"/>
              </a:rPr>
              <a:t>, si un nodo cae, el dato puede ser recuperado de los restantes</a:t>
            </a:r>
            <a:endParaRPr lang="es-ES" sz="1800">
              <a:latin typeface="Corbel" panose="020B0503020204020204" pitchFamily="34" charset="0"/>
            </a:endParaRPr>
          </a:p>
        </p:txBody>
      </p:sp>
      <p:sp>
        <p:nvSpPr>
          <p:cNvPr id="6" name="TextBox 5">
            <a:extLst>
              <a:ext uri="{FF2B5EF4-FFF2-40B4-BE49-F238E27FC236}">
                <a16:creationId xmlns:a16="http://schemas.microsoft.com/office/drawing/2014/main" id="{FD31EE92-DD7C-47F5-8999-B53629F74442}"/>
              </a:ext>
            </a:extLst>
          </p:cNvPr>
          <p:cNvSpPr txBox="1"/>
          <p:nvPr/>
        </p:nvSpPr>
        <p:spPr>
          <a:xfrm>
            <a:off x="7942869" y="4451813"/>
            <a:ext cx="3270076" cy="830997"/>
          </a:xfrm>
          <a:prstGeom prst="rect">
            <a:avLst/>
          </a:prstGeom>
          <a:noFill/>
        </p:spPr>
        <p:txBody>
          <a:bodyPr wrap="square">
            <a:spAutoFit/>
          </a:bodyPr>
          <a:lstStyle/>
          <a:p>
            <a:pPr marL="800100" lvl="1" indent="-342900">
              <a:buClr>
                <a:srgbClr val="FF5A00"/>
              </a:buClr>
              <a:buFont typeface="Wingdings" panose="05000000000000000000" pitchFamily="2" charset="2"/>
              <a:buChar char="ü"/>
            </a:pPr>
            <a:r>
              <a:rPr lang="es-ES" sz="1600" b="1" dirty="0">
                <a:solidFill>
                  <a:srgbClr val="FF5B00"/>
                </a:solidFill>
                <a:latin typeface="Corbel" panose="020B0503020204020204" pitchFamily="34" charset="0"/>
              </a:rPr>
              <a:t>Alta disponibilidad (operación desconectada)</a:t>
            </a:r>
            <a:r>
              <a:rPr lang="es-ES" sz="1600" dirty="0">
                <a:latin typeface="Corbel" panose="020B0503020204020204" pitchFamily="34" charset="0"/>
                <a:sym typeface="Wingdings" panose="05000000000000000000" pitchFamily="2" charset="2"/>
              </a:rPr>
              <a:t> </a:t>
            </a:r>
          </a:p>
          <a:p>
            <a:pPr marL="800100" lvl="1" indent="-342900">
              <a:buClr>
                <a:srgbClr val="FF5A00"/>
              </a:buClr>
              <a:buFont typeface="Wingdings" panose="05000000000000000000" pitchFamily="2" charset="2"/>
              <a:buChar char="ü"/>
            </a:pPr>
            <a:r>
              <a:rPr lang="es-ES" sz="1600" b="1" dirty="0">
                <a:solidFill>
                  <a:srgbClr val="FF5B00"/>
                </a:solidFill>
                <a:latin typeface="Corbel" panose="020B0503020204020204" pitchFamily="34" charset="0"/>
              </a:rPr>
              <a:t>Latencia</a:t>
            </a:r>
            <a:endParaRPr lang="es-ES" sz="1600" dirty="0">
              <a:solidFill>
                <a:srgbClr val="FF5B00"/>
              </a:solidFill>
              <a:latin typeface="Corbel" panose="020B0503020204020204" pitchFamily="34" charset="0"/>
            </a:endParaRPr>
          </a:p>
        </p:txBody>
      </p:sp>
      <p:sp>
        <p:nvSpPr>
          <p:cNvPr id="7" name="TextBox 6">
            <a:extLst>
              <a:ext uri="{FF2B5EF4-FFF2-40B4-BE49-F238E27FC236}">
                <a16:creationId xmlns:a16="http://schemas.microsoft.com/office/drawing/2014/main" id="{C2ECFA20-9BAC-4EE5-B95E-5EEF6007027A}"/>
              </a:ext>
            </a:extLst>
          </p:cNvPr>
          <p:cNvSpPr txBox="1"/>
          <p:nvPr/>
        </p:nvSpPr>
        <p:spPr>
          <a:xfrm>
            <a:off x="1696763" y="4822449"/>
            <a:ext cx="1886004" cy="923330"/>
          </a:xfrm>
          <a:prstGeom prst="rect">
            <a:avLst/>
          </a:prstGeom>
          <a:noFill/>
        </p:spPr>
        <p:txBody>
          <a:bodyPr wrap="square">
            <a:spAutoFit/>
          </a:bodyPr>
          <a:lstStyle/>
          <a:p>
            <a:r>
              <a:rPr lang="es-ES" b="1">
                <a:latin typeface="Corbel" panose="020B0503020204020204" pitchFamily="34" charset="0"/>
              </a:rPr>
              <a:t>Un solo líder</a:t>
            </a:r>
          </a:p>
          <a:p>
            <a:r>
              <a:rPr lang="es-ES" b="1">
                <a:latin typeface="Corbel" panose="020B0503020204020204" pitchFamily="34" charset="0"/>
              </a:rPr>
              <a:t>Multi líder</a:t>
            </a:r>
          </a:p>
          <a:p>
            <a:r>
              <a:rPr lang="es-ES" b="1">
                <a:latin typeface="Corbel" panose="020B0503020204020204" pitchFamily="34" charset="0"/>
              </a:rPr>
              <a:t>Sin líder</a:t>
            </a:r>
            <a:endParaRPr lang="en-US" b="1">
              <a:latin typeface="Corbel" panose="020B0503020204020204" pitchFamily="34" charset="0"/>
            </a:endParaRPr>
          </a:p>
        </p:txBody>
      </p:sp>
      <p:cxnSp>
        <p:nvCxnSpPr>
          <p:cNvPr id="8" name="Straight Connector 529">
            <a:extLst>
              <a:ext uri="{FF2B5EF4-FFF2-40B4-BE49-F238E27FC236}">
                <a16:creationId xmlns:a16="http://schemas.microsoft.com/office/drawing/2014/main" id="{A70A021E-A31C-429A-8F64-6B22327A9897}"/>
              </a:ext>
            </a:extLst>
          </p:cNvPr>
          <p:cNvCxnSpPr>
            <a:cxnSpLocks/>
          </p:cNvCxnSpPr>
          <p:nvPr/>
        </p:nvCxnSpPr>
        <p:spPr>
          <a:xfrm>
            <a:off x="1612043" y="4794767"/>
            <a:ext cx="0" cy="1038563"/>
          </a:xfrm>
          <a:prstGeom prst="line">
            <a:avLst/>
          </a:prstGeom>
          <a:noFill/>
          <a:ln w="57150" cap="flat" cmpd="sng" algn="ctr">
            <a:solidFill>
              <a:srgbClr val="FF5B00"/>
            </a:solidFill>
            <a:prstDash val="solid"/>
          </a:ln>
          <a:effectLst/>
        </p:spPr>
      </p:cxnSp>
      <p:sp>
        <p:nvSpPr>
          <p:cNvPr id="10" name="Title 1">
            <a:extLst>
              <a:ext uri="{FF2B5EF4-FFF2-40B4-BE49-F238E27FC236}">
                <a16:creationId xmlns:a16="http://schemas.microsoft.com/office/drawing/2014/main" id="{ED28DD09-594B-4339-A3CD-6FBB8D0E5089}"/>
              </a:ext>
            </a:extLst>
          </p:cNvPr>
          <p:cNvSpPr txBox="1">
            <a:spLocks/>
          </p:cNvSpPr>
          <p:nvPr/>
        </p:nvSpPr>
        <p:spPr>
          <a:xfrm>
            <a:off x="926248" y="4835770"/>
            <a:ext cx="520483" cy="61631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Corbel (Headings)"/>
                <a:ea typeface="+mj-ea"/>
                <a:cs typeface="+mj-cs"/>
              </a:defRPr>
            </a:lvl1pPr>
          </a:lstStyle>
          <a:p>
            <a:pPr algn="ctr"/>
            <a:r>
              <a:rPr lang="es-ES" sz="9600">
                <a:solidFill>
                  <a:srgbClr val="FF5A00"/>
                </a:solidFill>
                <a:latin typeface="Corbel" panose="020B0503020204020204" pitchFamily="34" charset="0"/>
              </a:rPr>
              <a:t>3</a:t>
            </a:r>
            <a:endParaRPr lang="en-US" sz="9600">
              <a:solidFill>
                <a:srgbClr val="FF5A00"/>
              </a:solidFill>
              <a:latin typeface="Corbel" panose="020B0503020204020204" pitchFamily="34" charset="0"/>
            </a:endParaRPr>
          </a:p>
        </p:txBody>
      </p:sp>
      <p:sp>
        <p:nvSpPr>
          <p:cNvPr id="11" name="TextBox 10">
            <a:extLst>
              <a:ext uri="{FF2B5EF4-FFF2-40B4-BE49-F238E27FC236}">
                <a16:creationId xmlns:a16="http://schemas.microsoft.com/office/drawing/2014/main" id="{4BAE4FD1-8F4D-486E-A9ED-3B570A0F2A12}"/>
              </a:ext>
            </a:extLst>
          </p:cNvPr>
          <p:cNvSpPr txBox="1"/>
          <p:nvPr/>
        </p:nvSpPr>
        <p:spPr>
          <a:xfrm>
            <a:off x="778007" y="5720699"/>
            <a:ext cx="2639448" cy="400110"/>
          </a:xfrm>
          <a:prstGeom prst="rect">
            <a:avLst/>
          </a:prstGeom>
          <a:noFill/>
        </p:spPr>
        <p:txBody>
          <a:bodyPr wrap="square">
            <a:spAutoFit/>
          </a:bodyPr>
          <a:lstStyle/>
          <a:p>
            <a:r>
              <a:rPr lang="es-ES" sz="2000" b="1" dirty="0">
                <a:solidFill>
                  <a:srgbClr val="FF5A00"/>
                </a:solidFill>
                <a:latin typeface="Corbel" panose="020B0503020204020204" pitchFamily="34" charset="0"/>
              </a:rPr>
              <a:t>Tipos de Replicación</a:t>
            </a:r>
            <a:endParaRPr lang="en-US" sz="2000" b="1" dirty="0">
              <a:solidFill>
                <a:srgbClr val="FF5A00"/>
              </a:solidFill>
              <a:latin typeface="Corbel" panose="020B0503020204020204" pitchFamily="34" charset="0"/>
            </a:endParaRPr>
          </a:p>
        </p:txBody>
      </p:sp>
    </p:spTree>
    <p:extLst>
      <p:ext uri="{BB962C8B-B14F-4D97-AF65-F5344CB8AC3E}">
        <p14:creationId xmlns:p14="http://schemas.microsoft.com/office/powerpoint/2010/main" val="2033334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Datos distribuidos en BBDD Modernas - Partición</a:t>
            </a:r>
          </a:p>
        </p:txBody>
      </p:sp>
      <p:pic>
        <p:nvPicPr>
          <p:cNvPr id="5" name="Imagen 5">
            <a:extLst>
              <a:ext uri="{FF2B5EF4-FFF2-40B4-BE49-F238E27FC236}">
                <a16:creationId xmlns:a16="http://schemas.microsoft.com/office/drawing/2014/main" id="{DB8924C9-28EE-4555-8454-AB7575D3690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062" y="2690091"/>
            <a:ext cx="6625589" cy="3678873"/>
          </a:xfrm>
          <a:prstGeom prst="rect">
            <a:avLst/>
          </a:prstGeom>
          <a:noFill/>
          <a:ln>
            <a:noFill/>
          </a:ln>
        </p:spPr>
      </p:pic>
      <p:sp>
        <p:nvSpPr>
          <p:cNvPr id="6" name="Google Shape;100;p4">
            <a:extLst>
              <a:ext uri="{FF2B5EF4-FFF2-40B4-BE49-F238E27FC236}">
                <a16:creationId xmlns:a16="http://schemas.microsoft.com/office/drawing/2014/main" id="{ECC0BB85-A51E-4395-A786-051C6DD1D8CA}"/>
              </a:ext>
            </a:extLst>
          </p:cNvPr>
          <p:cNvSpPr/>
          <p:nvPr/>
        </p:nvSpPr>
        <p:spPr>
          <a:xfrm>
            <a:off x="304396" y="1217495"/>
            <a:ext cx="11609181" cy="1110978"/>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Para conjuntos de datos muy grandes o para un rendimiento de consultas muy alto, la replicación no es suficiente. Necesitamos dividir los datos en </a:t>
            </a:r>
            <a:r>
              <a:rPr lang="es-ES" b="1">
                <a:solidFill>
                  <a:schemeClr val="tx1"/>
                </a:solidFill>
                <a:sym typeface="Arial"/>
              </a:rPr>
              <a:t>particiones</a:t>
            </a:r>
            <a:r>
              <a:rPr lang="es-ES">
                <a:solidFill>
                  <a:schemeClr val="tx1"/>
                </a:solidFill>
                <a:sym typeface="Arial"/>
              </a:rPr>
              <a:t>, también conocidas como </a:t>
            </a:r>
            <a:r>
              <a:rPr lang="es-ES" b="1">
                <a:solidFill>
                  <a:schemeClr val="tx1"/>
                </a:solidFill>
                <a:sym typeface="Arial"/>
              </a:rPr>
              <a:t>fragmentaciones</a:t>
            </a:r>
            <a:r>
              <a:rPr lang="es-ES">
                <a:solidFill>
                  <a:schemeClr val="tx1"/>
                </a:solidFill>
                <a:sym typeface="Arial"/>
              </a:rPr>
              <a:t>.</a:t>
            </a:r>
          </a:p>
          <a:p>
            <a:pPr algn="just"/>
            <a:r>
              <a:rPr lang="es-ES">
                <a:solidFill>
                  <a:schemeClr val="tx1"/>
                </a:solidFill>
                <a:sym typeface="Arial"/>
              </a:rPr>
              <a:t>Cada </a:t>
            </a:r>
            <a:r>
              <a:rPr lang="es-ES" b="1">
                <a:solidFill>
                  <a:schemeClr val="tx1"/>
                </a:solidFill>
                <a:sym typeface="Arial"/>
              </a:rPr>
              <a:t>partición</a:t>
            </a:r>
            <a:r>
              <a:rPr lang="es-ES">
                <a:solidFill>
                  <a:schemeClr val="tx1"/>
                </a:solidFill>
                <a:sym typeface="Arial"/>
              </a:rPr>
              <a:t> será una pequeña BBDD propia, aunque se puedan realizar operaciones que toquen varias particiones al mismo tiempo.</a:t>
            </a:r>
            <a:endParaRPr>
              <a:solidFill>
                <a:schemeClr val="tx1"/>
              </a:solidFill>
              <a:sym typeface="Arial"/>
            </a:endParaRPr>
          </a:p>
        </p:txBody>
      </p:sp>
      <p:sp>
        <p:nvSpPr>
          <p:cNvPr id="7" name="TextBox 6">
            <a:extLst>
              <a:ext uri="{FF2B5EF4-FFF2-40B4-BE49-F238E27FC236}">
                <a16:creationId xmlns:a16="http://schemas.microsoft.com/office/drawing/2014/main" id="{3BF63DF3-D995-4E4D-872C-6316747B041C}"/>
              </a:ext>
            </a:extLst>
          </p:cNvPr>
          <p:cNvSpPr txBox="1"/>
          <p:nvPr/>
        </p:nvSpPr>
        <p:spPr>
          <a:xfrm>
            <a:off x="7582651" y="3117344"/>
            <a:ext cx="3270076" cy="2062103"/>
          </a:xfrm>
          <a:prstGeom prst="rect">
            <a:avLst/>
          </a:prstGeom>
          <a:noFill/>
        </p:spPr>
        <p:txBody>
          <a:bodyPr wrap="square">
            <a:spAutoFit/>
          </a:bodyPr>
          <a:lstStyle/>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rPr>
              <a:t>Escalabilidad</a:t>
            </a:r>
            <a:r>
              <a:rPr lang="es-ES" sz="1600">
                <a:solidFill>
                  <a:srgbClr val="FF5B00"/>
                </a:solidFill>
                <a:latin typeface="Corbel" panose="020B0503020204020204" pitchFamily="34" charset="0"/>
              </a:rPr>
              <a:t> </a:t>
            </a:r>
            <a:r>
              <a:rPr lang="es-ES" sz="1600">
                <a:latin typeface="Corbel" panose="020B0503020204020204" pitchFamily="34" charset="0"/>
                <a:sym typeface="Wingdings" panose="05000000000000000000" pitchFamily="2" charset="2"/>
              </a:rPr>
              <a:t> Se pueden colocar distintas particiones en diferentes nodos de un clúster </a:t>
            </a:r>
            <a:r>
              <a:rPr lang="es-ES" sz="1600" b="1">
                <a:latin typeface="Corbel" panose="020B0503020204020204" pitchFamily="34" charset="0"/>
                <a:sym typeface="Wingdings" panose="05000000000000000000" pitchFamily="2" charset="2"/>
              </a:rPr>
              <a:t>“</a:t>
            </a:r>
            <a:r>
              <a:rPr lang="es-ES" sz="1600" b="1" err="1">
                <a:latin typeface="Corbel" panose="020B0503020204020204" pitchFamily="34" charset="0"/>
                <a:sym typeface="Wingdings" panose="05000000000000000000" pitchFamily="2" charset="2"/>
              </a:rPr>
              <a:t>Shared-Nothing</a:t>
            </a:r>
            <a:r>
              <a:rPr lang="es-ES" sz="1600" b="1">
                <a:latin typeface="Corbel" panose="020B0503020204020204" pitchFamily="34" charset="0"/>
                <a:sym typeface="Wingdings" panose="05000000000000000000" pitchFamily="2" charset="2"/>
              </a:rPr>
              <a:t>”</a:t>
            </a:r>
            <a:r>
              <a:rPr lang="es-ES" sz="1600">
                <a:latin typeface="Corbel" panose="020B0503020204020204" pitchFamily="34" charset="0"/>
                <a:sym typeface="Wingdings" panose="05000000000000000000" pitchFamily="2" charset="2"/>
              </a:rPr>
              <a:t> (los nodos presentan CPU, RAM y discos de forma independiente).</a:t>
            </a:r>
            <a:endParaRPr lang="es-ES" sz="1600">
              <a:solidFill>
                <a:srgbClr val="FF5B00"/>
              </a:solidFill>
              <a:latin typeface="Corbel" panose="020B0503020204020204" pitchFamily="34" charset="0"/>
            </a:endParaRPr>
          </a:p>
        </p:txBody>
      </p:sp>
    </p:spTree>
    <p:extLst>
      <p:ext uri="{BB962C8B-B14F-4D97-AF65-F5344CB8AC3E}">
        <p14:creationId xmlns:p14="http://schemas.microsoft.com/office/powerpoint/2010/main" val="2679341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229D84-D90C-4BE5-B42A-4222AFB17EC5}"/>
              </a:ext>
            </a:extLst>
          </p:cNvPr>
          <p:cNvSpPr>
            <a:spLocks noGrp="1"/>
          </p:cNvSpPr>
          <p:nvPr>
            <p:ph type="title"/>
          </p:nvPr>
        </p:nvSpPr>
        <p:spPr>
          <a:xfrm>
            <a:off x="304396" y="294799"/>
            <a:ext cx="11087504" cy="391001"/>
          </a:xfrm>
        </p:spPr>
        <p:txBody>
          <a:bodyPr/>
          <a:lstStyle/>
          <a:p>
            <a:r>
              <a:rPr lang="es-ES"/>
              <a:t>Almacenamiento de Datos | Lenguajes de consulta en BBDD</a:t>
            </a:r>
          </a:p>
        </p:txBody>
      </p:sp>
      <p:sp>
        <p:nvSpPr>
          <p:cNvPr id="4" name="Google Shape;100;p4">
            <a:extLst>
              <a:ext uri="{FF2B5EF4-FFF2-40B4-BE49-F238E27FC236}">
                <a16:creationId xmlns:a16="http://schemas.microsoft.com/office/drawing/2014/main" id="{288B5CFD-A51D-438C-BB7F-1CFF2B7FEEAE}"/>
              </a:ext>
            </a:extLst>
          </p:cNvPr>
          <p:cNvSpPr/>
          <p:nvPr/>
        </p:nvSpPr>
        <p:spPr>
          <a:xfrm>
            <a:off x="304396" y="1217495"/>
            <a:ext cx="11609181" cy="1110978"/>
          </a:xfrm>
          <a:prstGeom prst="roundRect">
            <a:avLst>
              <a:gd name="adj" fmla="val 0"/>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solidFill>
                  <a:schemeClr val="tx1"/>
                </a:solidFill>
                <a:sym typeface="Arial"/>
              </a:rPr>
              <a:t>Como llevamos comentando a lo largo de las sesiones, encontramos que hay dos tipos de datos (estructurados y no estructurados), y por tanto, dos tipos de BBDD como son las relacionales y las no relacionales (NoSQL), que presentará sus propios tipos de lenguaje de consulta.</a:t>
            </a:r>
          </a:p>
        </p:txBody>
      </p:sp>
      <p:sp>
        <p:nvSpPr>
          <p:cNvPr id="5" name="TextBox 4">
            <a:extLst>
              <a:ext uri="{FF2B5EF4-FFF2-40B4-BE49-F238E27FC236}">
                <a16:creationId xmlns:a16="http://schemas.microsoft.com/office/drawing/2014/main" id="{074147F6-360F-4A39-AD02-3CEB743D33C7}"/>
              </a:ext>
            </a:extLst>
          </p:cNvPr>
          <p:cNvSpPr txBox="1"/>
          <p:nvPr/>
        </p:nvSpPr>
        <p:spPr>
          <a:xfrm>
            <a:off x="304396" y="2552164"/>
            <a:ext cx="11609181" cy="1077218"/>
          </a:xfrm>
          <a:prstGeom prst="rect">
            <a:avLst/>
          </a:prstGeom>
          <a:noFill/>
        </p:spPr>
        <p:txBody>
          <a:bodyPr wrap="square">
            <a:spAutoFit/>
          </a:bodyPr>
          <a:lstStyle/>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rPr>
              <a:t>BBDD relaciones </a:t>
            </a:r>
            <a:r>
              <a:rPr lang="es-ES" sz="1600">
                <a:latin typeface="Corbel" panose="020B0503020204020204" pitchFamily="34" charset="0"/>
                <a:sym typeface="Wingdings" panose="05000000000000000000" pitchFamily="2" charset="2"/>
              </a:rPr>
              <a:t> </a:t>
            </a:r>
            <a:r>
              <a:rPr lang="es-ES" sz="1600" b="1">
                <a:latin typeface="Corbel" panose="020B0503020204020204" pitchFamily="34" charset="0"/>
                <a:sym typeface="Wingdings" panose="05000000000000000000" pitchFamily="2" charset="2"/>
              </a:rPr>
              <a:t>Lenguaje SQL</a:t>
            </a:r>
            <a:r>
              <a:rPr lang="es-ES" sz="1600">
                <a:latin typeface="Corbel" panose="020B0503020204020204" pitchFamily="34" charset="0"/>
                <a:sym typeface="Wingdings" panose="05000000000000000000" pitchFamily="2" charset="2"/>
              </a:rPr>
              <a:t>.</a:t>
            </a:r>
            <a:endParaRPr lang="es-ES" sz="1600" b="1">
              <a:solidFill>
                <a:srgbClr val="FF5B00"/>
              </a:solidFill>
              <a:latin typeface="Corbel" panose="020B0503020204020204" pitchFamily="34" charset="0"/>
            </a:endParaRPr>
          </a:p>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sym typeface="Wingdings" panose="05000000000000000000" pitchFamily="2" charset="2"/>
              </a:rPr>
              <a:t>BBDD Documentales (NoSQL) </a:t>
            </a:r>
            <a:r>
              <a:rPr lang="es-ES" sz="1600">
                <a:latin typeface="Corbel" panose="020B0503020204020204" pitchFamily="34" charset="0"/>
                <a:sym typeface="Wingdings" panose="05000000000000000000" pitchFamily="2" charset="2"/>
              </a:rPr>
              <a:t> </a:t>
            </a:r>
            <a:r>
              <a:rPr lang="es-ES" sz="1600" b="1">
                <a:latin typeface="Corbel" panose="020B0503020204020204" pitchFamily="34" charset="0"/>
                <a:sym typeface="Wingdings" panose="05000000000000000000" pitchFamily="2" charset="2"/>
              </a:rPr>
              <a:t>Lenguaje de agregación </a:t>
            </a:r>
            <a:r>
              <a:rPr lang="es-ES" sz="1600">
                <a:latin typeface="Corbel" panose="020B0503020204020204" pitchFamily="34" charset="0"/>
                <a:sym typeface="Wingdings" panose="05000000000000000000" pitchFamily="2" charset="2"/>
              </a:rPr>
              <a:t>(</a:t>
            </a:r>
            <a:r>
              <a:rPr lang="es-ES" sz="1600" err="1">
                <a:latin typeface="Corbel" panose="020B0503020204020204" pitchFamily="34" charset="0"/>
                <a:sym typeface="Wingdings" panose="05000000000000000000" pitchFamily="2" charset="2"/>
              </a:rPr>
              <a:t>Aggregation</a:t>
            </a:r>
            <a:r>
              <a:rPr lang="es-ES" sz="1600">
                <a:latin typeface="Corbel" panose="020B0503020204020204" pitchFamily="34" charset="0"/>
                <a:sym typeface="Wingdings" panose="05000000000000000000" pitchFamily="2" charset="2"/>
              </a:rPr>
              <a:t> pipeline). Utiliza la sintaxis </a:t>
            </a:r>
            <a:r>
              <a:rPr lang="es-ES" sz="1600" b="1">
                <a:latin typeface="Corbel" panose="020B0503020204020204" pitchFamily="34" charset="0"/>
                <a:sym typeface="Wingdings" panose="05000000000000000000" pitchFamily="2" charset="2"/>
              </a:rPr>
              <a:t>JSON</a:t>
            </a:r>
            <a:r>
              <a:rPr lang="es-ES" sz="1600">
                <a:latin typeface="Corbel" panose="020B0503020204020204" pitchFamily="34" charset="0"/>
                <a:sym typeface="Wingdings" panose="05000000000000000000" pitchFamily="2" charset="2"/>
              </a:rPr>
              <a:t> pero con características similares a SQL (MongoDB).</a:t>
            </a:r>
          </a:p>
          <a:p>
            <a:pPr marL="800100" lvl="1" indent="-342900">
              <a:buClr>
                <a:srgbClr val="FF5A00"/>
              </a:buClr>
              <a:buFont typeface="Wingdings" panose="05000000000000000000" pitchFamily="2" charset="2"/>
              <a:buChar char="ü"/>
            </a:pPr>
            <a:r>
              <a:rPr lang="es-ES" sz="1600" b="1">
                <a:solidFill>
                  <a:srgbClr val="FF5B00"/>
                </a:solidFill>
                <a:latin typeface="Corbel" panose="020B0503020204020204" pitchFamily="34" charset="0"/>
                <a:sym typeface="Wingdings" panose="05000000000000000000" pitchFamily="2" charset="2"/>
              </a:rPr>
              <a:t>BBDD</a:t>
            </a:r>
            <a:r>
              <a:rPr lang="es-ES" sz="1600">
                <a:solidFill>
                  <a:srgbClr val="FF5B00"/>
                </a:solidFill>
                <a:latin typeface="Corbel" panose="020B0503020204020204" pitchFamily="34" charset="0"/>
                <a:sym typeface="Wingdings" panose="05000000000000000000" pitchFamily="2" charset="2"/>
              </a:rPr>
              <a:t> </a:t>
            </a:r>
            <a:r>
              <a:rPr lang="es-ES" sz="1600" b="1">
                <a:solidFill>
                  <a:srgbClr val="FF5B00"/>
                </a:solidFill>
                <a:latin typeface="Corbel" panose="020B0503020204020204" pitchFamily="34" charset="0"/>
                <a:sym typeface="Wingdings" panose="05000000000000000000" pitchFamily="2" charset="2"/>
              </a:rPr>
              <a:t>de grafos</a:t>
            </a:r>
            <a:r>
              <a:rPr lang="es-ES" sz="1600">
                <a:solidFill>
                  <a:srgbClr val="FF5B00"/>
                </a:solidFill>
                <a:latin typeface="Corbel" panose="020B0503020204020204" pitchFamily="34" charset="0"/>
                <a:sym typeface="Wingdings" panose="05000000000000000000" pitchFamily="2" charset="2"/>
              </a:rPr>
              <a:t> </a:t>
            </a:r>
            <a:r>
              <a:rPr lang="es-ES" sz="1600">
                <a:latin typeface="Corbel" panose="020B0503020204020204" pitchFamily="34" charset="0"/>
                <a:sym typeface="Wingdings" panose="05000000000000000000" pitchFamily="2" charset="2"/>
              </a:rPr>
              <a:t> </a:t>
            </a:r>
            <a:r>
              <a:rPr lang="es-ES" sz="1600" b="1" err="1">
                <a:latin typeface="Corbel" panose="020B0503020204020204" pitchFamily="34" charset="0"/>
                <a:sym typeface="Wingdings" panose="05000000000000000000" pitchFamily="2" charset="2"/>
              </a:rPr>
              <a:t>Cypher</a:t>
            </a:r>
            <a:r>
              <a:rPr lang="es-ES" sz="1600" b="1">
                <a:latin typeface="Corbel" panose="020B0503020204020204" pitchFamily="34" charset="0"/>
                <a:sym typeface="Wingdings" panose="05000000000000000000" pitchFamily="2" charset="2"/>
              </a:rPr>
              <a:t> query </a:t>
            </a:r>
            <a:r>
              <a:rPr lang="es-ES" sz="1600" b="1" err="1">
                <a:latin typeface="Corbel" panose="020B0503020204020204" pitchFamily="34" charset="0"/>
                <a:sym typeface="Wingdings" panose="05000000000000000000" pitchFamily="2" charset="2"/>
              </a:rPr>
              <a:t>Language</a:t>
            </a:r>
            <a:r>
              <a:rPr lang="es-ES" sz="1600">
                <a:latin typeface="Corbel" panose="020B0503020204020204" pitchFamily="34" charset="0"/>
                <a:sym typeface="Wingdings" panose="05000000000000000000" pitchFamily="2" charset="2"/>
              </a:rPr>
              <a:t>. </a:t>
            </a:r>
            <a:endParaRPr lang="es-ES" sz="1600" b="1">
              <a:solidFill>
                <a:srgbClr val="FF5B00"/>
              </a:solidFill>
              <a:latin typeface="Corbel" panose="020B0503020204020204" pitchFamily="34" charset="0"/>
            </a:endParaRPr>
          </a:p>
        </p:txBody>
      </p:sp>
      <p:pic>
        <p:nvPicPr>
          <p:cNvPr id="1026" name="Picture 2" descr="Tutorial SQL #6: Agrupaciones y funciones de agregación | campusMVP.es">
            <a:extLst>
              <a:ext uri="{FF2B5EF4-FFF2-40B4-BE49-F238E27FC236}">
                <a16:creationId xmlns:a16="http://schemas.microsoft.com/office/drawing/2014/main" id="{FD596FEA-3721-4BBC-8A73-AEF07B97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96" y="3853072"/>
            <a:ext cx="3885865" cy="2114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 herramientas gratuitas para gestionar MongoDB - 2020">
            <a:extLst>
              <a:ext uri="{FF2B5EF4-FFF2-40B4-BE49-F238E27FC236}">
                <a16:creationId xmlns:a16="http://schemas.microsoft.com/office/drawing/2014/main" id="{B7620DE6-6542-42CC-A865-1385AF2D6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206" y="3853071"/>
            <a:ext cx="3165560" cy="2114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03. Neo4j Cypher Query. We are aware of SQL “Structured Query… | by  Parmeshwar C | Medium">
            <a:extLst>
              <a:ext uri="{FF2B5EF4-FFF2-40B4-BE49-F238E27FC236}">
                <a16:creationId xmlns:a16="http://schemas.microsoft.com/office/drawing/2014/main" id="{36B6CE2A-ABB7-46BA-BEE0-BC8EA9A39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711" y="3853071"/>
            <a:ext cx="3422100" cy="2114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334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a:extLst>
              <a:ext uri="{FF2B5EF4-FFF2-40B4-BE49-F238E27FC236}">
                <a16:creationId xmlns:a16="http://schemas.microsoft.com/office/drawing/2014/main" id="{885C319B-4784-4805-9439-E843715B6162}"/>
              </a:ext>
            </a:extLst>
          </p:cNvPr>
          <p:cNvSpPr txBox="1">
            <a:spLocks/>
          </p:cNvSpPr>
          <p:nvPr/>
        </p:nvSpPr>
        <p:spPr>
          <a:xfrm>
            <a:off x="1113234" y="1114425"/>
            <a:ext cx="10037366" cy="38099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5B00"/>
              </a:buClr>
            </a:pPr>
            <a:r>
              <a:rPr lang="es-ES" sz="2400">
                <a:latin typeface="Corbel" panose="020B0503020204020204" pitchFamily="34" charset="0"/>
                <a:hlinkClick r:id="rId2"/>
              </a:rPr>
              <a:t>GCP Cloud SQL</a:t>
            </a:r>
            <a:endParaRPr lang="es-ES" sz="2400">
              <a:latin typeface="Corbel" panose="020B0503020204020204" pitchFamily="34" charset="0"/>
            </a:endParaRPr>
          </a:p>
          <a:p>
            <a:pPr>
              <a:buClr>
                <a:srgbClr val="FF5B00"/>
              </a:buClr>
            </a:pPr>
            <a:endParaRPr lang="es-ES" sz="2400">
              <a:latin typeface="Corbel" panose="020B0503020204020204" pitchFamily="34" charset="0"/>
            </a:endParaRPr>
          </a:p>
          <a:p>
            <a:pPr>
              <a:buClr>
                <a:srgbClr val="FF5B00"/>
              </a:buClr>
            </a:pPr>
            <a:r>
              <a:rPr lang="es-ES" sz="2400">
                <a:latin typeface="Corbel" panose="020B0503020204020204" pitchFamily="34" charset="0"/>
                <a:hlinkClick r:id="rId3"/>
              </a:rPr>
              <a:t>Podcast: Cómo elegir la base de datos correcta para tu aplicación</a:t>
            </a:r>
            <a:endParaRPr lang="es-ES" sz="2400">
              <a:latin typeface="Corbel" panose="020B0503020204020204" pitchFamily="34" charset="0"/>
            </a:endParaRPr>
          </a:p>
          <a:p>
            <a:pPr>
              <a:buClr>
                <a:srgbClr val="FF5B00"/>
              </a:buClr>
            </a:pPr>
            <a:endParaRPr lang="es-ES" sz="2400">
              <a:latin typeface="Corbel" panose="020B0503020204020204" pitchFamily="34" charset="0"/>
            </a:endParaRPr>
          </a:p>
          <a:p>
            <a:pPr>
              <a:buClr>
                <a:srgbClr val="FF5B00"/>
              </a:buClr>
            </a:pPr>
            <a:r>
              <a:rPr lang="en-US" sz="2400">
                <a:latin typeface="Corbel" panose="020B0503020204020204" pitchFamily="34" charset="0"/>
                <a:hlinkClick r:id="rId4"/>
              </a:rPr>
              <a:t>ETL and ELT design patterns for lake house architecture using Amazon Redshift</a:t>
            </a:r>
            <a:endParaRPr lang="en-US" sz="2400">
              <a:latin typeface="Corbel" panose="020B0503020204020204" pitchFamily="34" charset="0"/>
            </a:endParaRPr>
          </a:p>
          <a:p>
            <a:pPr>
              <a:buClr>
                <a:srgbClr val="FF5B00"/>
              </a:buClr>
            </a:pPr>
            <a:endParaRPr lang="es-ES" sz="2400">
              <a:latin typeface="Corbel" panose="020B0503020204020204" pitchFamily="34" charset="0"/>
            </a:endParaRPr>
          </a:p>
          <a:p>
            <a:pPr>
              <a:buClr>
                <a:srgbClr val="FF5B00"/>
              </a:buClr>
            </a:pPr>
            <a:r>
              <a:rPr lang="en-US" sz="2400">
                <a:latin typeface="Corbel" panose="020B0503020204020204" pitchFamily="34" charset="0"/>
                <a:hlinkClick r:id="rId5"/>
              </a:rPr>
              <a:t>Feature Store vs Data Warehouse</a:t>
            </a:r>
            <a:endParaRPr lang="en-US" sz="2400">
              <a:latin typeface="Corbel" panose="020B0503020204020204" pitchFamily="34" charset="0"/>
              <a:hlinkClick r:id="rId6"/>
            </a:endParaRPr>
          </a:p>
          <a:p>
            <a:pPr>
              <a:buClr>
                <a:srgbClr val="FF5B00"/>
              </a:buClr>
            </a:pPr>
            <a:endParaRPr lang="es-ES" sz="2400">
              <a:latin typeface="Corbel" panose="020B0503020204020204" pitchFamily="34" charset="0"/>
              <a:hlinkClick r:id="rId6"/>
            </a:endParaRPr>
          </a:p>
          <a:p>
            <a:pPr>
              <a:buClr>
                <a:srgbClr val="FF5B00"/>
              </a:buClr>
            </a:pPr>
            <a:r>
              <a:rPr lang="es-ES" sz="2400">
                <a:latin typeface="Corbel" panose="020B0503020204020204" pitchFamily="34" charset="0"/>
                <a:hlinkClick r:id="rId6"/>
              </a:rPr>
              <a:t>Amazon </a:t>
            </a:r>
            <a:r>
              <a:rPr lang="es-ES" sz="2400" err="1">
                <a:latin typeface="Corbel" panose="020B0503020204020204" pitchFamily="34" charset="0"/>
                <a:hlinkClick r:id="rId6"/>
              </a:rPr>
              <a:t>SageMaker</a:t>
            </a:r>
            <a:r>
              <a:rPr lang="es-ES" sz="2400">
                <a:latin typeface="Corbel" panose="020B0503020204020204" pitchFamily="34" charset="0"/>
                <a:hlinkClick r:id="rId6"/>
              </a:rPr>
              <a:t> </a:t>
            </a:r>
            <a:r>
              <a:rPr lang="es-ES" sz="2400" err="1">
                <a:latin typeface="Corbel" panose="020B0503020204020204" pitchFamily="34" charset="0"/>
                <a:hlinkClick r:id="rId6"/>
              </a:rPr>
              <a:t>Feature</a:t>
            </a:r>
            <a:r>
              <a:rPr lang="es-ES" sz="2400">
                <a:latin typeface="Corbel" panose="020B0503020204020204" pitchFamily="34" charset="0"/>
                <a:hlinkClick r:id="rId6"/>
              </a:rPr>
              <a:t> Store</a:t>
            </a:r>
            <a:endParaRPr lang="es-ES" sz="2400">
              <a:latin typeface="Corbel" panose="020B0503020204020204" pitchFamily="34" charset="0"/>
            </a:endParaRPr>
          </a:p>
          <a:p>
            <a:pPr>
              <a:buClr>
                <a:srgbClr val="FF5B00"/>
              </a:buClr>
            </a:pPr>
            <a:endParaRPr lang="es-ES" sz="2400">
              <a:latin typeface="Corbel" panose="020B0503020204020204" pitchFamily="34" charset="0"/>
              <a:hlinkClick r:id="rId7"/>
            </a:endParaRPr>
          </a:p>
          <a:p>
            <a:pPr>
              <a:buClr>
                <a:srgbClr val="FF5B00"/>
              </a:buClr>
            </a:pPr>
            <a:r>
              <a:rPr lang="es-ES" sz="2400">
                <a:latin typeface="Corbel" panose="020B0503020204020204" pitchFamily="34" charset="0"/>
                <a:hlinkClick r:id="rId7"/>
              </a:rPr>
              <a:t>Aprendizaje SQL</a:t>
            </a:r>
            <a:endParaRPr lang="en-US" sz="2400">
              <a:latin typeface="Corbel" panose="020B0503020204020204" pitchFamily="34" charset="0"/>
            </a:endParaRPr>
          </a:p>
        </p:txBody>
      </p:sp>
      <p:sp>
        <p:nvSpPr>
          <p:cNvPr id="10" name="Title 1">
            <a:extLst>
              <a:ext uri="{FF2B5EF4-FFF2-40B4-BE49-F238E27FC236}">
                <a16:creationId xmlns:a16="http://schemas.microsoft.com/office/drawing/2014/main" id="{2955E661-2DBE-4CD8-AE87-0478058B0704}"/>
              </a:ext>
            </a:extLst>
          </p:cNvPr>
          <p:cNvSpPr>
            <a:spLocks noGrp="1"/>
          </p:cNvSpPr>
          <p:nvPr>
            <p:ph type="title"/>
          </p:nvPr>
        </p:nvSpPr>
        <p:spPr>
          <a:xfrm>
            <a:off x="304396" y="294799"/>
            <a:ext cx="11087504" cy="391001"/>
          </a:xfrm>
        </p:spPr>
        <p:txBody>
          <a:bodyPr/>
          <a:lstStyle/>
          <a:p>
            <a:r>
              <a:rPr lang="es-ES"/>
              <a:t>Almacenamiento de Datos | Enlaces de interés</a:t>
            </a:r>
          </a:p>
        </p:txBody>
      </p:sp>
    </p:spTree>
    <p:extLst>
      <p:ext uri="{BB962C8B-B14F-4D97-AF65-F5344CB8AC3E}">
        <p14:creationId xmlns:p14="http://schemas.microsoft.com/office/powerpoint/2010/main" val="87963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9D80B7-FE5C-45B1-904E-25049ABFE516}"/>
              </a:ext>
            </a:extLst>
          </p:cNvPr>
          <p:cNvSpPr txBox="1">
            <a:spLocks/>
          </p:cNvSpPr>
          <p:nvPr/>
        </p:nvSpPr>
        <p:spPr>
          <a:xfrm>
            <a:off x="4058194" y="1469782"/>
            <a:ext cx="1148656" cy="888206"/>
          </a:xfrm>
          <a:prstGeom prst="rect">
            <a:avLst/>
          </a:prstGeom>
        </p:spPr>
        <p:txBody>
          <a:bodyP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a:t>1</a:t>
            </a:r>
          </a:p>
        </p:txBody>
      </p:sp>
      <p:sp>
        <p:nvSpPr>
          <p:cNvPr id="5" name="Title 1">
            <a:extLst>
              <a:ext uri="{FF2B5EF4-FFF2-40B4-BE49-F238E27FC236}">
                <a16:creationId xmlns:a16="http://schemas.microsoft.com/office/drawing/2014/main" id="{70CC8E16-A8F1-4CC1-9699-DE4AE18E6B7C}"/>
              </a:ext>
            </a:extLst>
          </p:cNvPr>
          <p:cNvSpPr txBox="1">
            <a:spLocks/>
          </p:cNvSpPr>
          <p:nvPr/>
        </p:nvSpPr>
        <p:spPr>
          <a:xfrm>
            <a:off x="1419819" y="2797867"/>
            <a:ext cx="7574061"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r>
              <a:rPr lang="en-US" sz="3600" err="1"/>
              <a:t>Introducción</a:t>
            </a:r>
            <a:endParaRPr lang="en-US" sz="3600"/>
          </a:p>
        </p:txBody>
      </p:sp>
      <p:sp>
        <p:nvSpPr>
          <p:cNvPr id="6" name="Title 1">
            <a:extLst>
              <a:ext uri="{FF2B5EF4-FFF2-40B4-BE49-F238E27FC236}">
                <a16:creationId xmlns:a16="http://schemas.microsoft.com/office/drawing/2014/main" id="{7615DC62-671F-4807-ACEA-57AFCC90F041}"/>
              </a:ext>
            </a:extLst>
          </p:cNvPr>
          <p:cNvSpPr txBox="1">
            <a:spLocks/>
          </p:cNvSpPr>
          <p:nvPr/>
        </p:nvSpPr>
        <p:spPr>
          <a:xfrm>
            <a:off x="3057525" y="3975383"/>
            <a:ext cx="8908256" cy="888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a:solidFill>
                  <a:srgbClr val="404040"/>
                </a:solidFill>
                <a:latin typeface="Corbel" panose="020B0503020204020204" pitchFamily="34" charset="0"/>
                <a:ea typeface="+mj-ea"/>
                <a:cs typeface="+mj-cs"/>
              </a:defRPr>
            </a:lvl1pPr>
          </a:lstStyle>
          <a:p>
            <a:pPr algn="r"/>
            <a:r>
              <a:rPr lang="en-US" sz="3200"/>
              <a:t>ETL</a:t>
            </a:r>
          </a:p>
        </p:txBody>
      </p:sp>
      <p:sp>
        <p:nvSpPr>
          <p:cNvPr id="7" name="TextBox 6">
            <a:extLst>
              <a:ext uri="{FF2B5EF4-FFF2-40B4-BE49-F238E27FC236}">
                <a16:creationId xmlns:a16="http://schemas.microsoft.com/office/drawing/2014/main" id="{A9186BF5-09E0-44C4-B7B5-62635000FBFD}"/>
              </a:ext>
            </a:extLst>
          </p:cNvPr>
          <p:cNvSpPr txBox="1"/>
          <p:nvPr/>
        </p:nvSpPr>
        <p:spPr>
          <a:xfrm>
            <a:off x="1814228" y="2321960"/>
            <a:ext cx="2376356" cy="769441"/>
          </a:xfrm>
          <a:prstGeom prst="rect">
            <a:avLst/>
          </a:prstGeom>
          <a:noFill/>
        </p:spPr>
        <p:txBody>
          <a:bodyPr wrap="square" rtlCol="0">
            <a:spAutoFit/>
          </a:bodyPr>
          <a:lstStyle/>
          <a:p>
            <a:r>
              <a:rPr lang="es-ES" sz="4400" b="1">
                <a:solidFill>
                  <a:srgbClr val="404040"/>
                </a:solidFill>
                <a:latin typeface="Corbel" panose="020B0503020204020204" pitchFamily="34" charset="0"/>
              </a:rPr>
              <a:t>BLOQUE</a:t>
            </a:r>
          </a:p>
        </p:txBody>
      </p:sp>
      <p:sp>
        <p:nvSpPr>
          <p:cNvPr id="8" name="2 Marcador de contenido">
            <a:extLst>
              <a:ext uri="{FF2B5EF4-FFF2-40B4-BE49-F238E27FC236}">
                <a16:creationId xmlns:a16="http://schemas.microsoft.com/office/drawing/2014/main" id="{0740D95D-4207-4190-B48C-24306EFF905B}"/>
              </a:ext>
            </a:extLst>
          </p:cNvPr>
          <p:cNvSpPr txBox="1">
            <a:spLocks/>
          </p:cNvSpPr>
          <p:nvPr/>
        </p:nvSpPr>
        <p:spPr>
          <a:xfrm>
            <a:off x="4058194" y="3497691"/>
            <a:ext cx="7427795" cy="33603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a:pPr>
            <a:endParaRPr lang="en-US" sz="2600" b="1">
              <a:latin typeface="Corbel" panose="020B0503020204020204" pitchFamily="34" charset="0"/>
            </a:endParaRPr>
          </a:p>
          <a:p>
            <a:pPr marL="514350" indent="-514350">
              <a:lnSpc>
                <a:spcPct val="120000"/>
              </a:lnSpc>
              <a:buFont typeface="+mj-lt"/>
              <a:buAutoNum type="arabicPeriod"/>
            </a:pPr>
            <a:r>
              <a:rPr lang="en-US" sz="2600" b="1">
                <a:solidFill>
                  <a:srgbClr val="404040"/>
                </a:solidFill>
                <a:latin typeface="Corbel" panose="020B0503020204020204" pitchFamily="34" charset="0"/>
              </a:rPr>
              <a:t>Introduction to Data Intensive Scenarios</a:t>
            </a:r>
          </a:p>
          <a:p>
            <a:pPr marL="514350" indent="-514350">
              <a:lnSpc>
                <a:spcPct val="120000"/>
              </a:lnSpc>
              <a:buFont typeface="+mj-lt"/>
              <a:buAutoNum type="arabicPeriod"/>
            </a:pPr>
            <a:r>
              <a:rPr lang="en-US" sz="2600" b="1">
                <a:solidFill>
                  <a:srgbClr val="404040"/>
                </a:solidFill>
                <a:latin typeface="Corbel" panose="020B0503020204020204" pitchFamily="34" charset="0"/>
              </a:rPr>
              <a:t>Big Data Processing &amp; Data Models</a:t>
            </a:r>
          </a:p>
          <a:p>
            <a:pPr marL="514350" indent="-514350">
              <a:lnSpc>
                <a:spcPct val="120000"/>
              </a:lnSpc>
              <a:buFont typeface="+mj-lt"/>
              <a:buAutoNum type="arabicPeriod"/>
            </a:pPr>
            <a:r>
              <a:rPr lang="en-US" sz="2600" b="1">
                <a:solidFill>
                  <a:srgbClr val="404040"/>
                </a:solidFill>
                <a:latin typeface="Corbel" panose="020B0503020204020204" pitchFamily="34" charset="0"/>
              </a:rPr>
              <a:t>Data Storage</a:t>
            </a:r>
          </a:p>
          <a:p>
            <a:pPr marL="514350" indent="-514350">
              <a:lnSpc>
                <a:spcPct val="120000"/>
              </a:lnSpc>
              <a:buFont typeface="+mj-lt"/>
              <a:buAutoNum type="arabicPeriod"/>
            </a:pPr>
            <a:r>
              <a:rPr lang="en-US" sz="2600" b="1">
                <a:solidFill>
                  <a:srgbClr val="FF5B00"/>
                </a:solidFill>
                <a:latin typeface="Corbel" panose="020B0503020204020204" pitchFamily="34" charset="0"/>
              </a:rPr>
              <a:t>Data Visualization - BI			</a:t>
            </a:r>
            <a:endParaRPr lang="en-US" b="1">
              <a:solidFill>
                <a:srgbClr val="FF5B00"/>
              </a:solidFill>
              <a:latin typeface="Corbel" panose="020B0503020204020204" pitchFamily="34" charset="0"/>
            </a:endParaRPr>
          </a:p>
        </p:txBody>
      </p:sp>
    </p:spTree>
    <p:extLst>
      <p:ext uri="{BB962C8B-B14F-4D97-AF65-F5344CB8AC3E}">
        <p14:creationId xmlns:p14="http://schemas.microsoft.com/office/powerpoint/2010/main" val="2529536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AB8F-3185-4810-A3EA-BA246933068C}"/>
              </a:ext>
            </a:extLst>
          </p:cNvPr>
          <p:cNvSpPr>
            <a:spLocks noGrp="1"/>
          </p:cNvSpPr>
          <p:nvPr>
            <p:ph type="title"/>
          </p:nvPr>
        </p:nvSpPr>
        <p:spPr/>
        <p:txBody>
          <a:bodyPr/>
          <a:lstStyle/>
          <a:p>
            <a:r>
              <a:rPr lang="es-ES"/>
              <a:t>Visualización de datos | Introducción</a:t>
            </a:r>
          </a:p>
        </p:txBody>
      </p:sp>
      <p:sp>
        <p:nvSpPr>
          <p:cNvPr id="3" name="2 Marcador de contenido">
            <a:extLst>
              <a:ext uri="{FF2B5EF4-FFF2-40B4-BE49-F238E27FC236}">
                <a16:creationId xmlns:a16="http://schemas.microsoft.com/office/drawing/2014/main" id="{58A93B06-F7E0-49A3-AB1E-A060B9F37839}"/>
              </a:ext>
            </a:extLst>
          </p:cNvPr>
          <p:cNvSpPr txBox="1">
            <a:spLocks/>
          </p:cNvSpPr>
          <p:nvPr/>
        </p:nvSpPr>
        <p:spPr>
          <a:xfrm>
            <a:off x="450850" y="1925963"/>
            <a:ext cx="11646304" cy="9085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a:latin typeface="Corbel" panose="020B0503020204020204" pitchFamily="34" charset="0"/>
              </a:rPr>
              <a:t>Arte de mostrar información en un formato visual, que nos permite entender mejor el dato para una mejor toma de decisiones</a:t>
            </a:r>
          </a:p>
        </p:txBody>
      </p:sp>
      <p:sp>
        <p:nvSpPr>
          <p:cNvPr id="17" name="2 Marcador de contenido">
            <a:extLst>
              <a:ext uri="{FF2B5EF4-FFF2-40B4-BE49-F238E27FC236}">
                <a16:creationId xmlns:a16="http://schemas.microsoft.com/office/drawing/2014/main" id="{4C9390AD-8E28-4BF0-B667-B7A0A4263290}"/>
              </a:ext>
            </a:extLst>
          </p:cNvPr>
          <p:cNvSpPr txBox="1">
            <a:spLocks/>
          </p:cNvSpPr>
          <p:nvPr/>
        </p:nvSpPr>
        <p:spPr>
          <a:xfrm>
            <a:off x="1615463" y="2569063"/>
            <a:ext cx="6861969" cy="435165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Clr>
                <a:srgbClr val="FF5A00">
                  <a:lumMod val="75000"/>
                </a:srgbClr>
              </a:buClr>
              <a:buFont typeface="Arial"/>
              <a:buNone/>
            </a:pPr>
            <a:endParaRPr lang="en-US" sz="2200">
              <a:solidFill>
                <a:prstClr val="black"/>
              </a:solidFill>
              <a:latin typeface="Corbel" panose="020B0503020204020204"/>
            </a:endParaRPr>
          </a:p>
        </p:txBody>
      </p:sp>
      <p:pic>
        <p:nvPicPr>
          <p:cNvPr id="18" name="Graphic 17" descr="Storytelling outline">
            <a:extLst>
              <a:ext uri="{FF2B5EF4-FFF2-40B4-BE49-F238E27FC236}">
                <a16:creationId xmlns:a16="http://schemas.microsoft.com/office/drawing/2014/main" id="{DF4ED5E7-9FFB-48EF-ADBB-8FAE1A0AD4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5464" y="2815024"/>
            <a:ext cx="599813" cy="599813"/>
          </a:xfrm>
          <a:prstGeom prst="rect">
            <a:avLst/>
          </a:prstGeom>
        </p:spPr>
      </p:pic>
      <p:pic>
        <p:nvPicPr>
          <p:cNvPr id="19" name="Graphic 18" descr="Research with solid fill">
            <a:extLst>
              <a:ext uri="{FF2B5EF4-FFF2-40B4-BE49-F238E27FC236}">
                <a16:creationId xmlns:a16="http://schemas.microsoft.com/office/drawing/2014/main" id="{D472A07A-F722-41E1-9CDF-BF4FF1185E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464" y="3630004"/>
            <a:ext cx="599813" cy="599813"/>
          </a:xfrm>
          <a:prstGeom prst="rect">
            <a:avLst/>
          </a:prstGeom>
        </p:spPr>
      </p:pic>
      <p:pic>
        <p:nvPicPr>
          <p:cNvPr id="20" name="Graphic 19" descr="Telescope outline">
            <a:extLst>
              <a:ext uri="{FF2B5EF4-FFF2-40B4-BE49-F238E27FC236}">
                <a16:creationId xmlns:a16="http://schemas.microsoft.com/office/drawing/2014/main" id="{A4CE1B63-361E-4E4C-A471-5150080CC4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5464" y="4444984"/>
            <a:ext cx="599813" cy="599813"/>
          </a:xfrm>
          <a:prstGeom prst="rect">
            <a:avLst/>
          </a:prstGeom>
        </p:spPr>
      </p:pic>
      <p:pic>
        <p:nvPicPr>
          <p:cNvPr id="21" name="Graphic 20" descr="Fork In Road outline">
            <a:extLst>
              <a:ext uri="{FF2B5EF4-FFF2-40B4-BE49-F238E27FC236}">
                <a16:creationId xmlns:a16="http://schemas.microsoft.com/office/drawing/2014/main" id="{48C8FAFB-1181-417F-B6F1-F59710A4A4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5464" y="5259963"/>
            <a:ext cx="599813" cy="599813"/>
          </a:xfrm>
          <a:prstGeom prst="rect">
            <a:avLst/>
          </a:prstGeom>
        </p:spPr>
      </p:pic>
      <p:pic>
        <p:nvPicPr>
          <p:cNvPr id="22" name="Graphic 21" descr="Bar graph with upward trend outline">
            <a:extLst>
              <a:ext uri="{FF2B5EF4-FFF2-40B4-BE49-F238E27FC236}">
                <a16:creationId xmlns:a16="http://schemas.microsoft.com/office/drawing/2014/main" id="{52BCAB78-BC7F-411B-8D44-A573505D70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5462" y="6074942"/>
            <a:ext cx="599813" cy="599813"/>
          </a:xfrm>
          <a:prstGeom prst="rect">
            <a:avLst/>
          </a:prstGeom>
        </p:spPr>
      </p:pic>
      <p:sp>
        <p:nvSpPr>
          <p:cNvPr id="23" name="2 Marcador de contenido">
            <a:extLst>
              <a:ext uri="{FF2B5EF4-FFF2-40B4-BE49-F238E27FC236}">
                <a16:creationId xmlns:a16="http://schemas.microsoft.com/office/drawing/2014/main" id="{F2B6C2EC-E706-49EE-9FAA-15AAB39EDA05}"/>
              </a:ext>
            </a:extLst>
          </p:cNvPr>
          <p:cNvSpPr txBox="1">
            <a:spLocks/>
          </p:cNvSpPr>
          <p:nvPr/>
        </p:nvSpPr>
        <p:spPr>
          <a:xfrm>
            <a:off x="2492691" y="2861642"/>
            <a:ext cx="8696008" cy="5998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Clr>
                <a:srgbClr val="FF5A00">
                  <a:lumMod val="75000"/>
                </a:srgbClr>
              </a:buClr>
              <a:buFont typeface="Arial"/>
              <a:buNone/>
            </a:pPr>
            <a:r>
              <a:rPr lang="es-ES" sz="1500">
                <a:solidFill>
                  <a:prstClr val="black"/>
                </a:solidFill>
                <a:latin typeface="Corbel" panose="020B0503020204020204"/>
              </a:rPr>
              <a:t>Ayuda a contar historias, transformando los datos en un formato más comprensible, destacando patrones y valores atípicos.</a:t>
            </a:r>
            <a:endParaRPr lang="en-US" sz="1500">
              <a:solidFill>
                <a:prstClr val="black"/>
              </a:solidFill>
              <a:latin typeface="Corbel" panose="020B0503020204020204"/>
            </a:endParaRPr>
          </a:p>
        </p:txBody>
      </p:sp>
      <p:sp>
        <p:nvSpPr>
          <p:cNvPr id="24" name="2 Marcador de contenido">
            <a:extLst>
              <a:ext uri="{FF2B5EF4-FFF2-40B4-BE49-F238E27FC236}">
                <a16:creationId xmlns:a16="http://schemas.microsoft.com/office/drawing/2014/main" id="{3F3AC459-4B31-4650-9D68-F8C67632873B}"/>
              </a:ext>
            </a:extLst>
          </p:cNvPr>
          <p:cNvSpPr txBox="1">
            <a:spLocks/>
          </p:cNvSpPr>
          <p:nvPr/>
        </p:nvSpPr>
        <p:spPr>
          <a:xfrm>
            <a:off x="2492692" y="3670250"/>
            <a:ext cx="8696008" cy="5998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Clr>
                <a:srgbClr val="FF5A00">
                  <a:lumMod val="75000"/>
                </a:srgbClr>
              </a:buClr>
              <a:buFont typeface="Arial"/>
              <a:buNone/>
            </a:pPr>
            <a:r>
              <a:rPr lang="es-ES" sz="1500">
                <a:solidFill>
                  <a:prstClr val="black"/>
                </a:solidFill>
                <a:latin typeface="Corbel" panose="020B0503020204020204"/>
              </a:rPr>
              <a:t>Es un paso crucial en el proceso de análisis de datos que se puede utilizar en cualquier sector</a:t>
            </a:r>
            <a:r>
              <a:rPr lang="en-US" sz="1500">
                <a:solidFill>
                  <a:prstClr val="black"/>
                </a:solidFill>
                <a:latin typeface="Corbel" panose="020B0503020204020204"/>
              </a:rPr>
              <a:t>. </a:t>
            </a:r>
          </a:p>
        </p:txBody>
      </p:sp>
      <p:sp>
        <p:nvSpPr>
          <p:cNvPr id="25" name="2 Marcador de contenido">
            <a:extLst>
              <a:ext uri="{FF2B5EF4-FFF2-40B4-BE49-F238E27FC236}">
                <a16:creationId xmlns:a16="http://schemas.microsoft.com/office/drawing/2014/main" id="{DCC2038E-78B4-409D-891F-546865EA83EF}"/>
              </a:ext>
            </a:extLst>
          </p:cNvPr>
          <p:cNvSpPr txBox="1">
            <a:spLocks/>
          </p:cNvSpPr>
          <p:nvPr/>
        </p:nvSpPr>
        <p:spPr>
          <a:xfrm>
            <a:off x="2492692" y="4514119"/>
            <a:ext cx="8696008" cy="5998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Clr>
                <a:srgbClr val="FF5A00">
                  <a:lumMod val="75000"/>
                </a:srgbClr>
              </a:buClr>
              <a:buFont typeface="Arial"/>
              <a:buNone/>
            </a:pPr>
            <a:r>
              <a:rPr lang="es-ES" sz="1500">
                <a:solidFill>
                  <a:prstClr val="black"/>
                </a:solidFill>
                <a:latin typeface="Corbel" panose="020B0503020204020204"/>
              </a:rPr>
              <a:t>Proporciona diferentes perspectivas anteriormente no consideradas.</a:t>
            </a:r>
          </a:p>
        </p:txBody>
      </p:sp>
      <p:sp>
        <p:nvSpPr>
          <p:cNvPr id="26" name="2 Marcador de contenido">
            <a:extLst>
              <a:ext uri="{FF2B5EF4-FFF2-40B4-BE49-F238E27FC236}">
                <a16:creationId xmlns:a16="http://schemas.microsoft.com/office/drawing/2014/main" id="{BB918D0C-B862-45A3-BCC9-C515132F7AC0}"/>
              </a:ext>
            </a:extLst>
          </p:cNvPr>
          <p:cNvSpPr txBox="1">
            <a:spLocks/>
          </p:cNvSpPr>
          <p:nvPr/>
        </p:nvSpPr>
        <p:spPr>
          <a:xfrm>
            <a:off x="2492692" y="5283006"/>
            <a:ext cx="8696008" cy="5998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Clr>
                <a:srgbClr val="FF5A00">
                  <a:lumMod val="75000"/>
                </a:srgbClr>
              </a:buClr>
              <a:buFont typeface="Arial"/>
              <a:buNone/>
            </a:pPr>
            <a:r>
              <a:rPr lang="en-US" sz="1500">
                <a:solidFill>
                  <a:prstClr val="black"/>
                </a:solidFill>
                <a:latin typeface="Corbel" panose="020B0503020204020204"/>
              </a:rPr>
              <a:t>Mejora la toma de decisiones en las compañías.</a:t>
            </a:r>
          </a:p>
        </p:txBody>
      </p:sp>
      <p:sp>
        <p:nvSpPr>
          <p:cNvPr id="27" name="2 Marcador de contenido">
            <a:extLst>
              <a:ext uri="{FF2B5EF4-FFF2-40B4-BE49-F238E27FC236}">
                <a16:creationId xmlns:a16="http://schemas.microsoft.com/office/drawing/2014/main" id="{61178172-17AF-4CAB-A97A-D7A5550DED52}"/>
              </a:ext>
            </a:extLst>
          </p:cNvPr>
          <p:cNvSpPr txBox="1">
            <a:spLocks/>
          </p:cNvSpPr>
          <p:nvPr/>
        </p:nvSpPr>
        <p:spPr>
          <a:xfrm>
            <a:off x="2492692" y="6112109"/>
            <a:ext cx="8696008" cy="59981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buClr>
                <a:srgbClr val="FF5A00">
                  <a:lumMod val="75000"/>
                </a:srgbClr>
              </a:buClr>
              <a:buFont typeface="Arial"/>
              <a:buNone/>
            </a:pPr>
            <a:r>
              <a:rPr lang="en-US" sz="1600">
                <a:solidFill>
                  <a:prstClr val="black"/>
                </a:solidFill>
                <a:latin typeface="Corbel" panose="020B0503020204020204"/>
              </a:rPr>
              <a:t>Ayuda a conseguir los objetivos de las compañías.</a:t>
            </a:r>
          </a:p>
        </p:txBody>
      </p:sp>
      <p:sp>
        <p:nvSpPr>
          <p:cNvPr id="28" name="TextBox 27">
            <a:extLst>
              <a:ext uri="{FF2B5EF4-FFF2-40B4-BE49-F238E27FC236}">
                <a16:creationId xmlns:a16="http://schemas.microsoft.com/office/drawing/2014/main" id="{4F2EA0B1-E8F4-4712-8973-D8189B847F0C}"/>
              </a:ext>
            </a:extLst>
          </p:cNvPr>
          <p:cNvSpPr txBox="1"/>
          <p:nvPr/>
        </p:nvSpPr>
        <p:spPr>
          <a:xfrm>
            <a:off x="450850" y="14005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Visualización de Datos</a:t>
            </a:r>
          </a:p>
        </p:txBody>
      </p:sp>
    </p:spTree>
    <p:extLst>
      <p:ext uri="{BB962C8B-B14F-4D97-AF65-F5344CB8AC3E}">
        <p14:creationId xmlns:p14="http://schemas.microsoft.com/office/powerpoint/2010/main" val="1818860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B7C9E9-F321-4F31-9800-5DD8251DA78A}"/>
              </a:ext>
            </a:extLst>
          </p:cNvPr>
          <p:cNvPicPr>
            <a:picLocks noChangeAspect="1"/>
          </p:cNvPicPr>
          <p:nvPr/>
        </p:nvPicPr>
        <p:blipFill>
          <a:blip r:embed="rId2"/>
          <a:stretch>
            <a:fillRect/>
          </a:stretch>
        </p:blipFill>
        <p:spPr>
          <a:xfrm>
            <a:off x="6995344" y="1845455"/>
            <a:ext cx="4701498" cy="3411707"/>
          </a:xfrm>
          <a:prstGeom prst="rect">
            <a:avLst/>
          </a:prstGeom>
        </p:spPr>
      </p:pic>
      <p:graphicFrame>
        <p:nvGraphicFramePr>
          <p:cNvPr id="11" name="Table 10">
            <a:extLst>
              <a:ext uri="{FF2B5EF4-FFF2-40B4-BE49-F238E27FC236}">
                <a16:creationId xmlns:a16="http://schemas.microsoft.com/office/drawing/2014/main" id="{4C0892EA-30D9-48FB-99EB-546B206170AD}"/>
              </a:ext>
            </a:extLst>
          </p:cNvPr>
          <p:cNvGraphicFramePr>
            <a:graphicFrameLocks noGrp="1"/>
          </p:cNvGraphicFramePr>
          <p:nvPr/>
        </p:nvGraphicFramePr>
        <p:xfrm>
          <a:off x="675857" y="2121681"/>
          <a:ext cx="4125280" cy="3411707"/>
        </p:xfrm>
        <a:graphic>
          <a:graphicData uri="http://schemas.openxmlformats.org/drawingml/2006/table">
            <a:tbl>
              <a:tblPr/>
              <a:tblGrid>
                <a:gridCol w="515660">
                  <a:extLst>
                    <a:ext uri="{9D8B030D-6E8A-4147-A177-3AD203B41FA5}">
                      <a16:colId xmlns:a16="http://schemas.microsoft.com/office/drawing/2014/main" val="20000"/>
                    </a:ext>
                  </a:extLst>
                </a:gridCol>
                <a:gridCol w="515660">
                  <a:extLst>
                    <a:ext uri="{9D8B030D-6E8A-4147-A177-3AD203B41FA5}">
                      <a16:colId xmlns:a16="http://schemas.microsoft.com/office/drawing/2014/main" val="20001"/>
                    </a:ext>
                  </a:extLst>
                </a:gridCol>
                <a:gridCol w="515660">
                  <a:extLst>
                    <a:ext uri="{9D8B030D-6E8A-4147-A177-3AD203B41FA5}">
                      <a16:colId xmlns:a16="http://schemas.microsoft.com/office/drawing/2014/main" val="20002"/>
                    </a:ext>
                  </a:extLst>
                </a:gridCol>
                <a:gridCol w="515660">
                  <a:extLst>
                    <a:ext uri="{9D8B030D-6E8A-4147-A177-3AD203B41FA5}">
                      <a16:colId xmlns:a16="http://schemas.microsoft.com/office/drawing/2014/main" val="20003"/>
                    </a:ext>
                  </a:extLst>
                </a:gridCol>
                <a:gridCol w="515660">
                  <a:extLst>
                    <a:ext uri="{9D8B030D-6E8A-4147-A177-3AD203B41FA5}">
                      <a16:colId xmlns:a16="http://schemas.microsoft.com/office/drawing/2014/main" val="20004"/>
                    </a:ext>
                  </a:extLst>
                </a:gridCol>
                <a:gridCol w="515660">
                  <a:extLst>
                    <a:ext uri="{9D8B030D-6E8A-4147-A177-3AD203B41FA5}">
                      <a16:colId xmlns:a16="http://schemas.microsoft.com/office/drawing/2014/main" val="20005"/>
                    </a:ext>
                  </a:extLst>
                </a:gridCol>
                <a:gridCol w="515660">
                  <a:extLst>
                    <a:ext uri="{9D8B030D-6E8A-4147-A177-3AD203B41FA5}">
                      <a16:colId xmlns:a16="http://schemas.microsoft.com/office/drawing/2014/main" val="20006"/>
                    </a:ext>
                  </a:extLst>
                </a:gridCol>
                <a:gridCol w="515660">
                  <a:extLst>
                    <a:ext uri="{9D8B030D-6E8A-4147-A177-3AD203B41FA5}">
                      <a16:colId xmlns:a16="http://schemas.microsoft.com/office/drawing/2014/main" val="20007"/>
                    </a:ext>
                  </a:extLst>
                </a:gridCol>
              </a:tblGrid>
              <a:tr h="262439">
                <a:tc gridSpan="2">
                  <a:txBody>
                    <a:bodyPr/>
                    <a:lstStyle/>
                    <a:p>
                      <a:pPr algn="ctr"/>
                      <a:r>
                        <a:rPr lang="es-ES" sz="1000">
                          <a:effectLst/>
                          <a:latin typeface="EYInterstate Light" panose="02000506000000020004" pitchFamily="2" charset="0"/>
                        </a:rPr>
                        <a:t>I</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GB"/>
                    </a:p>
                  </a:txBody>
                  <a:tcPr/>
                </a:tc>
                <a:tc gridSpan="2">
                  <a:txBody>
                    <a:bodyPr/>
                    <a:lstStyle/>
                    <a:p>
                      <a:pPr algn="ctr"/>
                      <a:r>
                        <a:rPr lang="es-ES" sz="1000">
                          <a:effectLst/>
                          <a:latin typeface="EYInterstate Light" panose="02000506000000020004" pitchFamily="2" charset="0"/>
                        </a:rPr>
                        <a:t>II</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GB"/>
                    </a:p>
                  </a:txBody>
                  <a:tcPr/>
                </a:tc>
                <a:tc gridSpan="2">
                  <a:txBody>
                    <a:bodyPr/>
                    <a:lstStyle/>
                    <a:p>
                      <a:pPr algn="ctr"/>
                      <a:r>
                        <a:rPr lang="es-ES" sz="1000">
                          <a:effectLst/>
                          <a:latin typeface="EYInterstate Light" panose="02000506000000020004" pitchFamily="2" charset="0"/>
                        </a:rPr>
                        <a:t>III</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GB"/>
                    </a:p>
                  </a:txBody>
                  <a:tcPr/>
                </a:tc>
                <a:tc gridSpan="2">
                  <a:txBody>
                    <a:bodyPr/>
                    <a:lstStyle/>
                    <a:p>
                      <a:pPr algn="ctr"/>
                      <a:r>
                        <a:rPr lang="es-ES" sz="1000">
                          <a:effectLst/>
                          <a:latin typeface="EYInterstate Light" panose="02000506000000020004" pitchFamily="2" charset="0"/>
                        </a:rPr>
                        <a:t>IV</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GB"/>
                    </a:p>
                  </a:txBody>
                  <a:tcPr/>
                </a:tc>
                <a:extLst>
                  <a:ext uri="{0D108BD9-81ED-4DB2-BD59-A6C34878D82A}">
                    <a16:rowId xmlns:a16="http://schemas.microsoft.com/office/drawing/2014/main" val="10000"/>
                  </a:ext>
                </a:extLst>
              </a:tr>
              <a:tr h="262439">
                <a:tc>
                  <a:txBody>
                    <a:bodyPr/>
                    <a:lstStyle/>
                    <a:p>
                      <a:pPr algn="ctr"/>
                      <a:r>
                        <a:rPr lang="es-ES" sz="1000">
                          <a:effectLst/>
                          <a:latin typeface="EYInterstate Light" panose="02000506000000020004" pitchFamily="2" charset="0"/>
                        </a:rPr>
                        <a:t>x</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y</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x</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y</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x</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y</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x</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y</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262439">
                <a:tc>
                  <a:txBody>
                    <a:bodyPr/>
                    <a:lstStyle/>
                    <a:p>
                      <a:pPr algn="ctr"/>
                      <a:r>
                        <a:rPr lang="es-ES" sz="1000">
                          <a:effectLst/>
                          <a:latin typeface="EYInterstate Light" panose="02000506000000020004" pitchFamily="2" charset="0"/>
                        </a:rPr>
                        <a:t>10.0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10.0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9.14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10.0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7.46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6.58</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262439">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6.95</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8.14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6.77</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5.76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262439">
                <a:tc>
                  <a:txBody>
                    <a:bodyPr/>
                    <a:lstStyle/>
                    <a:p>
                      <a:pPr algn="ctr"/>
                      <a:r>
                        <a:rPr lang="es-ES" sz="1000">
                          <a:effectLst/>
                          <a:latin typeface="EYInterstate Light" panose="02000506000000020004" pitchFamily="2" charset="0"/>
                        </a:rPr>
                        <a:t>13.0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7.58</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13.0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8.74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13.0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12.74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7.71</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262439">
                <a:tc>
                  <a:txBody>
                    <a:bodyPr/>
                    <a:lstStyle/>
                    <a:p>
                      <a:pPr algn="ctr"/>
                      <a:r>
                        <a:rPr lang="es-ES" sz="1000">
                          <a:effectLst/>
                          <a:latin typeface="EYInterstate Light" panose="02000506000000020004" pitchFamily="2" charset="0"/>
                        </a:rPr>
                        <a:t>9.0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8.81</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8.77</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7.11</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8.84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262439">
                <a:tc>
                  <a:txBody>
                    <a:bodyPr/>
                    <a:lstStyle/>
                    <a:p>
                      <a:pPr algn="ctr"/>
                      <a:r>
                        <a:rPr lang="es-ES" sz="1000">
                          <a:effectLst/>
                          <a:latin typeface="EYInterstate Light" panose="02000506000000020004" pitchFamily="2" charset="0"/>
                        </a:rPr>
                        <a:t>11.0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8.33</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11.0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9.26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11.0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7.81</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8.47</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r h="262439">
                <a:tc>
                  <a:txBody>
                    <a:bodyPr/>
                    <a:lstStyle/>
                    <a:p>
                      <a:pPr algn="ctr"/>
                      <a:r>
                        <a:rPr lang="es-ES" sz="1000">
                          <a:effectLst/>
                          <a:latin typeface="EYInterstate Light" panose="02000506000000020004" pitchFamily="2" charset="0"/>
                        </a:rPr>
                        <a:t>14.0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9.96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8.10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8.84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7.04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7"/>
                  </a:ext>
                </a:extLst>
              </a:tr>
              <a:tr h="262439">
                <a:tc>
                  <a:txBody>
                    <a:bodyPr/>
                    <a:lstStyle/>
                    <a:p>
                      <a:pPr algn="ctr"/>
                      <a:r>
                        <a:rPr lang="es-ES" sz="1000">
                          <a:effectLst/>
                          <a:latin typeface="EYInterstate Light" panose="02000506000000020004" pitchFamily="2" charset="0"/>
                        </a:rPr>
                        <a:t>6.0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7.24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6.13</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6.08</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5.25</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8"/>
                  </a:ext>
                </a:extLst>
              </a:tr>
              <a:tr h="262439">
                <a:tc>
                  <a:txBody>
                    <a:bodyPr/>
                    <a:lstStyle/>
                    <a:p>
                      <a:pPr algn="ctr"/>
                      <a:r>
                        <a:rPr lang="es-ES" sz="1000">
                          <a:effectLst/>
                          <a:latin typeface="EYInterstate Light" panose="02000506000000020004" pitchFamily="2" charset="0"/>
                        </a:rPr>
                        <a:t>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4.26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3.10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4.0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5.39</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19.0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12.50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9"/>
                  </a:ext>
                </a:extLst>
              </a:tr>
              <a:tr h="262439">
                <a:tc>
                  <a:txBody>
                    <a:bodyPr/>
                    <a:lstStyle/>
                    <a:p>
                      <a:pPr algn="ctr"/>
                      <a:r>
                        <a:rPr lang="es-ES" sz="1000">
                          <a:effectLst/>
                          <a:latin typeface="EYInterstate Light" panose="02000506000000020004" pitchFamily="2" charset="0"/>
                        </a:rPr>
                        <a:t>12.0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10.84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12.0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9.13</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12.0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8.15</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5.56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0"/>
                  </a:ext>
                </a:extLst>
              </a:tr>
              <a:tr h="262439">
                <a:tc>
                  <a:txBody>
                    <a:bodyPr/>
                    <a:lstStyle/>
                    <a:p>
                      <a:pPr algn="ctr"/>
                      <a:r>
                        <a:rPr lang="es-ES" sz="1000">
                          <a:effectLst/>
                          <a:latin typeface="EYInterstate Light" panose="02000506000000020004" pitchFamily="2" charset="0"/>
                        </a:rPr>
                        <a:t>7.0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4.82</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7.26</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6.42</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7.91</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1"/>
                  </a:ext>
                </a:extLst>
              </a:tr>
              <a:tr h="262439">
                <a:tc>
                  <a:txBody>
                    <a:bodyPr/>
                    <a:lstStyle/>
                    <a:p>
                      <a:pPr algn="ctr"/>
                      <a:r>
                        <a:rPr lang="es-ES" sz="1000">
                          <a:effectLst/>
                          <a:latin typeface="EYInterstate Light" panose="02000506000000020004" pitchFamily="2" charset="0"/>
                        </a:rPr>
                        <a:t>5.0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5.68</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4.74</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5.73</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8.0</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s-ES" sz="1000">
                          <a:effectLst/>
                          <a:latin typeface="EYInterstate Light" panose="02000506000000020004" pitchFamily="2" charset="0"/>
                        </a:rPr>
                        <a:t>6.89</a:t>
                      </a:r>
                    </a:p>
                  </a:txBody>
                  <a:tcPr marL="36000" marR="36000" marT="36000" marB="3600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2"/>
                  </a:ext>
                </a:extLst>
              </a:tr>
            </a:tbl>
          </a:graphicData>
        </a:graphic>
      </p:graphicFrame>
      <p:sp>
        <p:nvSpPr>
          <p:cNvPr id="12" name="Isosceles Triangle 11">
            <a:extLst>
              <a:ext uri="{FF2B5EF4-FFF2-40B4-BE49-F238E27FC236}">
                <a16:creationId xmlns:a16="http://schemas.microsoft.com/office/drawing/2014/main" id="{93192D81-3361-4E0A-A0F1-E98A573A85BC}"/>
              </a:ext>
            </a:extLst>
          </p:cNvPr>
          <p:cNvSpPr/>
          <p:nvPr/>
        </p:nvSpPr>
        <p:spPr>
          <a:xfrm rot="5400000">
            <a:off x="3970140" y="3670943"/>
            <a:ext cx="3907641" cy="666338"/>
          </a:xfrm>
          <a:prstGeom prst="triangle">
            <a:avLst/>
          </a:prstGeom>
          <a:solidFill>
            <a:srgbClr val="FF5B00"/>
          </a:solidFill>
          <a:ln>
            <a:solidFill>
              <a:schemeClr val="tx1">
                <a:lumMod val="85000"/>
                <a:lumOff val="1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Corbel" panose="020B0503020204020204" pitchFamily="34" charset="0"/>
              </a:rPr>
              <a:t> </a:t>
            </a:r>
          </a:p>
        </p:txBody>
      </p:sp>
      <p:sp>
        <p:nvSpPr>
          <p:cNvPr id="13" name="Oval 12">
            <a:extLst>
              <a:ext uri="{FF2B5EF4-FFF2-40B4-BE49-F238E27FC236}">
                <a16:creationId xmlns:a16="http://schemas.microsoft.com/office/drawing/2014/main" id="{78A95038-CFAF-4BA3-818B-D1DCF2742EBB}"/>
              </a:ext>
            </a:extLst>
          </p:cNvPr>
          <p:cNvSpPr/>
          <p:nvPr/>
        </p:nvSpPr>
        <p:spPr>
          <a:xfrm>
            <a:off x="7225253" y="2121680"/>
            <a:ext cx="360000" cy="360000"/>
          </a:xfrm>
          <a:prstGeom prst="ellipse">
            <a:avLst/>
          </a:prstGeom>
          <a:solidFill>
            <a:srgbClr val="FFD200"/>
          </a:solidFill>
          <a:ln w="9525" cap="flat" cmpd="sng" algn="ctr">
            <a:solidFill>
              <a:srgbClr val="808080"/>
            </a:solidFill>
            <a:prstDash val="solid"/>
          </a:ln>
          <a:effectLst/>
        </p:spPr>
        <p:txBody>
          <a:bodyPr lIns="0" r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effectLst/>
                <a:uLnTx/>
                <a:uFillTx/>
                <a:latin typeface="Corbel" panose="020B0503020204020204" pitchFamily="34" charset="0"/>
              </a:rPr>
              <a:t>I</a:t>
            </a:r>
          </a:p>
        </p:txBody>
      </p:sp>
      <p:sp>
        <p:nvSpPr>
          <p:cNvPr id="14" name="Oval 13">
            <a:extLst>
              <a:ext uri="{FF2B5EF4-FFF2-40B4-BE49-F238E27FC236}">
                <a16:creationId xmlns:a16="http://schemas.microsoft.com/office/drawing/2014/main" id="{2D8ACBFE-0D73-4750-BBE1-E0E98FD29F7A}"/>
              </a:ext>
            </a:extLst>
          </p:cNvPr>
          <p:cNvSpPr/>
          <p:nvPr/>
        </p:nvSpPr>
        <p:spPr>
          <a:xfrm>
            <a:off x="9562410" y="2123909"/>
            <a:ext cx="360000" cy="360000"/>
          </a:xfrm>
          <a:prstGeom prst="ellipse">
            <a:avLst/>
          </a:prstGeom>
          <a:solidFill>
            <a:srgbClr val="FFD200"/>
          </a:solidFill>
          <a:ln w="9525" cap="flat" cmpd="sng" algn="ctr">
            <a:solidFill>
              <a:srgbClr val="808080"/>
            </a:solidFill>
            <a:prstDash val="solid"/>
          </a:ln>
          <a:effectLst/>
        </p:spPr>
        <p:txBody>
          <a:bodyPr lIns="0" r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effectLst/>
                <a:uLnTx/>
                <a:uFillTx/>
                <a:latin typeface="Corbel" panose="020B0503020204020204" pitchFamily="34" charset="0"/>
              </a:rPr>
              <a:t>II</a:t>
            </a:r>
          </a:p>
        </p:txBody>
      </p:sp>
      <p:sp>
        <p:nvSpPr>
          <p:cNvPr id="15" name="Oval 14">
            <a:extLst>
              <a:ext uri="{FF2B5EF4-FFF2-40B4-BE49-F238E27FC236}">
                <a16:creationId xmlns:a16="http://schemas.microsoft.com/office/drawing/2014/main" id="{855525A0-C020-484D-ADB7-9FD7CDEEE365}"/>
              </a:ext>
            </a:extLst>
          </p:cNvPr>
          <p:cNvSpPr/>
          <p:nvPr/>
        </p:nvSpPr>
        <p:spPr>
          <a:xfrm>
            <a:off x="7225253" y="3828648"/>
            <a:ext cx="360000" cy="360000"/>
          </a:xfrm>
          <a:prstGeom prst="ellipse">
            <a:avLst/>
          </a:prstGeom>
          <a:solidFill>
            <a:srgbClr val="FFD200"/>
          </a:solidFill>
          <a:ln w="9525" cap="flat" cmpd="sng" algn="ctr">
            <a:solidFill>
              <a:srgbClr val="808080"/>
            </a:solidFill>
            <a:prstDash val="solid"/>
          </a:ln>
          <a:effectLst/>
        </p:spPr>
        <p:txBody>
          <a:bodyPr lIns="0" r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effectLst/>
                <a:uLnTx/>
                <a:uFillTx/>
                <a:latin typeface="Corbel" panose="020B0503020204020204" pitchFamily="34" charset="0"/>
              </a:rPr>
              <a:t>III</a:t>
            </a:r>
          </a:p>
        </p:txBody>
      </p:sp>
      <p:sp>
        <p:nvSpPr>
          <p:cNvPr id="16" name="Oval 15">
            <a:extLst>
              <a:ext uri="{FF2B5EF4-FFF2-40B4-BE49-F238E27FC236}">
                <a16:creationId xmlns:a16="http://schemas.microsoft.com/office/drawing/2014/main" id="{799CF836-3AE5-494D-BB61-EBD2EE22BD76}"/>
              </a:ext>
            </a:extLst>
          </p:cNvPr>
          <p:cNvSpPr/>
          <p:nvPr/>
        </p:nvSpPr>
        <p:spPr>
          <a:xfrm>
            <a:off x="9742410" y="3828648"/>
            <a:ext cx="360000" cy="360000"/>
          </a:xfrm>
          <a:prstGeom prst="ellipse">
            <a:avLst/>
          </a:prstGeom>
          <a:solidFill>
            <a:srgbClr val="FFD200"/>
          </a:solidFill>
          <a:ln w="9525" cap="flat" cmpd="sng" algn="ctr">
            <a:solidFill>
              <a:srgbClr val="808080"/>
            </a:solidFill>
            <a:prstDash val="solid"/>
          </a:ln>
          <a:effectLst/>
        </p:spPr>
        <p:txBody>
          <a:bodyPr lIns="0" r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effectLst/>
                <a:uLnTx/>
                <a:uFillTx/>
                <a:latin typeface="Corbel" panose="020B0503020204020204" pitchFamily="34" charset="0"/>
              </a:rPr>
              <a:t>IV</a:t>
            </a:r>
          </a:p>
        </p:txBody>
      </p:sp>
      <p:sp>
        <p:nvSpPr>
          <p:cNvPr id="17" name="Rectangle 16">
            <a:extLst>
              <a:ext uri="{FF2B5EF4-FFF2-40B4-BE49-F238E27FC236}">
                <a16:creationId xmlns:a16="http://schemas.microsoft.com/office/drawing/2014/main" id="{038491A0-4B63-4892-A787-531B66346C7B}"/>
              </a:ext>
            </a:extLst>
          </p:cNvPr>
          <p:cNvSpPr/>
          <p:nvPr/>
        </p:nvSpPr>
        <p:spPr>
          <a:xfrm>
            <a:off x="304396" y="1114579"/>
            <a:ext cx="6597758" cy="400110"/>
          </a:xfrm>
          <a:prstGeom prst="rect">
            <a:avLst/>
          </a:prstGeom>
          <a:effectLst/>
        </p:spPr>
        <p:txBody>
          <a:bodyPr wrap="square">
            <a:spAutoFit/>
          </a:bodyPr>
          <a:lstStyle/>
          <a:p>
            <a:pPr lvl="0" fontAlgn="ctr">
              <a:defRPr/>
            </a:pPr>
            <a:r>
              <a:rPr lang="es-ES" sz="2000" b="1">
                <a:latin typeface="Corbel" panose="020B0503020204020204" pitchFamily="34" charset="0"/>
              </a:rPr>
              <a:t>¿Por qué necesitamos visualizar los datos?</a:t>
            </a:r>
          </a:p>
        </p:txBody>
      </p:sp>
      <p:sp>
        <p:nvSpPr>
          <p:cNvPr id="18" name="TextBox 17">
            <a:extLst>
              <a:ext uri="{FF2B5EF4-FFF2-40B4-BE49-F238E27FC236}">
                <a16:creationId xmlns:a16="http://schemas.microsoft.com/office/drawing/2014/main" id="{1BE1F975-DD57-4E59-99DB-85FD0D1D8250}"/>
              </a:ext>
            </a:extLst>
          </p:cNvPr>
          <p:cNvSpPr txBox="1"/>
          <p:nvPr/>
        </p:nvSpPr>
        <p:spPr>
          <a:xfrm>
            <a:off x="831669" y="6106337"/>
            <a:ext cx="10872368" cy="641714"/>
          </a:xfrm>
          <a:prstGeom prst="rect">
            <a:avLst/>
          </a:prstGeom>
          <a:noFill/>
        </p:spPr>
        <p:txBody>
          <a:bodyPr wrap="square" rtlCol="0">
            <a:spAutoFit/>
          </a:bodyPr>
          <a:lstStyle/>
          <a:p>
            <a:pPr lvl="0">
              <a:lnSpc>
                <a:spcPct val="85000"/>
              </a:lnSpc>
              <a:spcAft>
                <a:spcPts val="600"/>
              </a:spcAft>
              <a:buClr>
                <a:srgbClr val="FFE600"/>
              </a:buClr>
              <a:buSzPct val="70000"/>
              <a:defRPr/>
            </a:pPr>
            <a:r>
              <a:rPr lang="es-ES" sz="1400">
                <a:latin typeface="Corbel" panose="020B0503020204020204" pitchFamily="34" charset="0"/>
              </a:rPr>
              <a:t>“La visualización de los datos es un término general que describe cualquier esfuerzo en ayudar a las personas a entender el significado de los datos poniéndolos en un contexto visual.  Patrones, tendencias y correlaciones que podrían ser indetectables en datos expresados como texto, se pueden exponer y reconocer fácilmente con un software de visualización de datos.”</a:t>
            </a:r>
          </a:p>
        </p:txBody>
      </p:sp>
      <p:sp>
        <p:nvSpPr>
          <p:cNvPr id="20" name="TextBox 19">
            <a:extLst>
              <a:ext uri="{FF2B5EF4-FFF2-40B4-BE49-F238E27FC236}">
                <a16:creationId xmlns:a16="http://schemas.microsoft.com/office/drawing/2014/main" id="{5DFB9FE2-84C3-47C8-A17F-E21DAFAD347A}"/>
              </a:ext>
            </a:extLst>
          </p:cNvPr>
          <p:cNvSpPr txBox="1"/>
          <p:nvPr/>
        </p:nvSpPr>
        <p:spPr>
          <a:xfrm>
            <a:off x="820946" y="1561620"/>
            <a:ext cx="10872368" cy="458587"/>
          </a:xfrm>
          <a:prstGeom prst="rect">
            <a:avLst/>
          </a:prstGeom>
          <a:noFill/>
        </p:spPr>
        <p:txBody>
          <a:bodyPr wrap="square" rtlCol="0">
            <a:spAutoFit/>
          </a:bodyPr>
          <a:lstStyle/>
          <a:p>
            <a:pPr lvl="0">
              <a:lnSpc>
                <a:spcPct val="85000"/>
              </a:lnSpc>
              <a:spcAft>
                <a:spcPts val="600"/>
              </a:spcAft>
              <a:buClr>
                <a:srgbClr val="FFE600"/>
              </a:buClr>
              <a:buSzPct val="70000"/>
              <a:defRPr/>
            </a:pPr>
            <a:r>
              <a:rPr lang="es-ES" sz="1400">
                <a:latin typeface="Corbel" panose="020B0503020204020204" pitchFamily="34" charset="0"/>
              </a:rPr>
              <a:t>Por la forma en que el cerebro humano procesa la información, el uso de diagramas o gráficas para visualizar grandes cantidades de datos complejos es más fácil que vaciarlos en hojas de cálculo o reportes.</a:t>
            </a:r>
            <a:endParaRPr lang="es-ES_tradnl" sz="1400">
              <a:latin typeface="Corbel" panose="020B0503020204020204" pitchFamily="34" charset="0"/>
            </a:endParaRPr>
          </a:p>
        </p:txBody>
      </p:sp>
      <p:sp>
        <p:nvSpPr>
          <p:cNvPr id="21" name="Title 1">
            <a:extLst>
              <a:ext uri="{FF2B5EF4-FFF2-40B4-BE49-F238E27FC236}">
                <a16:creationId xmlns:a16="http://schemas.microsoft.com/office/drawing/2014/main" id="{5BE6D92C-9DF5-432F-91E6-DDC31BA1FC0D}"/>
              </a:ext>
            </a:extLst>
          </p:cNvPr>
          <p:cNvSpPr>
            <a:spLocks noGrp="1"/>
          </p:cNvSpPr>
          <p:nvPr>
            <p:ph type="title"/>
          </p:nvPr>
        </p:nvSpPr>
        <p:spPr>
          <a:xfrm>
            <a:off x="304396" y="294799"/>
            <a:ext cx="10656000" cy="460374"/>
          </a:xfrm>
        </p:spPr>
        <p:txBody>
          <a:bodyPr/>
          <a:lstStyle/>
          <a:p>
            <a:r>
              <a:rPr lang="es-ES"/>
              <a:t>Visualización de datos | Introducción</a:t>
            </a:r>
          </a:p>
        </p:txBody>
      </p:sp>
    </p:spTree>
    <p:extLst>
      <p:ext uri="{BB962C8B-B14F-4D97-AF65-F5344CB8AC3E}">
        <p14:creationId xmlns:p14="http://schemas.microsoft.com/office/powerpoint/2010/main" val="309213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AB8F-3185-4810-A3EA-BA246933068C}"/>
              </a:ext>
            </a:extLst>
          </p:cNvPr>
          <p:cNvSpPr>
            <a:spLocks noGrp="1"/>
          </p:cNvSpPr>
          <p:nvPr>
            <p:ph type="title"/>
          </p:nvPr>
        </p:nvSpPr>
        <p:spPr/>
        <p:txBody>
          <a:bodyPr/>
          <a:lstStyle/>
          <a:p>
            <a:r>
              <a:rPr lang="es-ES"/>
              <a:t>Visualización de datos | Introducción</a:t>
            </a:r>
          </a:p>
        </p:txBody>
      </p:sp>
      <p:pic>
        <p:nvPicPr>
          <p:cNvPr id="30" name="Picture 29">
            <a:extLst>
              <a:ext uri="{FF2B5EF4-FFF2-40B4-BE49-F238E27FC236}">
                <a16:creationId xmlns:a16="http://schemas.microsoft.com/office/drawing/2014/main" id="{064B93AA-911D-4BAC-A21E-E737F69DD3DA}"/>
              </a:ext>
            </a:extLst>
          </p:cNvPr>
          <p:cNvPicPr>
            <a:picLocks noChangeAspect="1"/>
          </p:cNvPicPr>
          <p:nvPr/>
        </p:nvPicPr>
        <p:blipFill>
          <a:blip r:embed="rId2"/>
          <a:stretch>
            <a:fillRect/>
          </a:stretch>
        </p:blipFill>
        <p:spPr>
          <a:xfrm>
            <a:off x="920696" y="1486284"/>
            <a:ext cx="4972050" cy="4940481"/>
          </a:xfrm>
          <a:prstGeom prst="rect">
            <a:avLst/>
          </a:prstGeom>
        </p:spPr>
      </p:pic>
      <p:pic>
        <p:nvPicPr>
          <p:cNvPr id="4" name="Picture 3">
            <a:extLst>
              <a:ext uri="{FF2B5EF4-FFF2-40B4-BE49-F238E27FC236}">
                <a16:creationId xmlns:a16="http://schemas.microsoft.com/office/drawing/2014/main" id="{16CD7C24-B496-4063-A3B8-BF0113422640}"/>
              </a:ext>
            </a:extLst>
          </p:cNvPr>
          <p:cNvPicPr>
            <a:picLocks noChangeAspect="1"/>
          </p:cNvPicPr>
          <p:nvPr/>
        </p:nvPicPr>
        <p:blipFill>
          <a:blip r:embed="rId3"/>
          <a:stretch>
            <a:fillRect/>
          </a:stretch>
        </p:blipFill>
        <p:spPr>
          <a:xfrm>
            <a:off x="6299256" y="1786477"/>
            <a:ext cx="4777655" cy="4485145"/>
          </a:xfrm>
          <a:prstGeom prst="rect">
            <a:avLst/>
          </a:prstGeom>
        </p:spPr>
      </p:pic>
      <p:sp>
        <p:nvSpPr>
          <p:cNvPr id="33" name="TextBox 32">
            <a:extLst>
              <a:ext uri="{FF2B5EF4-FFF2-40B4-BE49-F238E27FC236}">
                <a16:creationId xmlns:a16="http://schemas.microsoft.com/office/drawing/2014/main" id="{929095A8-E821-4FEC-A87B-3E902717FFAB}"/>
              </a:ext>
            </a:extLst>
          </p:cNvPr>
          <p:cNvSpPr txBox="1"/>
          <p:nvPr/>
        </p:nvSpPr>
        <p:spPr>
          <a:xfrm>
            <a:off x="2928703" y="1009215"/>
            <a:ext cx="6741106" cy="523220"/>
          </a:xfrm>
          <a:prstGeom prst="rect">
            <a:avLst/>
          </a:prstGeom>
          <a:noFill/>
        </p:spPr>
        <p:txBody>
          <a:bodyPr wrap="square">
            <a:spAutoFit/>
          </a:bodyPr>
          <a:lstStyle/>
          <a:p>
            <a:r>
              <a:rPr lang="es-ES" sz="2800" b="1" u="sng">
                <a:solidFill>
                  <a:srgbClr val="FF5A00"/>
                </a:solidFill>
                <a:latin typeface="Corbel" panose="020B0503020204020204" pitchFamily="34" charset="0"/>
              </a:rPr>
              <a:t>Importancia de la visualización de Datos</a:t>
            </a:r>
          </a:p>
        </p:txBody>
      </p:sp>
    </p:spTree>
    <p:extLst>
      <p:ext uri="{BB962C8B-B14F-4D97-AF65-F5344CB8AC3E}">
        <p14:creationId xmlns:p14="http://schemas.microsoft.com/office/powerpoint/2010/main" val="82552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31759A-4A82-49B9-9340-023AE5F6F936}"/>
              </a:ext>
            </a:extLst>
          </p:cNvPr>
          <p:cNvSpPr/>
          <p:nvPr/>
        </p:nvSpPr>
        <p:spPr>
          <a:xfrm>
            <a:off x="304396" y="1604365"/>
            <a:ext cx="11290300" cy="1496161"/>
          </a:xfrm>
          <a:prstGeom prst="rect">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 name="Title 1">
            <a:extLst>
              <a:ext uri="{FF2B5EF4-FFF2-40B4-BE49-F238E27FC236}">
                <a16:creationId xmlns:a16="http://schemas.microsoft.com/office/drawing/2014/main" id="{72F9583E-5232-4088-8486-4542B4CDE3F9}"/>
              </a:ext>
            </a:extLst>
          </p:cNvPr>
          <p:cNvSpPr>
            <a:spLocks noGrp="1"/>
          </p:cNvSpPr>
          <p:nvPr>
            <p:ph type="title"/>
          </p:nvPr>
        </p:nvSpPr>
        <p:spPr/>
        <p:txBody>
          <a:bodyPr/>
          <a:lstStyle/>
          <a:p>
            <a:r>
              <a:rPr lang="es-ES"/>
              <a:t>Introducción | Aplicación de uso intensivo de datos</a:t>
            </a:r>
          </a:p>
        </p:txBody>
      </p:sp>
      <p:sp>
        <p:nvSpPr>
          <p:cNvPr id="4" name="TextBox 3">
            <a:extLst>
              <a:ext uri="{FF2B5EF4-FFF2-40B4-BE49-F238E27FC236}">
                <a16:creationId xmlns:a16="http://schemas.microsoft.com/office/drawing/2014/main" id="{EBF0F239-456E-4A9A-852E-ECDA98BCFCD7}"/>
              </a:ext>
            </a:extLst>
          </p:cNvPr>
          <p:cNvSpPr txBox="1"/>
          <p:nvPr/>
        </p:nvSpPr>
        <p:spPr>
          <a:xfrm>
            <a:off x="304396" y="1684743"/>
            <a:ext cx="11290300" cy="2800767"/>
          </a:xfrm>
          <a:prstGeom prst="rect">
            <a:avLst/>
          </a:prstGeom>
          <a:noFill/>
        </p:spPr>
        <p:txBody>
          <a:bodyPr wrap="square">
            <a:spAutoFit/>
          </a:bodyPr>
          <a:lstStyle/>
          <a:p>
            <a:pPr>
              <a:buClr>
                <a:srgbClr val="FF5A00"/>
              </a:buClr>
            </a:pPr>
            <a:r>
              <a:rPr lang="es-ES" sz="2400" dirty="0">
                <a:latin typeface="Corbel" panose="020B0503020204020204" pitchFamily="34" charset="0"/>
              </a:rPr>
              <a:t>La escalabilidad es el término que utilizamos para describir la capacidad de un sistema para hacer frente a una mayor carga. Debe responder a mayores cargas de datos con un rendimiento aceptable.</a:t>
            </a:r>
          </a:p>
          <a:p>
            <a:pPr>
              <a:buClr>
                <a:srgbClr val="FF5A00"/>
              </a:buClr>
            </a:pPr>
            <a:endParaRPr lang="es-ES" sz="2400" dirty="0">
              <a:latin typeface="Corbel" panose="020B0503020204020204" pitchFamily="34" charset="0"/>
            </a:endParaRPr>
          </a:p>
          <a:p>
            <a:pPr marL="800100" lvl="1" indent="-342900">
              <a:buClr>
                <a:srgbClr val="FF5A00"/>
              </a:buClr>
              <a:buFont typeface="Wingdings" panose="05000000000000000000" pitchFamily="2" charset="2"/>
              <a:buChar char="ü"/>
            </a:pPr>
            <a:r>
              <a:rPr lang="es-ES" sz="2000" dirty="0">
                <a:latin typeface="Corbel" panose="020B0503020204020204" pitchFamily="34" charset="0"/>
              </a:rPr>
              <a:t>Rendimiento basado en la CPU, la memoria... En nuestras aplicaciones tomaremos el rendimiento (el número de registros que podemos procesar por segundo) como métrica destacada.</a:t>
            </a:r>
          </a:p>
          <a:p>
            <a:pPr marL="800100" lvl="1" indent="-342900">
              <a:buClr>
                <a:srgbClr val="FF5A00"/>
              </a:buClr>
              <a:buFont typeface="Wingdings" panose="05000000000000000000" pitchFamily="2" charset="2"/>
              <a:buChar char="ü"/>
            </a:pPr>
            <a:r>
              <a:rPr lang="es-ES" sz="2000" dirty="0">
                <a:latin typeface="Corbel" panose="020B0503020204020204" pitchFamily="34" charset="0"/>
              </a:rPr>
              <a:t>La experiencia del usuario es un factor clave que puede determinar una compra o una decisión del cliente.</a:t>
            </a:r>
          </a:p>
        </p:txBody>
      </p:sp>
      <p:sp>
        <p:nvSpPr>
          <p:cNvPr id="6" name="TextBox 5">
            <a:extLst>
              <a:ext uri="{FF2B5EF4-FFF2-40B4-BE49-F238E27FC236}">
                <a16:creationId xmlns:a16="http://schemas.microsoft.com/office/drawing/2014/main" id="{121AE91E-B1E5-470F-BE1D-557A5B128558}"/>
              </a:ext>
            </a:extLst>
          </p:cNvPr>
          <p:cNvSpPr txBox="1"/>
          <p:nvPr/>
        </p:nvSpPr>
        <p:spPr>
          <a:xfrm>
            <a:off x="3600046" y="5624464"/>
            <a:ext cx="6121400" cy="461665"/>
          </a:xfrm>
          <a:prstGeom prst="rect">
            <a:avLst/>
          </a:prstGeom>
          <a:noFill/>
        </p:spPr>
        <p:txBody>
          <a:bodyPr wrap="square">
            <a:spAutoFit/>
          </a:bodyPr>
          <a:lstStyle/>
          <a:p>
            <a:r>
              <a:rPr lang="es-ES" sz="2400" b="1" dirty="0">
                <a:solidFill>
                  <a:srgbClr val="FF5A00"/>
                </a:solidFill>
                <a:latin typeface="Corbel" panose="020B0503020204020204" pitchFamily="34" charset="0"/>
              </a:rPr>
              <a:t>¿Quién asumirá la responsabilidad? </a:t>
            </a:r>
          </a:p>
        </p:txBody>
      </p:sp>
      <p:pic>
        <p:nvPicPr>
          <p:cNvPr id="10" name="Graphic 9" descr="Questions with solid fill">
            <a:extLst>
              <a:ext uri="{FF2B5EF4-FFF2-40B4-BE49-F238E27FC236}">
                <a16:creationId xmlns:a16="http://schemas.microsoft.com/office/drawing/2014/main" id="{0355A0FD-46F9-4CCA-813E-571DB7ADF9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8846" y="5313662"/>
            <a:ext cx="914400" cy="914400"/>
          </a:xfrm>
          <a:prstGeom prst="rect">
            <a:avLst/>
          </a:prstGeom>
        </p:spPr>
      </p:pic>
      <p:sp>
        <p:nvSpPr>
          <p:cNvPr id="11" name="TextBox 10">
            <a:extLst>
              <a:ext uri="{FF2B5EF4-FFF2-40B4-BE49-F238E27FC236}">
                <a16:creationId xmlns:a16="http://schemas.microsoft.com/office/drawing/2014/main" id="{8A4C5125-40BA-4905-9EB6-F84BE944B96D}"/>
              </a:ext>
            </a:extLst>
          </p:cNvPr>
          <p:cNvSpPr txBox="1"/>
          <p:nvPr/>
        </p:nvSpPr>
        <p:spPr>
          <a:xfrm>
            <a:off x="304396" y="1072034"/>
            <a:ext cx="6121400" cy="461665"/>
          </a:xfrm>
          <a:prstGeom prst="rect">
            <a:avLst/>
          </a:prstGeom>
          <a:noFill/>
        </p:spPr>
        <p:txBody>
          <a:bodyPr wrap="square">
            <a:spAutoFit/>
          </a:bodyPr>
          <a:lstStyle/>
          <a:p>
            <a:r>
              <a:rPr lang="es-ES" sz="2400" b="1" u="sng">
                <a:solidFill>
                  <a:srgbClr val="FF5A00"/>
                </a:solidFill>
                <a:latin typeface="Corbel" panose="020B0503020204020204" pitchFamily="34" charset="0"/>
              </a:rPr>
              <a:t>Escalabilidad</a:t>
            </a:r>
          </a:p>
        </p:txBody>
      </p:sp>
    </p:spTree>
    <p:extLst>
      <p:ext uri="{BB962C8B-B14F-4D97-AF65-F5344CB8AC3E}">
        <p14:creationId xmlns:p14="http://schemas.microsoft.com/office/powerpoint/2010/main" val="1169936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CE284E-5BCA-4604-8D09-CDB05757E21D}"/>
              </a:ext>
            </a:extLst>
          </p:cNvPr>
          <p:cNvGrpSpPr/>
          <p:nvPr/>
        </p:nvGrpSpPr>
        <p:grpSpPr>
          <a:xfrm>
            <a:off x="297201" y="1509975"/>
            <a:ext cx="1919869" cy="1631606"/>
            <a:chOff x="580444" y="2017687"/>
            <a:chExt cx="1919869" cy="1631606"/>
          </a:xfrm>
          <a:solidFill>
            <a:srgbClr val="999999"/>
          </a:solidFill>
        </p:grpSpPr>
        <p:sp>
          <p:nvSpPr>
            <p:cNvPr id="4" name="Freeform 10">
              <a:extLst>
                <a:ext uri="{FF2B5EF4-FFF2-40B4-BE49-F238E27FC236}">
                  <a16:creationId xmlns:a16="http://schemas.microsoft.com/office/drawing/2014/main" id="{EF340898-5B26-4F3C-8FE3-D6A56A01B092}"/>
                </a:ext>
              </a:extLst>
            </p:cNvPr>
            <p:cNvSpPr/>
            <p:nvPr/>
          </p:nvSpPr>
          <p:spPr>
            <a:xfrm>
              <a:off x="580444" y="2095793"/>
              <a:ext cx="1045950" cy="1040761"/>
            </a:xfrm>
            <a:custGeom>
              <a:avLst/>
              <a:gdLst>
                <a:gd name="connsiteX0" fmla="*/ 653044 w 1021246"/>
                <a:gd name="connsiteY0" fmla="*/ 54476 h 1040761"/>
                <a:gd name="connsiteX1" fmla="*/ 572081 w 1021246"/>
                <a:gd name="connsiteY1" fmla="*/ 44951 h 1040761"/>
                <a:gd name="connsiteX2" fmla="*/ 517312 w 1021246"/>
                <a:gd name="connsiteY2" fmla="*/ 37807 h 1040761"/>
                <a:gd name="connsiteX3" fmla="*/ 488737 w 1021246"/>
                <a:gd name="connsiteY3" fmla="*/ 87813 h 1040761"/>
                <a:gd name="connsiteX4" fmla="*/ 455400 w 1021246"/>
                <a:gd name="connsiteY4" fmla="*/ 54476 h 1040761"/>
                <a:gd name="connsiteX5" fmla="*/ 460162 w 1021246"/>
                <a:gd name="connsiteY5" fmla="*/ 2088 h 1040761"/>
                <a:gd name="connsiteX6" fmla="*/ 398250 w 1021246"/>
                <a:gd name="connsiteY6" fmla="*/ 13995 h 1040761"/>
                <a:gd name="connsiteX7" fmla="*/ 291094 w 1021246"/>
                <a:gd name="connsiteY7" fmla="*/ 47332 h 1040761"/>
                <a:gd name="connsiteX8" fmla="*/ 260137 w 1021246"/>
                <a:gd name="connsiteY8" fmla="*/ 23520 h 1040761"/>
                <a:gd name="connsiteX9" fmla="*/ 36300 w 1021246"/>
                <a:gd name="connsiteY9" fmla="*/ 116388 h 1040761"/>
                <a:gd name="connsiteX10" fmla="*/ 31537 w 1021246"/>
                <a:gd name="connsiteY10" fmla="*/ 278313 h 1040761"/>
                <a:gd name="connsiteX11" fmla="*/ 229181 w 1021246"/>
                <a:gd name="connsiteY11" fmla="*/ 214020 h 1040761"/>
                <a:gd name="connsiteX12" fmla="*/ 188700 w 1021246"/>
                <a:gd name="connsiteY12" fmla="*/ 287838 h 1040761"/>
                <a:gd name="connsiteX13" fmla="*/ 298237 w 1021246"/>
                <a:gd name="connsiteY13" fmla="*/ 330701 h 1040761"/>
                <a:gd name="connsiteX14" fmla="*/ 276806 w 1021246"/>
                <a:gd name="connsiteY14" fmla="*/ 371182 h 1040761"/>
                <a:gd name="connsiteX15" fmla="*/ 105356 w 1021246"/>
                <a:gd name="connsiteY15" fmla="*/ 292601 h 1040761"/>
                <a:gd name="connsiteX16" fmla="*/ 91069 w 1021246"/>
                <a:gd name="connsiteY16" fmla="*/ 359276 h 1040761"/>
                <a:gd name="connsiteX17" fmla="*/ 110119 w 1021246"/>
                <a:gd name="connsiteY17" fmla="*/ 409282 h 1040761"/>
                <a:gd name="connsiteX18" fmla="*/ 155362 w 1021246"/>
                <a:gd name="connsiteY18" fmla="*/ 387851 h 1040761"/>
                <a:gd name="connsiteX19" fmla="*/ 212512 w 1021246"/>
                <a:gd name="connsiteY19" fmla="*/ 383088 h 1040761"/>
                <a:gd name="connsiteX20" fmla="*/ 248231 w 1021246"/>
                <a:gd name="connsiteY20" fmla="*/ 468813 h 1040761"/>
                <a:gd name="connsiteX21" fmla="*/ 167269 w 1021246"/>
                <a:gd name="connsiteY21" fmla="*/ 475957 h 1040761"/>
                <a:gd name="connsiteX22" fmla="*/ 2962 w 1021246"/>
                <a:gd name="connsiteY22" fmla="*/ 504532 h 1040761"/>
                <a:gd name="connsiteX23" fmla="*/ 69637 w 1021246"/>
                <a:gd name="connsiteY23" fmla="*/ 537870 h 1040761"/>
                <a:gd name="connsiteX24" fmla="*/ 172031 w 1021246"/>
                <a:gd name="connsiteY24" fmla="*/ 599782 h 1040761"/>
                <a:gd name="connsiteX25" fmla="*/ 191081 w 1021246"/>
                <a:gd name="connsiteY25" fmla="*/ 668838 h 1040761"/>
                <a:gd name="connsiteX26" fmla="*/ 160125 w 1021246"/>
                <a:gd name="connsiteY26" fmla="*/ 721226 h 1040761"/>
                <a:gd name="connsiteX27" fmla="*/ 176794 w 1021246"/>
                <a:gd name="connsiteY27" fmla="*/ 737895 h 1040761"/>
                <a:gd name="connsiteX28" fmla="*/ 248231 w 1021246"/>
                <a:gd name="connsiteY28" fmla="*/ 737895 h 1040761"/>
                <a:gd name="connsiteX29" fmla="*/ 293475 w 1021246"/>
                <a:gd name="connsiteY29" fmla="*/ 714082 h 1040761"/>
                <a:gd name="connsiteX30" fmla="*/ 286331 w 1021246"/>
                <a:gd name="connsiteY30" fmla="*/ 671220 h 1040761"/>
                <a:gd name="connsiteX31" fmla="*/ 286331 w 1021246"/>
                <a:gd name="connsiteY31" fmla="*/ 633120 h 1040761"/>
                <a:gd name="connsiteX32" fmla="*/ 343481 w 1021246"/>
                <a:gd name="connsiteY32" fmla="*/ 673601 h 1040761"/>
                <a:gd name="connsiteX33" fmla="*/ 400631 w 1021246"/>
                <a:gd name="connsiteY33" fmla="*/ 675982 h 1040761"/>
                <a:gd name="connsiteX34" fmla="*/ 431587 w 1021246"/>
                <a:gd name="connsiteY34" fmla="*/ 692651 h 1040761"/>
                <a:gd name="connsiteX35" fmla="*/ 455400 w 1021246"/>
                <a:gd name="connsiteY35" fmla="*/ 733132 h 1040761"/>
                <a:gd name="connsiteX36" fmla="*/ 510169 w 1021246"/>
                <a:gd name="connsiteY36" fmla="*/ 752182 h 1040761"/>
                <a:gd name="connsiteX37" fmla="*/ 553031 w 1021246"/>
                <a:gd name="connsiteY37" fmla="*/ 759326 h 1040761"/>
                <a:gd name="connsiteX38" fmla="*/ 588750 w 1021246"/>
                <a:gd name="connsiteY38" fmla="*/ 778376 h 1040761"/>
                <a:gd name="connsiteX39" fmla="*/ 619706 w 1021246"/>
                <a:gd name="connsiteY39" fmla="*/ 797426 h 1040761"/>
                <a:gd name="connsiteX40" fmla="*/ 629231 w 1021246"/>
                <a:gd name="connsiteY40" fmla="*/ 826001 h 1040761"/>
                <a:gd name="connsiteX41" fmla="*/ 657806 w 1021246"/>
                <a:gd name="connsiteY41" fmla="*/ 847432 h 1040761"/>
                <a:gd name="connsiteX42" fmla="*/ 710194 w 1021246"/>
                <a:gd name="connsiteY42" fmla="*/ 847432 h 1040761"/>
                <a:gd name="connsiteX43" fmla="*/ 738769 w 1021246"/>
                <a:gd name="connsiteY43" fmla="*/ 873626 h 1040761"/>
                <a:gd name="connsiteX44" fmla="*/ 776869 w 1021246"/>
                <a:gd name="connsiteY44" fmla="*/ 942682 h 1040761"/>
                <a:gd name="connsiteX45" fmla="*/ 791156 w 1021246"/>
                <a:gd name="connsiteY45" fmla="*/ 999832 h 1040761"/>
                <a:gd name="connsiteX46" fmla="*/ 798300 w 1021246"/>
                <a:gd name="connsiteY46" fmla="*/ 1040313 h 1040761"/>
                <a:gd name="connsiteX47" fmla="*/ 807825 w 1021246"/>
                <a:gd name="connsiteY47" fmla="*/ 973638 h 1040761"/>
                <a:gd name="connsiteX48" fmla="*/ 879262 w 1021246"/>
                <a:gd name="connsiteY48" fmla="*/ 952207 h 1040761"/>
                <a:gd name="connsiteX49" fmla="*/ 924506 w 1021246"/>
                <a:gd name="connsiteY49" fmla="*/ 956970 h 1040761"/>
                <a:gd name="connsiteX50" fmla="*/ 1010231 w 1021246"/>
                <a:gd name="connsiteY50" fmla="*/ 947445 h 1040761"/>
                <a:gd name="connsiteX51" fmla="*/ 1010231 w 1021246"/>
                <a:gd name="connsiteY51" fmla="*/ 983163 h 1040761"/>
                <a:gd name="connsiteX52" fmla="*/ 919744 w 1021246"/>
                <a:gd name="connsiteY52" fmla="*/ 978401 h 1040761"/>
                <a:gd name="connsiteX53" fmla="*/ 917362 w 1021246"/>
                <a:gd name="connsiteY53" fmla="*/ 978401 h 10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21246" h="1040761">
                  <a:moveTo>
                    <a:pt x="653044" y="54476"/>
                  </a:moveTo>
                  <a:lnTo>
                    <a:pt x="572081" y="44951"/>
                  </a:lnTo>
                  <a:cubicBezTo>
                    <a:pt x="549459" y="42173"/>
                    <a:pt x="531203" y="30663"/>
                    <a:pt x="517312" y="37807"/>
                  </a:cubicBezTo>
                  <a:cubicBezTo>
                    <a:pt x="503421" y="44951"/>
                    <a:pt x="499056" y="85035"/>
                    <a:pt x="488737" y="87813"/>
                  </a:cubicBezTo>
                  <a:cubicBezTo>
                    <a:pt x="478418" y="90591"/>
                    <a:pt x="460163" y="68764"/>
                    <a:pt x="455400" y="54476"/>
                  </a:cubicBezTo>
                  <a:cubicBezTo>
                    <a:pt x="450637" y="40188"/>
                    <a:pt x="469687" y="8835"/>
                    <a:pt x="460162" y="2088"/>
                  </a:cubicBezTo>
                  <a:cubicBezTo>
                    <a:pt x="450637" y="-4659"/>
                    <a:pt x="426428" y="6454"/>
                    <a:pt x="398250" y="13995"/>
                  </a:cubicBezTo>
                  <a:cubicBezTo>
                    <a:pt x="370072" y="21536"/>
                    <a:pt x="314113" y="45745"/>
                    <a:pt x="291094" y="47332"/>
                  </a:cubicBezTo>
                  <a:cubicBezTo>
                    <a:pt x="268075" y="48919"/>
                    <a:pt x="302603" y="12011"/>
                    <a:pt x="260137" y="23520"/>
                  </a:cubicBezTo>
                  <a:cubicBezTo>
                    <a:pt x="217671" y="35029"/>
                    <a:pt x="74400" y="73923"/>
                    <a:pt x="36300" y="116388"/>
                  </a:cubicBezTo>
                  <a:cubicBezTo>
                    <a:pt x="-1800" y="158853"/>
                    <a:pt x="-610" y="262041"/>
                    <a:pt x="31537" y="278313"/>
                  </a:cubicBezTo>
                  <a:cubicBezTo>
                    <a:pt x="63684" y="294585"/>
                    <a:pt x="202987" y="212433"/>
                    <a:pt x="229181" y="214020"/>
                  </a:cubicBezTo>
                  <a:cubicBezTo>
                    <a:pt x="255375" y="215608"/>
                    <a:pt x="177191" y="268391"/>
                    <a:pt x="188700" y="287838"/>
                  </a:cubicBezTo>
                  <a:cubicBezTo>
                    <a:pt x="200209" y="307285"/>
                    <a:pt x="283553" y="316810"/>
                    <a:pt x="298237" y="330701"/>
                  </a:cubicBezTo>
                  <a:cubicBezTo>
                    <a:pt x="312921" y="344592"/>
                    <a:pt x="308953" y="377532"/>
                    <a:pt x="276806" y="371182"/>
                  </a:cubicBezTo>
                  <a:cubicBezTo>
                    <a:pt x="244659" y="364832"/>
                    <a:pt x="136312" y="294585"/>
                    <a:pt x="105356" y="292601"/>
                  </a:cubicBezTo>
                  <a:cubicBezTo>
                    <a:pt x="74400" y="290617"/>
                    <a:pt x="90275" y="339829"/>
                    <a:pt x="91069" y="359276"/>
                  </a:cubicBezTo>
                  <a:cubicBezTo>
                    <a:pt x="91863" y="378723"/>
                    <a:pt x="99404" y="404520"/>
                    <a:pt x="110119" y="409282"/>
                  </a:cubicBezTo>
                  <a:cubicBezTo>
                    <a:pt x="120834" y="414044"/>
                    <a:pt x="138296" y="392217"/>
                    <a:pt x="155362" y="387851"/>
                  </a:cubicBezTo>
                  <a:cubicBezTo>
                    <a:pt x="172428" y="383485"/>
                    <a:pt x="197034" y="369594"/>
                    <a:pt x="212512" y="383088"/>
                  </a:cubicBezTo>
                  <a:cubicBezTo>
                    <a:pt x="227990" y="396582"/>
                    <a:pt x="255771" y="453335"/>
                    <a:pt x="248231" y="468813"/>
                  </a:cubicBezTo>
                  <a:cubicBezTo>
                    <a:pt x="240691" y="484291"/>
                    <a:pt x="208147" y="470004"/>
                    <a:pt x="167269" y="475957"/>
                  </a:cubicBezTo>
                  <a:cubicBezTo>
                    <a:pt x="126391" y="481910"/>
                    <a:pt x="19234" y="494213"/>
                    <a:pt x="2962" y="504532"/>
                  </a:cubicBezTo>
                  <a:cubicBezTo>
                    <a:pt x="-13310" y="514851"/>
                    <a:pt x="41459" y="521995"/>
                    <a:pt x="69637" y="537870"/>
                  </a:cubicBezTo>
                  <a:cubicBezTo>
                    <a:pt x="97815" y="553745"/>
                    <a:pt x="151790" y="577954"/>
                    <a:pt x="172031" y="599782"/>
                  </a:cubicBezTo>
                  <a:cubicBezTo>
                    <a:pt x="192272" y="621610"/>
                    <a:pt x="193065" y="648597"/>
                    <a:pt x="191081" y="668838"/>
                  </a:cubicBezTo>
                  <a:cubicBezTo>
                    <a:pt x="189097" y="689079"/>
                    <a:pt x="162506" y="709717"/>
                    <a:pt x="160125" y="721226"/>
                  </a:cubicBezTo>
                  <a:cubicBezTo>
                    <a:pt x="157744" y="732735"/>
                    <a:pt x="162110" y="735117"/>
                    <a:pt x="176794" y="737895"/>
                  </a:cubicBezTo>
                  <a:cubicBezTo>
                    <a:pt x="191478" y="740673"/>
                    <a:pt x="228784" y="741864"/>
                    <a:pt x="248231" y="737895"/>
                  </a:cubicBezTo>
                  <a:cubicBezTo>
                    <a:pt x="267678" y="733926"/>
                    <a:pt x="287125" y="725194"/>
                    <a:pt x="293475" y="714082"/>
                  </a:cubicBezTo>
                  <a:cubicBezTo>
                    <a:pt x="299825" y="702970"/>
                    <a:pt x="287522" y="684714"/>
                    <a:pt x="286331" y="671220"/>
                  </a:cubicBezTo>
                  <a:cubicBezTo>
                    <a:pt x="285140" y="657726"/>
                    <a:pt x="276806" y="632723"/>
                    <a:pt x="286331" y="633120"/>
                  </a:cubicBezTo>
                  <a:cubicBezTo>
                    <a:pt x="295856" y="633517"/>
                    <a:pt x="324431" y="666457"/>
                    <a:pt x="343481" y="673601"/>
                  </a:cubicBezTo>
                  <a:cubicBezTo>
                    <a:pt x="362531" y="680745"/>
                    <a:pt x="385947" y="672807"/>
                    <a:pt x="400631" y="675982"/>
                  </a:cubicBezTo>
                  <a:cubicBezTo>
                    <a:pt x="415315" y="679157"/>
                    <a:pt x="422459" y="683126"/>
                    <a:pt x="431587" y="692651"/>
                  </a:cubicBezTo>
                  <a:cubicBezTo>
                    <a:pt x="440715" y="702176"/>
                    <a:pt x="442303" y="723210"/>
                    <a:pt x="455400" y="733132"/>
                  </a:cubicBezTo>
                  <a:cubicBezTo>
                    <a:pt x="468497" y="743054"/>
                    <a:pt x="493897" y="747816"/>
                    <a:pt x="510169" y="752182"/>
                  </a:cubicBezTo>
                  <a:cubicBezTo>
                    <a:pt x="526441" y="756548"/>
                    <a:pt x="539934" y="754960"/>
                    <a:pt x="553031" y="759326"/>
                  </a:cubicBezTo>
                  <a:cubicBezTo>
                    <a:pt x="566128" y="763692"/>
                    <a:pt x="577638" y="772026"/>
                    <a:pt x="588750" y="778376"/>
                  </a:cubicBezTo>
                  <a:cubicBezTo>
                    <a:pt x="599862" y="784726"/>
                    <a:pt x="612959" y="789489"/>
                    <a:pt x="619706" y="797426"/>
                  </a:cubicBezTo>
                  <a:cubicBezTo>
                    <a:pt x="626453" y="805364"/>
                    <a:pt x="622881" y="817667"/>
                    <a:pt x="629231" y="826001"/>
                  </a:cubicBezTo>
                  <a:cubicBezTo>
                    <a:pt x="635581" y="834335"/>
                    <a:pt x="644312" y="843860"/>
                    <a:pt x="657806" y="847432"/>
                  </a:cubicBezTo>
                  <a:cubicBezTo>
                    <a:pt x="671300" y="851004"/>
                    <a:pt x="696700" y="843066"/>
                    <a:pt x="710194" y="847432"/>
                  </a:cubicBezTo>
                  <a:cubicBezTo>
                    <a:pt x="723688" y="851798"/>
                    <a:pt x="727657" y="857751"/>
                    <a:pt x="738769" y="873626"/>
                  </a:cubicBezTo>
                  <a:cubicBezTo>
                    <a:pt x="749882" y="889501"/>
                    <a:pt x="768138" y="921648"/>
                    <a:pt x="776869" y="942682"/>
                  </a:cubicBezTo>
                  <a:cubicBezTo>
                    <a:pt x="785600" y="963716"/>
                    <a:pt x="787584" y="983560"/>
                    <a:pt x="791156" y="999832"/>
                  </a:cubicBezTo>
                  <a:cubicBezTo>
                    <a:pt x="794728" y="1016104"/>
                    <a:pt x="795522" y="1044679"/>
                    <a:pt x="798300" y="1040313"/>
                  </a:cubicBezTo>
                  <a:cubicBezTo>
                    <a:pt x="801078" y="1035947"/>
                    <a:pt x="794331" y="988322"/>
                    <a:pt x="807825" y="973638"/>
                  </a:cubicBezTo>
                  <a:cubicBezTo>
                    <a:pt x="821319" y="958954"/>
                    <a:pt x="859815" y="954985"/>
                    <a:pt x="879262" y="952207"/>
                  </a:cubicBezTo>
                  <a:cubicBezTo>
                    <a:pt x="898709" y="949429"/>
                    <a:pt x="902678" y="957764"/>
                    <a:pt x="924506" y="956970"/>
                  </a:cubicBezTo>
                  <a:cubicBezTo>
                    <a:pt x="946334" y="956176"/>
                    <a:pt x="995944" y="943080"/>
                    <a:pt x="1010231" y="947445"/>
                  </a:cubicBezTo>
                  <a:cubicBezTo>
                    <a:pt x="1024518" y="951810"/>
                    <a:pt x="1025312" y="978004"/>
                    <a:pt x="1010231" y="983163"/>
                  </a:cubicBezTo>
                  <a:cubicBezTo>
                    <a:pt x="995150" y="988322"/>
                    <a:pt x="935222" y="979195"/>
                    <a:pt x="919744" y="978401"/>
                  </a:cubicBezTo>
                  <a:cubicBezTo>
                    <a:pt x="904266" y="977607"/>
                    <a:pt x="910814" y="978004"/>
                    <a:pt x="917362" y="978401"/>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sp>
          <p:nvSpPr>
            <p:cNvPr id="5" name="Freeform 16">
              <a:extLst>
                <a:ext uri="{FF2B5EF4-FFF2-40B4-BE49-F238E27FC236}">
                  <a16:creationId xmlns:a16="http://schemas.microsoft.com/office/drawing/2014/main" id="{7757253F-EE9B-45F1-B7BD-417DA2A64077}"/>
                </a:ext>
              </a:extLst>
            </p:cNvPr>
            <p:cNvSpPr/>
            <p:nvPr/>
          </p:nvSpPr>
          <p:spPr>
            <a:xfrm>
              <a:off x="1150840" y="2152650"/>
              <a:ext cx="123358" cy="742950"/>
            </a:xfrm>
            <a:custGeom>
              <a:avLst/>
              <a:gdLst>
                <a:gd name="connsiteX0" fmla="*/ 77885 w 123358"/>
                <a:gd name="connsiteY0" fmla="*/ 0 h 742950"/>
                <a:gd name="connsiteX1" fmla="*/ 82648 w 123358"/>
                <a:gd name="connsiteY1" fmla="*/ 71438 h 742950"/>
                <a:gd name="connsiteX2" fmla="*/ 77885 w 123358"/>
                <a:gd name="connsiteY2" fmla="*/ 161925 h 742950"/>
                <a:gd name="connsiteX3" fmla="*/ 82648 w 123358"/>
                <a:gd name="connsiteY3" fmla="*/ 266700 h 742950"/>
                <a:gd name="connsiteX4" fmla="*/ 96935 w 123358"/>
                <a:gd name="connsiteY4" fmla="*/ 314325 h 742950"/>
                <a:gd name="connsiteX5" fmla="*/ 96935 w 123358"/>
                <a:gd name="connsiteY5" fmla="*/ 385763 h 742950"/>
                <a:gd name="connsiteX6" fmla="*/ 15973 w 123358"/>
                <a:gd name="connsiteY6" fmla="*/ 433388 h 742950"/>
                <a:gd name="connsiteX7" fmla="*/ 1685 w 123358"/>
                <a:gd name="connsiteY7" fmla="*/ 466725 h 742950"/>
                <a:gd name="connsiteX8" fmla="*/ 39785 w 123358"/>
                <a:gd name="connsiteY8" fmla="*/ 533400 h 742950"/>
                <a:gd name="connsiteX9" fmla="*/ 106460 w 123358"/>
                <a:gd name="connsiteY9" fmla="*/ 571500 h 742950"/>
                <a:gd name="connsiteX10" fmla="*/ 115985 w 123358"/>
                <a:gd name="connsiteY10" fmla="*/ 623888 h 742950"/>
                <a:gd name="connsiteX11" fmla="*/ 120748 w 123358"/>
                <a:gd name="connsiteY11" fmla="*/ 690563 h 742950"/>
                <a:gd name="connsiteX12" fmla="*/ 73123 w 123358"/>
                <a:gd name="connsiteY12" fmla="*/ 733425 h 742950"/>
                <a:gd name="connsiteX13" fmla="*/ 68360 w 123358"/>
                <a:gd name="connsiteY13" fmla="*/ 74295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358" h="742950">
                  <a:moveTo>
                    <a:pt x="77885" y="0"/>
                  </a:moveTo>
                  <a:cubicBezTo>
                    <a:pt x="80266" y="22225"/>
                    <a:pt x="82648" y="44451"/>
                    <a:pt x="82648" y="71438"/>
                  </a:cubicBezTo>
                  <a:cubicBezTo>
                    <a:pt x="82648" y="98425"/>
                    <a:pt x="77885" y="129381"/>
                    <a:pt x="77885" y="161925"/>
                  </a:cubicBezTo>
                  <a:cubicBezTo>
                    <a:pt x="77885" y="194469"/>
                    <a:pt x="79473" y="241300"/>
                    <a:pt x="82648" y="266700"/>
                  </a:cubicBezTo>
                  <a:cubicBezTo>
                    <a:pt x="85823" y="292100"/>
                    <a:pt x="94554" y="294481"/>
                    <a:pt x="96935" y="314325"/>
                  </a:cubicBezTo>
                  <a:cubicBezTo>
                    <a:pt x="99316" y="334169"/>
                    <a:pt x="110429" y="365919"/>
                    <a:pt x="96935" y="385763"/>
                  </a:cubicBezTo>
                  <a:cubicBezTo>
                    <a:pt x="83441" y="405607"/>
                    <a:pt x="31848" y="419894"/>
                    <a:pt x="15973" y="433388"/>
                  </a:cubicBezTo>
                  <a:cubicBezTo>
                    <a:pt x="98" y="446882"/>
                    <a:pt x="-2284" y="450056"/>
                    <a:pt x="1685" y="466725"/>
                  </a:cubicBezTo>
                  <a:cubicBezTo>
                    <a:pt x="5654" y="483394"/>
                    <a:pt x="22323" y="515938"/>
                    <a:pt x="39785" y="533400"/>
                  </a:cubicBezTo>
                  <a:cubicBezTo>
                    <a:pt x="57247" y="550862"/>
                    <a:pt x="93760" y="556419"/>
                    <a:pt x="106460" y="571500"/>
                  </a:cubicBezTo>
                  <a:cubicBezTo>
                    <a:pt x="119160" y="586581"/>
                    <a:pt x="113604" y="604044"/>
                    <a:pt x="115985" y="623888"/>
                  </a:cubicBezTo>
                  <a:cubicBezTo>
                    <a:pt x="118366" y="643732"/>
                    <a:pt x="127892" y="672307"/>
                    <a:pt x="120748" y="690563"/>
                  </a:cubicBezTo>
                  <a:cubicBezTo>
                    <a:pt x="113604" y="708819"/>
                    <a:pt x="81854" y="724694"/>
                    <a:pt x="73123" y="733425"/>
                  </a:cubicBezTo>
                  <a:cubicBezTo>
                    <a:pt x="64392" y="742156"/>
                    <a:pt x="66376" y="742553"/>
                    <a:pt x="68360" y="742950"/>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sp>
          <p:nvSpPr>
            <p:cNvPr id="6" name="Freeform 18">
              <a:extLst>
                <a:ext uri="{FF2B5EF4-FFF2-40B4-BE49-F238E27FC236}">
                  <a16:creationId xmlns:a16="http://schemas.microsoft.com/office/drawing/2014/main" id="{9DC0E727-BEED-4281-81C8-6864C632D196}"/>
                </a:ext>
              </a:extLst>
            </p:cNvPr>
            <p:cNvSpPr/>
            <p:nvPr/>
          </p:nvSpPr>
          <p:spPr>
            <a:xfrm>
              <a:off x="1223963" y="2017687"/>
              <a:ext cx="1276350" cy="1631606"/>
            </a:xfrm>
            <a:custGeom>
              <a:avLst/>
              <a:gdLst>
                <a:gd name="connsiteX0" fmla="*/ 0 w 1276350"/>
                <a:gd name="connsiteY0" fmla="*/ 125438 h 1631606"/>
                <a:gd name="connsiteX1" fmla="*/ 52387 w 1276350"/>
                <a:gd name="connsiteY1" fmla="*/ 87338 h 1631606"/>
                <a:gd name="connsiteX2" fmla="*/ 80962 w 1276350"/>
                <a:gd name="connsiteY2" fmla="*/ 30188 h 1631606"/>
                <a:gd name="connsiteX3" fmla="*/ 261937 w 1276350"/>
                <a:gd name="connsiteY3" fmla="*/ 25426 h 1631606"/>
                <a:gd name="connsiteX4" fmla="*/ 319087 w 1276350"/>
                <a:gd name="connsiteY4" fmla="*/ 6376 h 1631606"/>
                <a:gd name="connsiteX5" fmla="*/ 366712 w 1276350"/>
                <a:gd name="connsiteY5" fmla="*/ 149251 h 1631606"/>
                <a:gd name="connsiteX6" fmla="*/ 390525 w 1276350"/>
                <a:gd name="connsiteY6" fmla="*/ 230213 h 1631606"/>
                <a:gd name="connsiteX7" fmla="*/ 414337 w 1276350"/>
                <a:gd name="connsiteY7" fmla="*/ 292126 h 1631606"/>
                <a:gd name="connsiteX8" fmla="*/ 457200 w 1276350"/>
                <a:gd name="connsiteY8" fmla="*/ 311176 h 1631606"/>
                <a:gd name="connsiteX9" fmla="*/ 547687 w 1276350"/>
                <a:gd name="connsiteY9" fmla="*/ 287363 h 1631606"/>
                <a:gd name="connsiteX10" fmla="*/ 595312 w 1276350"/>
                <a:gd name="connsiteY10" fmla="*/ 234976 h 1631606"/>
                <a:gd name="connsiteX11" fmla="*/ 633412 w 1276350"/>
                <a:gd name="connsiteY11" fmla="*/ 220688 h 1631606"/>
                <a:gd name="connsiteX12" fmla="*/ 681037 w 1276350"/>
                <a:gd name="connsiteY12" fmla="*/ 301651 h 1631606"/>
                <a:gd name="connsiteX13" fmla="*/ 704850 w 1276350"/>
                <a:gd name="connsiteY13" fmla="*/ 325463 h 1631606"/>
                <a:gd name="connsiteX14" fmla="*/ 747712 w 1276350"/>
                <a:gd name="connsiteY14" fmla="*/ 287363 h 1631606"/>
                <a:gd name="connsiteX15" fmla="*/ 800100 w 1276350"/>
                <a:gd name="connsiteY15" fmla="*/ 344513 h 1631606"/>
                <a:gd name="connsiteX16" fmla="*/ 814387 w 1276350"/>
                <a:gd name="connsiteY16" fmla="*/ 263551 h 1631606"/>
                <a:gd name="connsiteX17" fmla="*/ 862012 w 1276350"/>
                <a:gd name="connsiteY17" fmla="*/ 220688 h 1631606"/>
                <a:gd name="connsiteX18" fmla="*/ 895350 w 1276350"/>
                <a:gd name="connsiteY18" fmla="*/ 292126 h 1631606"/>
                <a:gd name="connsiteX19" fmla="*/ 938212 w 1276350"/>
                <a:gd name="connsiteY19" fmla="*/ 320701 h 1631606"/>
                <a:gd name="connsiteX20" fmla="*/ 1038225 w 1276350"/>
                <a:gd name="connsiteY20" fmla="*/ 320701 h 1631606"/>
                <a:gd name="connsiteX21" fmla="*/ 1076325 w 1276350"/>
                <a:gd name="connsiteY21" fmla="*/ 430238 h 1631606"/>
                <a:gd name="connsiteX22" fmla="*/ 1209675 w 1276350"/>
                <a:gd name="connsiteY22" fmla="*/ 377851 h 1631606"/>
                <a:gd name="connsiteX23" fmla="*/ 1266825 w 1276350"/>
                <a:gd name="connsiteY23" fmla="*/ 420713 h 1631606"/>
                <a:gd name="connsiteX24" fmla="*/ 1271587 w 1276350"/>
                <a:gd name="connsiteY24" fmla="*/ 539776 h 1631606"/>
                <a:gd name="connsiteX25" fmla="*/ 1243012 w 1276350"/>
                <a:gd name="connsiteY25" fmla="*/ 673126 h 1631606"/>
                <a:gd name="connsiteX26" fmla="*/ 1243012 w 1276350"/>
                <a:gd name="connsiteY26" fmla="*/ 754088 h 1631606"/>
                <a:gd name="connsiteX27" fmla="*/ 1257300 w 1276350"/>
                <a:gd name="connsiteY27" fmla="*/ 820763 h 1631606"/>
                <a:gd name="connsiteX28" fmla="*/ 1181100 w 1276350"/>
                <a:gd name="connsiteY28" fmla="*/ 896963 h 1631606"/>
                <a:gd name="connsiteX29" fmla="*/ 1138237 w 1276350"/>
                <a:gd name="connsiteY29" fmla="*/ 1006501 h 1631606"/>
                <a:gd name="connsiteX30" fmla="*/ 1238250 w 1276350"/>
                <a:gd name="connsiteY30" fmla="*/ 1120801 h 1631606"/>
                <a:gd name="connsiteX31" fmla="*/ 1276350 w 1276350"/>
                <a:gd name="connsiteY31" fmla="*/ 1277963 h 1631606"/>
                <a:gd name="connsiteX32" fmla="*/ 1276350 w 1276350"/>
                <a:gd name="connsiteY32" fmla="*/ 1277963 h 1631606"/>
                <a:gd name="connsiteX33" fmla="*/ 1223962 w 1276350"/>
                <a:gd name="connsiteY33" fmla="*/ 1306538 h 1631606"/>
                <a:gd name="connsiteX34" fmla="*/ 1090612 w 1276350"/>
                <a:gd name="connsiteY34" fmla="*/ 1316063 h 1631606"/>
                <a:gd name="connsiteX35" fmla="*/ 1109662 w 1276350"/>
                <a:gd name="connsiteY35" fmla="*/ 1368451 h 1631606"/>
                <a:gd name="connsiteX36" fmla="*/ 1076325 w 1276350"/>
                <a:gd name="connsiteY36" fmla="*/ 1454176 h 1631606"/>
                <a:gd name="connsiteX37" fmla="*/ 1009650 w 1276350"/>
                <a:gd name="connsiteY37" fmla="*/ 1578001 h 1631606"/>
                <a:gd name="connsiteX38" fmla="*/ 957262 w 1276350"/>
                <a:gd name="connsiteY38" fmla="*/ 1497038 h 1631606"/>
                <a:gd name="connsiteX39" fmla="*/ 900112 w 1276350"/>
                <a:gd name="connsiteY39" fmla="*/ 1630388 h 1631606"/>
                <a:gd name="connsiteX40" fmla="*/ 738187 w 1276350"/>
                <a:gd name="connsiteY40" fmla="*/ 1558951 h 1631606"/>
                <a:gd name="connsiteX41" fmla="*/ 676275 w 1276350"/>
                <a:gd name="connsiteY41" fmla="*/ 1487513 h 1631606"/>
                <a:gd name="connsiteX42" fmla="*/ 600075 w 1276350"/>
                <a:gd name="connsiteY42" fmla="*/ 1449413 h 1631606"/>
                <a:gd name="connsiteX43" fmla="*/ 581025 w 1276350"/>
                <a:gd name="connsiteY43" fmla="*/ 1406551 h 1631606"/>
                <a:gd name="connsiteX44" fmla="*/ 676275 w 1276350"/>
                <a:gd name="connsiteY44" fmla="*/ 1320826 h 1631606"/>
                <a:gd name="connsiteX45" fmla="*/ 809625 w 1276350"/>
                <a:gd name="connsiteY45" fmla="*/ 1377976 h 1631606"/>
                <a:gd name="connsiteX46" fmla="*/ 885825 w 1276350"/>
                <a:gd name="connsiteY46" fmla="*/ 1377976 h 1631606"/>
                <a:gd name="connsiteX47" fmla="*/ 747712 w 1276350"/>
                <a:gd name="connsiteY47" fmla="*/ 1306538 h 1631606"/>
                <a:gd name="connsiteX48" fmla="*/ 623887 w 1276350"/>
                <a:gd name="connsiteY48" fmla="*/ 1282726 h 1631606"/>
                <a:gd name="connsiteX49" fmla="*/ 542925 w 1276350"/>
                <a:gd name="connsiteY49" fmla="*/ 1325588 h 1631606"/>
                <a:gd name="connsiteX50" fmla="*/ 428625 w 1276350"/>
                <a:gd name="connsiteY50" fmla="*/ 1297013 h 1631606"/>
                <a:gd name="connsiteX51" fmla="*/ 461962 w 1276350"/>
                <a:gd name="connsiteY51" fmla="*/ 1211288 h 1631606"/>
                <a:gd name="connsiteX52" fmla="*/ 466725 w 1276350"/>
                <a:gd name="connsiteY52" fmla="*/ 1144613 h 1631606"/>
                <a:gd name="connsiteX53" fmla="*/ 514350 w 1276350"/>
                <a:gd name="connsiteY53" fmla="*/ 1106513 h 1631606"/>
                <a:gd name="connsiteX54" fmla="*/ 400050 w 1276350"/>
                <a:gd name="connsiteY54" fmla="*/ 1096988 h 1631606"/>
                <a:gd name="connsiteX55" fmla="*/ 290512 w 1276350"/>
                <a:gd name="connsiteY55" fmla="*/ 1116038 h 1631606"/>
                <a:gd name="connsiteX56" fmla="*/ 252412 w 1276350"/>
                <a:gd name="connsiteY56" fmla="*/ 1077938 h 1631606"/>
                <a:gd name="connsiteX57" fmla="*/ 285750 w 1276350"/>
                <a:gd name="connsiteY57" fmla="*/ 1058888 h 163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76350" h="1631606">
                  <a:moveTo>
                    <a:pt x="0" y="125438"/>
                  </a:moveTo>
                  <a:cubicBezTo>
                    <a:pt x="19446" y="114325"/>
                    <a:pt x="38893" y="103213"/>
                    <a:pt x="52387" y="87338"/>
                  </a:cubicBezTo>
                  <a:cubicBezTo>
                    <a:pt x="65881" y="71463"/>
                    <a:pt x="46037" y="40507"/>
                    <a:pt x="80962" y="30188"/>
                  </a:cubicBezTo>
                  <a:cubicBezTo>
                    <a:pt x="115887" y="19869"/>
                    <a:pt x="222250" y="29395"/>
                    <a:pt x="261937" y="25426"/>
                  </a:cubicBezTo>
                  <a:cubicBezTo>
                    <a:pt x="301625" y="21457"/>
                    <a:pt x="301625" y="-14261"/>
                    <a:pt x="319087" y="6376"/>
                  </a:cubicBezTo>
                  <a:cubicBezTo>
                    <a:pt x="336549" y="27013"/>
                    <a:pt x="354806" y="111945"/>
                    <a:pt x="366712" y="149251"/>
                  </a:cubicBezTo>
                  <a:cubicBezTo>
                    <a:pt x="378618" y="186557"/>
                    <a:pt x="382588" y="206401"/>
                    <a:pt x="390525" y="230213"/>
                  </a:cubicBezTo>
                  <a:cubicBezTo>
                    <a:pt x="398463" y="254026"/>
                    <a:pt x="403225" y="278632"/>
                    <a:pt x="414337" y="292126"/>
                  </a:cubicBezTo>
                  <a:cubicBezTo>
                    <a:pt x="425450" y="305620"/>
                    <a:pt x="434975" y="311970"/>
                    <a:pt x="457200" y="311176"/>
                  </a:cubicBezTo>
                  <a:cubicBezTo>
                    <a:pt x="479425" y="310382"/>
                    <a:pt x="524668" y="300063"/>
                    <a:pt x="547687" y="287363"/>
                  </a:cubicBezTo>
                  <a:cubicBezTo>
                    <a:pt x="570706" y="274663"/>
                    <a:pt x="581025" y="246089"/>
                    <a:pt x="595312" y="234976"/>
                  </a:cubicBezTo>
                  <a:cubicBezTo>
                    <a:pt x="609600" y="223864"/>
                    <a:pt x="619125" y="209576"/>
                    <a:pt x="633412" y="220688"/>
                  </a:cubicBezTo>
                  <a:cubicBezTo>
                    <a:pt x="647700" y="231801"/>
                    <a:pt x="669131" y="284189"/>
                    <a:pt x="681037" y="301651"/>
                  </a:cubicBezTo>
                  <a:cubicBezTo>
                    <a:pt x="692943" y="319114"/>
                    <a:pt x="693738" y="327844"/>
                    <a:pt x="704850" y="325463"/>
                  </a:cubicBezTo>
                  <a:cubicBezTo>
                    <a:pt x="715962" y="323082"/>
                    <a:pt x="731837" y="284188"/>
                    <a:pt x="747712" y="287363"/>
                  </a:cubicBezTo>
                  <a:cubicBezTo>
                    <a:pt x="763587" y="290538"/>
                    <a:pt x="788988" y="348482"/>
                    <a:pt x="800100" y="344513"/>
                  </a:cubicBezTo>
                  <a:cubicBezTo>
                    <a:pt x="811212" y="340544"/>
                    <a:pt x="804068" y="284189"/>
                    <a:pt x="814387" y="263551"/>
                  </a:cubicBezTo>
                  <a:cubicBezTo>
                    <a:pt x="824706" y="242914"/>
                    <a:pt x="848518" y="215926"/>
                    <a:pt x="862012" y="220688"/>
                  </a:cubicBezTo>
                  <a:cubicBezTo>
                    <a:pt x="875506" y="225450"/>
                    <a:pt x="882650" y="275457"/>
                    <a:pt x="895350" y="292126"/>
                  </a:cubicBezTo>
                  <a:cubicBezTo>
                    <a:pt x="908050" y="308795"/>
                    <a:pt x="914400" y="315939"/>
                    <a:pt x="938212" y="320701"/>
                  </a:cubicBezTo>
                  <a:cubicBezTo>
                    <a:pt x="962024" y="325463"/>
                    <a:pt x="1015206" y="302445"/>
                    <a:pt x="1038225" y="320701"/>
                  </a:cubicBezTo>
                  <a:cubicBezTo>
                    <a:pt x="1061244" y="338957"/>
                    <a:pt x="1047750" y="420713"/>
                    <a:pt x="1076325" y="430238"/>
                  </a:cubicBezTo>
                  <a:cubicBezTo>
                    <a:pt x="1104900" y="439763"/>
                    <a:pt x="1177925" y="379439"/>
                    <a:pt x="1209675" y="377851"/>
                  </a:cubicBezTo>
                  <a:cubicBezTo>
                    <a:pt x="1241425" y="376263"/>
                    <a:pt x="1256506" y="393725"/>
                    <a:pt x="1266825" y="420713"/>
                  </a:cubicBezTo>
                  <a:cubicBezTo>
                    <a:pt x="1277144" y="447701"/>
                    <a:pt x="1275556" y="497707"/>
                    <a:pt x="1271587" y="539776"/>
                  </a:cubicBezTo>
                  <a:cubicBezTo>
                    <a:pt x="1267618" y="581845"/>
                    <a:pt x="1247774" y="637407"/>
                    <a:pt x="1243012" y="673126"/>
                  </a:cubicBezTo>
                  <a:cubicBezTo>
                    <a:pt x="1238250" y="708845"/>
                    <a:pt x="1240631" y="729482"/>
                    <a:pt x="1243012" y="754088"/>
                  </a:cubicBezTo>
                  <a:cubicBezTo>
                    <a:pt x="1245393" y="778694"/>
                    <a:pt x="1267619" y="796951"/>
                    <a:pt x="1257300" y="820763"/>
                  </a:cubicBezTo>
                  <a:cubicBezTo>
                    <a:pt x="1246981" y="844576"/>
                    <a:pt x="1200944" y="866007"/>
                    <a:pt x="1181100" y="896963"/>
                  </a:cubicBezTo>
                  <a:cubicBezTo>
                    <a:pt x="1161256" y="927919"/>
                    <a:pt x="1128712" y="969195"/>
                    <a:pt x="1138237" y="1006501"/>
                  </a:cubicBezTo>
                  <a:cubicBezTo>
                    <a:pt x="1147762" y="1043807"/>
                    <a:pt x="1215231" y="1075557"/>
                    <a:pt x="1238250" y="1120801"/>
                  </a:cubicBezTo>
                  <a:cubicBezTo>
                    <a:pt x="1261269" y="1166045"/>
                    <a:pt x="1276350" y="1277963"/>
                    <a:pt x="1276350" y="1277963"/>
                  </a:cubicBezTo>
                  <a:lnTo>
                    <a:pt x="1276350" y="1277963"/>
                  </a:lnTo>
                  <a:cubicBezTo>
                    <a:pt x="1267619" y="1282725"/>
                    <a:pt x="1254918" y="1300188"/>
                    <a:pt x="1223962" y="1306538"/>
                  </a:cubicBezTo>
                  <a:cubicBezTo>
                    <a:pt x="1193006" y="1312888"/>
                    <a:pt x="1109662" y="1305744"/>
                    <a:pt x="1090612" y="1316063"/>
                  </a:cubicBezTo>
                  <a:cubicBezTo>
                    <a:pt x="1071562" y="1326382"/>
                    <a:pt x="1112043" y="1345432"/>
                    <a:pt x="1109662" y="1368451"/>
                  </a:cubicBezTo>
                  <a:cubicBezTo>
                    <a:pt x="1107281" y="1391470"/>
                    <a:pt x="1092994" y="1419251"/>
                    <a:pt x="1076325" y="1454176"/>
                  </a:cubicBezTo>
                  <a:cubicBezTo>
                    <a:pt x="1059656" y="1489101"/>
                    <a:pt x="1029494" y="1570857"/>
                    <a:pt x="1009650" y="1578001"/>
                  </a:cubicBezTo>
                  <a:cubicBezTo>
                    <a:pt x="989806" y="1585145"/>
                    <a:pt x="975518" y="1488307"/>
                    <a:pt x="957262" y="1497038"/>
                  </a:cubicBezTo>
                  <a:cubicBezTo>
                    <a:pt x="939006" y="1505769"/>
                    <a:pt x="936625" y="1620069"/>
                    <a:pt x="900112" y="1630388"/>
                  </a:cubicBezTo>
                  <a:cubicBezTo>
                    <a:pt x="863599" y="1640707"/>
                    <a:pt x="775493" y="1582764"/>
                    <a:pt x="738187" y="1558951"/>
                  </a:cubicBezTo>
                  <a:cubicBezTo>
                    <a:pt x="700881" y="1535138"/>
                    <a:pt x="699294" y="1505769"/>
                    <a:pt x="676275" y="1487513"/>
                  </a:cubicBezTo>
                  <a:cubicBezTo>
                    <a:pt x="653256" y="1469257"/>
                    <a:pt x="615950" y="1462907"/>
                    <a:pt x="600075" y="1449413"/>
                  </a:cubicBezTo>
                  <a:cubicBezTo>
                    <a:pt x="584200" y="1435919"/>
                    <a:pt x="568325" y="1427982"/>
                    <a:pt x="581025" y="1406551"/>
                  </a:cubicBezTo>
                  <a:cubicBezTo>
                    <a:pt x="593725" y="1385120"/>
                    <a:pt x="638175" y="1325589"/>
                    <a:pt x="676275" y="1320826"/>
                  </a:cubicBezTo>
                  <a:cubicBezTo>
                    <a:pt x="714375" y="1316064"/>
                    <a:pt x="774700" y="1368451"/>
                    <a:pt x="809625" y="1377976"/>
                  </a:cubicBezTo>
                  <a:cubicBezTo>
                    <a:pt x="844550" y="1387501"/>
                    <a:pt x="896144" y="1389882"/>
                    <a:pt x="885825" y="1377976"/>
                  </a:cubicBezTo>
                  <a:cubicBezTo>
                    <a:pt x="875506" y="1366070"/>
                    <a:pt x="791368" y="1322413"/>
                    <a:pt x="747712" y="1306538"/>
                  </a:cubicBezTo>
                  <a:cubicBezTo>
                    <a:pt x="704056" y="1290663"/>
                    <a:pt x="658018" y="1279551"/>
                    <a:pt x="623887" y="1282726"/>
                  </a:cubicBezTo>
                  <a:cubicBezTo>
                    <a:pt x="589756" y="1285901"/>
                    <a:pt x="575469" y="1323207"/>
                    <a:pt x="542925" y="1325588"/>
                  </a:cubicBezTo>
                  <a:cubicBezTo>
                    <a:pt x="510381" y="1327969"/>
                    <a:pt x="442119" y="1316063"/>
                    <a:pt x="428625" y="1297013"/>
                  </a:cubicBezTo>
                  <a:cubicBezTo>
                    <a:pt x="415131" y="1277963"/>
                    <a:pt x="455612" y="1236688"/>
                    <a:pt x="461962" y="1211288"/>
                  </a:cubicBezTo>
                  <a:cubicBezTo>
                    <a:pt x="468312" y="1185888"/>
                    <a:pt x="457994" y="1162075"/>
                    <a:pt x="466725" y="1144613"/>
                  </a:cubicBezTo>
                  <a:cubicBezTo>
                    <a:pt x="475456" y="1127151"/>
                    <a:pt x="525463" y="1114451"/>
                    <a:pt x="514350" y="1106513"/>
                  </a:cubicBezTo>
                  <a:cubicBezTo>
                    <a:pt x="503238" y="1098576"/>
                    <a:pt x="437356" y="1095401"/>
                    <a:pt x="400050" y="1096988"/>
                  </a:cubicBezTo>
                  <a:cubicBezTo>
                    <a:pt x="362744" y="1098576"/>
                    <a:pt x="315118" y="1119213"/>
                    <a:pt x="290512" y="1116038"/>
                  </a:cubicBezTo>
                  <a:cubicBezTo>
                    <a:pt x="265906" y="1112863"/>
                    <a:pt x="253206" y="1087463"/>
                    <a:pt x="252412" y="1077938"/>
                  </a:cubicBezTo>
                  <a:cubicBezTo>
                    <a:pt x="251618" y="1068413"/>
                    <a:pt x="285750" y="1058888"/>
                    <a:pt x="285750" y="1058888"/>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sp>
          <p:nvSpPr>
            <p:cNvPr id="7" name="Freeform 19">
              <a:extLst>
                <a:ext uri="{FF2B5EF4-FFF2-40B4-BE49-F238E27FC236}">
                  <a16:creationId xmlns:a16="http://schemas.microsoft.com/office/drawing/2014/main" id="{3ACD964E-FB97-44A6-8E7A-64BB94F70342}"/>
                </a:ext>
              </a:extLst>
            </p:cNvPr>
            <p:cNvSpPr/>
            <p:nvPr/>
          </p:nvSpPr>
          <p:spPr>
            <a:xfrm>
              <a:off x="1262063" y="2357438"/>
              <a:ext cx="780353" cy="345731"/>
            </a:xfrm>
            <a:custGeom>
              <a:avLst/>
              <a:gdLst>
                <a:gd name="connsiteX0" fmla="*/ 0 w 780353"/>
                <a:gd name="connsiteY0" fmla="*/ 178593 h 345731"/>
                <a:gd name="connsiteX1" fmla="*/ 159543 w 780353"/>
                <a:gd name="connsiteY1" fmla="*/ 223837 h 345731"/>
                <a:gd name="connsiteX2" fmla="*/ 235743 w 780353"/>
                <a:gd name="connsiteY2" fmla="*/ 221456 h 345731"/>
                <a:gd name="connsiteX3" fmla="*/ 383381 w 780353"/>
                <a:gd name="connsiteY3" fmla="*/ 295275 h 345731"/>
                <a:gd name="connsiteX4" fmla="*/ 407193 w 780353"/>
                <a:gd name="connsiteY4" fmla="*/ 345281 h 345731"/>
                <a:gd name="connsiteX5" fmla="*/ 507206 w 780353"/>
                <a:gd name="connsiteY5" fmla="*/ 266700 h 345731"/>
                <a:gd name="connsiteX6" fmla="*/ 623887 w 780353"/>
                <a:gd name="connsiteY6" fmla="*/ 264318 h 345731"/>
                <a:gd name="connsiteX7" fmla="*/ 716756 w 780353"/>
                <a:gd name="connsiteY7" fmla="*/ 185737 h 345731"/>
                <a:gd name="connsiteX8" fmla="*/ 771525 w 780353"/>
                <a:gd name="connsiteY8" fmla="*/ 161925 h 345731"/>
                <a:gd name="connsiteX9" fmla="*/ 778668 w 780353"/>
                <a:gd name="connsiteY9" fmla="*/ 73818 h 345731"/>
                <a:gd name="connsiteX10" fmla="*/ 754856 w 780353"/>
                <a:gd name="connsiteY10" fmla="*/ 0 h 3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353" h="345731">
                  <a:moveTo>
                    <a:pt x="0" y="178593"/>
                  </a:moveTo>
                  <a:cubicBezTo>
                    <a:pt x="60126" y="197643"/>
                    <a:pt x="120253" y="216693"/>
                    <a:pt x="159543" y="223837"/>
                  </a:cubicBezTo>
                  <a:cubicBezTo>
                    <a:pt x="198833" y="230981"/>
                    <a:pt x="198437" y="209550"/>
                    <a:pt x="235743" y="221456"/>
                  </a:cubicBezTo>
                  <a:cubicBezTo>
                    <a:pt x="273049" y="233362"/>
                    <a:pt x="354806" y="274638"/>
                    <a:pt x="383381" y="295275"/>
                  </a:cubicBezTo>
                  <a:cubicBezTo>
                    <a:pt x="411956" y="315912"/>
                    <a:pt x="386556" y="350043"/>
                    <a:pt x="407193" y="345281"/>
                  </a:cubicBezTo>
                  <a:cubicBezTo>
                    <a:pt x="427830" y="340519"/>
                    <a:pt x="471090" y="280194"/>
                    <a:pt x="507206" y="266700"/>
                  </a:cubicBezTo>
                  <a:cubicBezTo>
                    <a:pt x="543322" y="253206"/>
                    <a:pt x="588962" y="277812"/>
                    <a:pt x="623887" y="264318"/>
                  </a:cubicBezTo>
                  <a:cubicBezTo>
                    <a:pt x="658812" y="250824"/>
                    <a:pt x="692150" y="202802"/>
                    <a:pt x="716756" y="185737"/>
                  </a:cubicBezTo>
                  <a:cubicBezTo>
                    <a:pt x="741362" y="168672"/>
                    <a:pt x="761206" y="180578"/>
                    <a:pt x="771525" y="161925"/>
                  </a:cubicBezTo>
                  <a:cubicBezTo>
                    <a:pt x="781844" y="143272"/>
                    <a:pt x="781446" y="100805"/>
                    <a:pt x="778668" y="73818"/>
                  </a:cubicBezTo>
                  <a:cubicBezTo>
                    <a:pt x="775890" y="46831"/>
                    <a:pt x="765373" y="23415"/>
                    <a:pt x="754856" y="0"/>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sp>
          <p:nvSpPr>
            <p:cNvPr id="8" name="Freeform 20">
              <a:extLst>
                <a:ext uri="{FF2B5EF4-FFF2-40B4-BE49-F238E27FC236}">
                  <a16:creationId xmlns:a16="http://schemas.microsoft.com/office/drawing/2014/main" id="{91FEFDC5-5B80-4A32-AB8B-CA33FC122180}"/>
                </a:ext>
              </a:extLst>
            </p:cNvPr>
            <p:cNvSpPr/>
            <p:nvPr/>
          </p:nvSpPr>
          <p:spPr>
            <a:xfrm>
              <a:off x="1869281" y="2621756"/>
              <a:ext cx="502952" cy="423137"/>
            </a:xfrm>
            <a:custGeom>
              <a:avLst/>
              <a:gdLst>
                <a:gd name="connsiteX0" fmla="*/ 0 w 502952"/>
                <a:gd name="connsiteY0" fmla="*/ 0 h 423137"/>
                <a:gd name="connsiteX1" fmla="*/ 19050 w 502952"/>
                <a:gd name="connsiteY1" fmla="*/ 169069 h 423137"/>
                <a:gd name="connsiteX2" fmla="*/ 73819 w 502952"/>
                <a:gd name="connsiteY2" fmla="*/ 259557 h 423137"/>
                <a:gd name="connsiteX3" fmla="*/ 33338 w 502952"/>
                <a:gd name="connsiteY3" fmla="*/ 388144 h 423137"/>
                <a:gd name="connsiteX4" fmla="*/ 42863 w 502952"/>
                <a:gd name="connsiteY4" fmla="*/ 421482 h 423137"/>
                <a:gd name="connsiteX5" fmla="*/ 133350 w 502952"/>
                <a:gd name="connsiteY5" fmla="*/ 416719 h 423137"/>
                <a:gd name="connsiteX6" fmla="*/ 219075 w 502952"/>
                <a:gd name="connsiteY6" fmla="*/ 404813 h 423137"/>
                <a:gd name="connsiteX7" fmla="*/ 373857 w 502952"/>
                <a:gd name="connsiteY7" fmla="*/ 326232 h 423137"/>
                <a:gd name="connsiteX8" fmla="*/ 442913 w 502952"/>
                <a:gd name="connsiteY8" fmla="*/ 326232 h 423137"/>
                <a:gd name="connsiteX9" fmla="*/ 497682 w 502952"/>
                <a:gd name="connsiteY9" fmla="*/ 361950 h 423137"/>
                <a:gd name="connsiteX10" fmla="*/ 497682 w 502952"/>
                <a:gd name="connsiteY10" fmla="*/ 357188 h 42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952" h="423137">
                  <a:moveTo>
                    <a:pt x="0" y="0"/>
                  </a:moveTo>
                  <a:cubicBezTo>
                    <a:pt x="3373" y="62905"/>
                    <a:pt x="6747" y="125810"/>
                    <a:pt x="19050" y="169069"/>
                  </a:cubicBezTo>
                  <a:cubicBezTo>
                    <a:pt x="31353" y="212328"/>
                    <a:pt x="71438" y="223045"/>
                    <a:pt x="73819" y="259557"/>
                  </a:cubicBezTo>
                  <a:cubicBezTo>
                    <a:pt x="76200" y="296069"/>
                    <a:pt x="38497" y="361157"/>
                    <a:pt x="33338" y="388144"/>
                  </a:cubicBezTo>
                  <a:cubicBezTo>
                    <a:pt x="28179" y="415131"/>
                    <a:pt x="26194" y="416720"/>
                    <a:pt x="42863" y="421482"/>
                  </a:cubicBezTo>
                  <a:cubicBezTo>
                    <a:pt x="59532" y="426245"/>
                    <a:pt x="103981" y="419497"/>
                    <a:pt x="133350" y="416719"/>
                  </a:cubicBezTo>
                  <a:cubicBezTo>
                    <a:pt x="162719" y="413941"/>
                    <a:pt x="178991" y="419894"/>
                    <a:pt x="219075" y="404813"/>
                  </a:cubicBezTo>
                  <a:cubicBezTo>
                    <a:pt x="259159" y="389732"/>
                    <a:pt x="336551" y="339329"/>
                    <a:pt x="373857" y="326232"/>
                  </a:cubicBezTo>
                  <a:cubicBezTo>
                    <a:pt x="411163" y="313135"/>
                    <a:pt x="422276" y="320279"/>
                    <a:pt x="442913" y="326232"/>
                  </a:cubicBezTo>
                  <a:cubicBezTo>
                    <a:pt x="463551" y="332185"/>
                    <a:pt x="488554" y="356791"/>
                    <a:pt x="497682" y="361950"/>
                  </a:cubicBezTo>
                  <a:cubicBezTo>
                    <a:pt x="506810" y="367109"/>
                    <a:pt x="502246" y="362148"/>
                    <a:pt x="497682" y="357188"/>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sp>
          <p:nvSpPr>
            <p:cNvPr id="9" name="Freeform 21">
              <a:extLst>
                <a:ext uri="{FF2B5EF4-FFF2-40B4-BE49-F238E27FC236}">
                  <a16:creationId xmlns:a16="http://schemas.microsoft.com/office/drawing/2014/main" id="{3625B6F3-DA7E-4E11-AEE5-D9B9F1F9E8AA}"/>
                </a:ext>
              </a:extLst>
            </p:cNvPr>
            <p:cNvSpPr/>
            <p:nvPr/>
          </p:nvSpPr>
          <p:spPr>
            <a:xfrm>
              <a:off x="1683544" y="3052763"/>
              <a:ext cx="261937" cy="183356"/>
            </a:xfrm>
            <a:custGeom>
              <a:avLst/>
              <a:gdLst>
                <a:gd name="connsiteX0" fmla="*/ 261937 w 261937"/>
                <a:gd name="connsiteY0" fmla="*/ 0 h 183356"/>
                <a:gd name="connsiteX1" fmla="*/ 178594 w 261937"/>
                <a:gd name="connsiteY1" fmla="*/ 100012 h 183356"/>
                <a:gd name="connsiteX2" fmla="*/ 59531 w 261937"/>
                <a:gd name="connsiteY2" fmla="*/ 145256 h 183356"/>
                <a:gd name="connsiteX3" fmla="*/ 0 w 261937"/>
                <a:gd name="connsiteY3" fmla="*/ 183356 h 183356"/>
              </a:gdLst>
              <a:ahLst/>
              <a:cxnLst>
                <a:cxn ang="0">
                  <a:pos x="connsiteX0" y="connsiteY0"/>
                </a:cxn>
                <a:cxn ang="0">
                  <a:pos x="connsiteX1" y="connsiteY1"/>
                </a:cxn>
                <a:cxn ang="0">
                  <a:pos x="connsiteX2" y="connsiteY2"/>
                </a:cxn>
                <a:cxn ang="0">
                  <a:pos x="connsiteX3" y="connsiteY3"/>
                </a:cxn>
              </a:cxnLst>
              <a:rect l="l" t="t" r="r" b="b"/>
              <a:pathLst>
                <a:path w="261937" h="183356">
                  <a:moveTo>
                    <a:pt x="261937" y="0"/>
                  </a:moveTo>
                  <a:cubicBezTo>
                    <a:pt x="237132" y="37901"/>
                    <a:pt x="212328" y="75803"/>
                    <a:pt x="178594" y="100012"/>
                  </a:cubicBezTo>
                  <a:cubicBezTo>
                    <a:pt x="144860" y="124221"/>
                    <a:pt x="89297" y="131365"/>
                    <a:pt x="59531" y="145256"/>
                  </a:cubicBezTo>
                  <a:cubicBezTo>
                    <a:pt x="29765" y="159147"/>
                    <a:pt x="14882" y="171251"/>
                    <a:pt x="0" y="183356"/>
                  </a:cubicBezTo>
                </a:path>
              </a:pathLst>
            </a:custGeom>
            <a:grp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646464"/>
                </a:solidFill>
                <a:effectLst/>
                <a:uLnTx/>
                <a:uFillTx/>
                <a:latin typeface="Arial"/>
                <a:ea typeface="+mn-ea"/>
                <a:cs typeface="+mn-cs"/>
              </a:endParaRPr>
            </a:p>
          </p:txBody>
        </p:sp>
      </p:grpSp>
      <p:sp>
        <p:nvSpPr>
          <p:cNvPr id="10" name="Oval 9">
            <a:extLst>
              <a:ext uri="{FF2B5EF4-FFF2-40B4-BE49-F238E27FC236}">
                <a16:creationId xmlns:a16="http://schemas.microsoft.com/office/drawing/2014/main" id="{29C5B3A6-568E-4E27-8DCD-CFC2D0482000}"/>
              </a:ext>
            </a:extLst>
          </p:cNvPr>
          <p:cNvSpPr/>
          <p:nvPr/>
        </p:nvSpPr>
        <p:spPr>
          <a:xfrm>
            <a:off x="626728" y="1705726"/>
            <a:ext cx="288000" cy="288000"/>
          </a:xfrm>
          <a:prstGeom prst="ellipse">
            <a:avLst/>
          </a:prstGeom>
          <a:solidFill>
            <a:srgbClr val="FFD200"/>
          </a:solidFill>
          <a:ln w="9525" cap="flat" cmpd="sng" algn="ctr">
            <a:solidFill>
              <a:srgbClr val="808080"/>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mn-cs"/>
              </a:rPr>
              <a:t>A</a:t>
            </a:r>
          </a:p>
        </p:txBody>
      </p:sp>
      <p:sp>
        <p:nvSpPr>
          <p:cNvPr id="11" name="Oval 10">
            <a:extLst>
              <a:ext uri="{FF2B5EF4-FFF2-40B4-BE49-F238E27FC236}">
                <a16:creationId xmlns:a16="http://schemas.microsoft.com/office/drawing/2014/main" id="{25A88846-BEB1-4A8C-AA53-6D0778435DB2}"/>
              </a:ext>
            </a:extLst>
          </p:cNvPr>
          <p:cNvSpPr/>
          <p:nvPr/>
        </p:nvSpPr>
        <p:spPr>
          <a:xfrm>
            <a:off x="995691" y="1677298"/>
            <a:ext cx="288000" cy="288000"/>
          </a:xfrm>
          <a:prstGeom prst="ellipse">
            <a:avLst/>
          </a:prstGeom>
          <a:solidFill>
            <a:srgbClr val="FFD200"/>
          </a:solidFill>
          <a:ln w="9525" cap="flat" cmpd="sng" algn="ctr">
            <a:solidFill>
              <a:srgbClr val="808080"/>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mn-cs"/>
              </a:rPr>
              <a:t>B</a:t>
            </a:r>
          </a:p>
        </p:txBody>
      </p:sp>
      <p:sp>
        <p:nvSpPr>
          <p:cNvPr id="12" name="Oval 11">
            <a:extLst>
              <a:ext uri="{FF2B5EF4-FFF2-40B4-BE49-F238E27FC236}">
                <a16:creationId xmlns:a16="http://schemas.microsoft.com/office/drawing/2014/main" id="{0BAFF5D1-A58E-447C-A739-6CAB3D08C9AD}"/>
              </a:ext>
            </a:extLst>
          </p:cNvPr>
          <p:cNvSpPr/>
          <p:nvPr/>
        </p:nvSpPr>
        <p:spPr>
          <a:xfrm>
            <a:off x="1055151" y="2217079"/>
            <a:ext cx="288000" cy="288000"/>
          </a:xfrm>
          <a:prstGeom prst="ellipse">
            <a:avLst/>
          </a:prstGeom>
          <a:solidFill>
            <a:srgbClr val="FFD200"/>
          </a:solidFill>
          <a:ln w="9525" cap="flat" cmpd="sng" algn="ctr">
            <a:solidFill>
              <a:srgbClr val="808080"/>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mn-cs"/>
              </a:rPr>
              <a:t>C</a:t>
            </a:r>
          </a:p>
        </p:txBody>
      </p:sp>
      <p:sp>
        <p:nvSpPr>
          <p:cNvPr id="13" name="Oval 12">
            <a:extLst>
              <a:ext uri="{FF2B5EF4-FFF2-40B4-BE49-F238E27FC236}">
                <a16:creationId xmlns:a16="http://schemas.microsoft.com/office/drawing/2014/main" id="{45CED5BD-A742-414A-8FD7-AA4EC02CB85D}"/>
              </a:ext>
            </a:extLst>
          </p:cNvPr>
          <p:cNvSpPr/>
          <p:nvPr/>
        </p:nvSpPr>
        <p:spPr>
          <a:xfrm>
            <a:off x="1736617" y="2035735"/>
            <a:ext cx="288000" cy="288000"/>
          </a:xfrm>
          <a:prstGeom prst="ellipse">
            <a:avLst/>
          </a:prstGeom>
          <a:solidFill>
            <a:srgbClr val="FFD200"/>
          </a:solidFill>
          <a:ln w="9525" cap="flat" cmpd="sng" algn="ctr">
            <a:solidFill>
              <a:srgbClr val="808080"/>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mn-cs"/>
              </a:rPr>
              <a:t>D</a:t>
            </a:r>
          </a:p>
        </p:txBody>
      </p:sp>
      <p:sp>
        <p:nvSpPr>
          <p:cNvPr id="14" name="Oval 13">
            <a:extLst>
              <a:ext uri="{FF2B5EF4-FFF2-40B4-BE49-F238E27FC236}">
                <a16:creationId xmlns:a16="http://schemas.microsoft.com/office/drawing/2014/main" id="{6FE2962D-1B90-46D9-9D47-3372B062697B}"/>
              </a:ext>
            </a:extLst>
          </p:cNvPr>
          <p:cNvSpPr/>
          <p:nvPr/>
        </p:nvSpPr>
        <p:spPr>
          <a:xfrm>
            <a:off x="1739279" y="2581629"/>
            <a:ext cx="288000" cy="288000"/>
          </a:xfrm>
          <a:prstGeom prst="ellipse">
            <a:avLst/>
          </a:prstGeom>
          <a:solidFill>
            <a:srgbClr val="FFD200"/>
          </a:solidFill>
          <a:ln w="9525" cap="flat" cmpd="sng" algn="ctr">
            <a:solidFill>
              <a:srgbClr val="808080"/>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mn-cs"/>
              </a:rPr>
              <a:t>E</a:t>
            </a:r>
          </a:p>
        </p:txBody>
      </p:sp>
      <p:graphicFrame>
        <p:nvGraphicFramePr>
          <p:cNvPr id="15" name="Table 14">
            <a:extLst>
              <a:ext uri="{FF2B5EF4-FFF2-40B4-BE49-F238E27FC236}">
                <a16:creationId xmlns:a16="http://schemas.microsoft.com/office/drawing/2014/main" id="{2204F125-4B40-451C-8415-8A176332E757}"/>
              </a:ext>
            </a:extLst>
          </p:cNvPr>
          <p:cNvGraphicFramePr>
            <a:graphicFrameLocks noGrp="1"/>
          </p:cNvGraphicFramePr>
          <p:nvPr/>
        </p:nvGraphicFramePr>
        <p:xfrm>
          <a:off x="236520" y="3304274"/>
          <a:ext cx="2207576" cy="2605344"/>
        </p:xfrm>
        <a:graphic>
          <a:graphicData uri="http://schemas.openxmlformats.org/drawingml/2006/table">
            <a:tbl>
              <a:tblPr firstRow="1" bandRow="1"/>
              <a:tblGrid>
                <a:gridCol w="1103788">
                  <a:extLst>
                    <a:ext uri="{9D8B030D-6E8A-4147-A177-3AD203B41FA5}">
                      <a16:colId xmlns:a16="http://schemas.microsoft.com/office/drawing/2014/main" val="20000"/>
                    </a:ext>
                  </a:extLst>
                </a:gridCol>
                <a:gridCol w="1103788">
                  <a:extLst>
                    <a:ext uri="{9D8B030D-6E8A-4147-A177-3AD203B41FA5}">
                      <a16:colId xmlns:a16="http://schemas.microsoft.com/office/drawing/2014/main" val="20001"/>
                    </a:ext>
                  </a:extLst>
                </a:gridCol>
              </a:tblGrid>
              <a:tr h="43422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noProof="0">
                          <a:solidFill>
                            <a:schemeClr val="bg1"/>
                          </a:solidFill>
                          <a:latin typeface="EYInterstate Light" panose="02000506000000020004" pitchFamily="2" charset="0"/>
                        </a:rPr>
                        <a:t>Variable</a:t>
                      </a:r>
                    </a:p>
                  </a:txBody>
                  <a:tcPr anchor="ctr">
                    <a:lnL w="12700" cmpd="sng">
                      <a:solidFill>
                        <a:srgbClr val="646464"/>
                      </a:solidFill>
                    </a:lnL>
                    <a:lnR w="12700" cmpd="sng">
                      <a:solidFill>
                        <a:srgbClr val="646464"/>
                      </a:solidFill>
                    </a:lnR>
                    <a:lnT w="12700" cmpd="sng">
                      <a:solidFill>
                        <a:srgbClr val="646464"/>
                      </a:solidFill>
                    </a:lnT>
                    <a:lnB w="38100" cmpd="sng">
                      <a:solidFill>
                        <a:srgbClr val="646464"/>
                      </a:solidFill>
                    </a:lnB>
                    <a:lnTlToBr w="12700" cmpd="sng">
                      <a:noFill/>
                      <a:prstDash val="solid"/>
                    </a:lnTlToBr>
                    <a:lnBlToTr w="12700" cmpd="sng">
                      <a:noFill/>
                      <a:prstDash val="solid"/>
                    </a:lnBlToTr>
                    <a:solidFill>
                      <a:srgbClr val="80808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noProof="0">
                          <a:solidFill>
                            <a:schemeClr val="bg1"/>
                          </a:solidFill>
                          <a:latin typeface="EYInterstate Light" panose="02000506000000020004" pitchFamily="2" charset="0"/>
                        </a:rPr>
                        <a:t>Valor</a:t>
                      </a:r>
                    </a:p>
                  </a:txBody>
                  <a:tcPr anchor="ctr">
                    <a:lnL w="12700" cmpd="sng">
                      <a:solidFill>
                        <a:srgbClr val="646464"/>
                      </a:solidFill>
                    </a:lnL>
                    <a:lnR w="12700" cmpd="sng">
                      <a:solidFill>
                        <a:srgbClr val="646464"/>
                      </a:solidFill>
                    </a:lnR>
                    <a:lnT w="12700" cmpd="sng">
                      <a:solidFill>
                        <a:srgbClr val="646464"/>
                      </a:solidFill>
                    </a:lnT>
                    <a:lnB w="38100" cmpd="sng">
                      <a:solidFill>
                        <a:srgbClr val="646464"/>
                      </a:solidFill>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0"/>
                  </a:ext>
                </a:extLst>
              </a:tr>
              <a:tr h="4342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A</a:t>
                      </a:r>
                    </a:p>
                  </a:txBody>
                  <a:tcPr anchor="ctr">
                    <a:lnL w="12700" cmpd="sng">
                      <a:solidFill>
                        <a:srgbClr val="646464"/>
                      </a:solidFill>
                    </a:lnL>
                    <a:lnR w="12700" cmpd="sng">
                      <a:solidFill>
                        <a:srgbClr val="646464"/>
                      </a:solidFill>
                    </a:lnR>
                    <a:lnT w="381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9</a:t>
                      </a:r>
                    </a:p>
                  </a:txBody>
                  <a:tcPr anchor="ctr">
                    <a:lnL w="12700" cmpd="sng">
                      <a:solidFill>
                        <a:srgbClr val="646464"/>
                      </a:solidFill>
                    </a:lnL>
                    <a:lnR w="12700" cmpd="sng">
                      <a:solidFill>
                        <a:srgbClr val="646464"/>
                      </a:solidFill>
                    </a:lnR>
                    <a:lnT w="381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extLst>
                  <a:ext uri="{0D108BD9-81ED-4DB2-BD59-A6C34878D82A}">
                    <a16:rowId xmlns:a16="http://schemas.microsoft.com/office/drawing/2014/main" val="10001"/>
                  </a:ext>
                </a:extLst>
              </a:tr>
              <a:tr h="4342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B</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3</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20000"/>
                      </a:srgbClr>
                    </a:solidFill>
                  </a:tcPr>
                </a:tc>
                <a:extLst>
                  <a:ext uri="{0D108BD9-81ED-4DB2-BD59-A6C34878D82A}">
                    <a16:rowId xmlns:a16="http://schemas.microsoft.com/office/drawing/2014/main" val="10002"/>
                  </a:ext>
                </a:extLst>
              </a:tr>
              <a:tr h="4342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C</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6</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extLst>
                  <a:ext uri="{0D108BD9-81ED-4DB2-BD59-A6C34878D82A}">
                    <a16:rowId xmlns:a16="http://schemas.microsoft.com/office/drawing/2014/main" val="10003"/>
                  </a:ext>
                </a:extLst>
              </a:tr>
              <a:tr h="4342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D</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2</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20000"/>
                      </a:srgbClr>
                    </a:solidFill>
                  </a:tcPr>
                </a:tc>
                <a:extLst>
                  <a:ext uri="{0D108BD9-81ED-4DB2-BD59-A6C34878D82A}">
                    <a16:rowId xmlns:a16="http://schemas.microsoft.com/office/drawing/2014/main" val="10004"/>
                  </a:ext>
                </a:extLst>
              </a:tr>
              <a:tr h="4342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E</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noProof="0">
                          <a:latin typeface="EYInterstate Light" panose="02000506000000020004" pitchFamily="2" charset="0"/>
                        </a:rPr>
                        <a:t>37</a:t>
                      </a:r>
                    </a:p>
                  </a:txBody>
                  <a:tcPr anchor="ctr">
                    <a:lnL w="12700" cmpd="sng">
                      <a:solidFill>
                        <a:srgbClr val="646464"/>
                      </a:solidFill>
                    </a:lnL>
                    <a:lnR w="12700" cmpd="sng">
                      <a:solidFill>
                        <a:srgbClr val="646464"/>
                      </a:solidFill>
                    </a:lnR>
                    <a:lnT w="12700" cmpd="sng">
                      <a:solidFill>
                        <a:srgbClr val="646464"/>
                      </a:solidFill>
                    </a:lnT>
                    <a:lnB w="12700" cmpd="sng">
                      <a:solidFill>
                        <a:srgbClr val="646464"/>
                      </a:solidFill>
                    </a:lnB>
                    <a:lnTlToBr w="12700" cmpd="sng">
                      <a:noFill/>
                      <a:prstDash val="solid"/>
                    </a:lnTlToBr>
                    <a:lnBlToTr w="12700" cmpd="sng">
                      <a:noFill/>
                      <a:prstDash val="solid"/>
                    </a:lnBlToTr>
                    <a:solidFill>
                      <a:srgbClr val="808080">
                        <a:tint val="40000"/>
                      </a:srgbClr>
                    </a:solidFill>
                  </a:tcPr>
                </a:tc>
                <a:extLst>
                  <a:ext uri="{0D108BD9-81ED-4DB2-BD59-A6C34878D82A}">
                    <a16:rowId xmlns:a16="http://schemas.microsoft.com/office/drawing/2014/main" val="10005"/>
                  </a:ext>
                </a:extLst>
              </a:tr>
            </a:tbl>
          </a:graphicData>
        </a:graphic>
      </p:graphicFrame>
      <p:pic>
        <p:nvPicPr>
          <p:cNvPr id="16" name="Picture 15">
            <a:extLst>
              <a:ext uri="{FF2B5EF4-FFF2-40B4-BE49-F238E27FC236}">
                <a16:creationId xmlns:a16="http://schemas.microsoft.com/office/drawing/2014/main" id="{8ACF1C95-15B0-4004-B184-0F14FC89E2A2}"/>
              </a:ext>
            </a:extLst>
          </p:cNvPr>
          <p:cNvPicPr>
            <a:picLocks noChangeAspect="1"/>
          </p:cNvPicPr>
          <p:nvPr/>
        </p:nvPicPr>
        <p:blipFill>
          <a:blip r:embed="rId2"/>
          <a:stretch>
            <a:fillRect/>
          </a:stretch>
        </p:blipFill>
        <p:spPr>
          <a:xfrm>
            <a:off x="3209426" y="1509975"/>
            <a:ext cx="3207114" cy="2136639"/>
          </a:xfrm>
          <a:prstGeom prst="rect">
            <a:avLst/>
          </a:prstGeom>
        </p:spPr>
      </p:pic>
      <p:pic>
        <p:nvPicPr>
          <p:cNvPr id="17" name="Picture 16">
            <a:extLst>
              <a:ext uri="{FF2B5EF4-FFF2-40B4-BE49-F238E27FC236}">
                <a16:creationId xmlns:a16="http://schemas.microsoft.com/office/drawing/2014/main" id="{F8EC9141-E004-4F96-A4B9-FFD1A1152252}"/>
              </a:ext>
            </a:extLst>
          </p:cNvPr>
          <p:cNvPicPr>
            <a:picLocks noChangeAspect="1"/>
          </p:cNvPicPr>
          <p:nvPr/>
        </p:nvPicPr>
        <p:blipFill>
          <a:blip r:embed="rId3"/>
          <a:stretch>
            <a:fillRect/>
          </a:stretch>
        </p:blipFill>
        <p:spPr>
          <a:xfrm>
            <a:off x="6681207" y="1515643"/>
            <a:ext cx="2341875" cy="2136637"/>
          </a:xfrm>
          <a:prstGeom prst="rect">
            <a:avLst/>
          </a:prstGeom>
        </p:spPr>
      </p:pic>
      <p:pic>
        <p:nvPicPr>
          <p:cNvPr id="18" name="Picture 17">
            <a:extLst>
              <a:ext uri="{FF2B5EF4-FFF2-40B4-BE49-F238E27FC236}">
                <a16:creationId xmlns:a16="http://schemas.microsoft.com/office/drawing/2014/main" id="{267EF92E-1771-4EE5-BDF0-C07EEBAACFFF}"/>
              </a:ext>
            </a:extLst>
          </p:cNvPr>
          <p:cNvPicPr>
            <a:picLocks noChangeAspect="1"/>
          </p:cNvPicPr>
          <p:nvPr/>
        </p:nvPicPr>
        <p:blipFill>
          <a:blip r:embed="rId4"/>
          <a:stretch>
            <a:fillRect/>
          </a:stretch>
        </p:blipFill>
        <p:spPr>
          <a:xfrm>
            <a:off x="9382248" y="1515643"/>
            <a:ext cx="2573232" cy="2075099"/>
          </a:xfrm>
          <a:prstGeom prst="rect">
            <a:avLst/>
          </a:prstGeom>
        </p:spPr>
      </p:pic>
      <p:pic>
        <p:nvPicPr>
          <p:cNvPr id="19" name="Picture 18">
            <a:extLst>
              <a:ext uri="{FF2B5EF4-FFF2-40B4-BE49-F238E27FC236}">
                <a16:creationId xmlns:a16="http://schemas.microsoft.com/office/drawing/2014/main" id="{D1F3B1C1-9596-430A-A56D-F960517FC053}"/>
              </a:ext>
            </a:extLst>
          </p:cNvPr>
          <p:cNvPicPr>
            <a:picLocks noChangeAspect="1"/>
          </p:cNvPicPr>
          <p:nvPr/>
        </p:nvPicPr>
        <p:blipFill>
          <a:blip r:embed="rId5"/>
          <a:stretch>
            <a:fillRect/>
          </a:stretch>
        </p:blipFill>
        <p:spPr>
          <a:xfrm>
            <a:off x="3326292" y="4002510"/>
            <a:ext cx="2548613" cy="2017136"/>
          </a:xfrm>
          <a:prstGeom prst="rect">
            <a:avLst/>
          </a:prstGeom>
        </p:spPr>
      </p:pic>
      <p:pic>
        <p:nvPicPr>
          <p:cNvPr id="20" name="Picture 19">
            <a:extLst>
              <a:ext uri="{FF2B5EF4-FFF2-40B4-BE49-F238E27FC236}">
                <a16:creationId xmlns:a16="http://schemas.microsoft.com/office/drawing/2014/main" id="{E68BF36A-F9E6-4660-8CDD-1DD061DFD50A}"/>
              </a:ext>
            </a:extLst>
          </p:cNvPr>
          <p:cNvPicPr>
            <a:picLocks noChangeAspect="1"/>
          </p:cNvPicPr>
          <p:nvPr/>
        </p:nvPicPr>
        <p:blipFill>
          <a:blip r:embed="rId6"/>
          <a:stretch>
            <a:fillRect/>
          </a:stretch>
        </p:blipFill>
        <p:spPr>
          <a:xfrm>
            <a:off x="6446862" y="3951812"/>
            <a:ext cx="2627096" cy="2052266"/>
          </a:xfrm>
          <a:prstGeom prst="rect">
            <a:avLst/>
          </a:prstGeom>
        </p:spPr>
      </p:pic>
      <p:pic>
        <p:nvPicPr>
          <p:cNvPr id="21" name="Picture 20">
            <a:extLst>
              <a:ext uri="{FF2B5EF4-FFF2-40B4-BE49-F238E27FC236}">
                <a16:creationId xmlns:a16="http://schemas.microsoft.com/office/drawing/2014/main" id="{813C1F94-3578-4CD9-B792-8C35B6BF1137}"/>
              </a:ext>
            </a:extLst>
          </p:cNvPr>
          <p:cNvPicPr>
            <a:picLocks noChangeAspect="1"/>
          </p:cNvPicPr>
          <p:nvPr/>
        </p:nvPicPr>
        <p:blipFill>
          <a:blip r:embed="rId7"/>
          <a:stretch>
            <a:fillRect/>
          </a:stretch>
        </p:blipFill>
        <p:spPr>
          <a:xfrm>
            <a:off x="9455665" y="3867921"/>
            <a:ext cx="2573232" cy="2041695"/>
          </a:xfrm>
          <a:prstGeom prst="rect">
            <a:avLst/>
          </a:prstGeom>
        </p:spPr>
      </p:pic>
      <p:grpSp>
        <p:nvGrpSpPr>
          <p:cNvPr id="22" name="Group 21">
            <a:extLst>
              <a:ext uri="{FF2B5EF4-FFF2-40B4-BE49-F238E27FC236}">
                <a16:creationId xmlns:a16="http://schemas.microsoft.com/office/drawing/2014/main" id="{826AF2AB-7446-4673-99C7-65C8C47DF5E6}"/>
              </a:ext>
            </a:extLst>
          </p:cNvPr>
          <p:cNvGrpSpPr/>
          <p:nvPr/>
        </p:nvGrpSpPr>
        <p:grpSpPr>
          <a:xfrm>
            <a:off x="2715905" y="1238463"/>
            <a:ext cx="111814" cy="5107907"/>
            <a:chOff x="4124321" y="1328967"/>
            <a:chExt cx="82294" cy="4703876"/>
          </a:xfrm>
          <a:solidFill>
            <a:srgbClr val="FF5B00"/>
          </a:solidFill>
        </p:grpSpPr>
        <p:sp>
          <p:nvSpPr>
            <p:cNvPr id="23" name="Rectangle 22">
              <a:extLst>
                <a:ext uri="{FF2B5EF4-FFF2-40B4-BE49-F238E27FC236}">
                  <a16:creationId xmlns:a16="http://schemas.microsoft.com/office/drawing/2014/main" id="{A894D59F-E1BE-45BE-A6F0-F3F3854A9131}"/>
                </a:ext>
              </a:extLst>
            </p:cNvPr>
            <p:cNvSpPr/>
            <p:nvPr/>
          </p:nvSpPr>
          <p:spPr>
            <a:xfrm>
              <a:off x="4124321" y="1328967"/>
              <a:ext cx="36000" cy="4703876"/>
            </a:xfrm>
            <a:prstGeom prst="rect">
              <a:avLst/>
            </a:prstGeom>
            <a:grp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C610FEF3-9BE3-4666-B499-D955864B2AE9}"/>
                </a:ext>
              </a:extLst>
            </p:cNvPr>
            <p:cNvSpPr/>
            <p:nvPr/>
          </p:nvSpPr>
          <p:spPr>
            <a:xfrm>
              <a:off x="4188615" y="1328967"/>
              <a:ext cx="18000" cy="4703876"/>
            </a:xfrm>
            <a:prstGeom prst="rect">
              <a:avLst/>
            </a:prstGeom>
            <a:grp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Arial"/>
                <a:ea typeface="+mn-ea"/>
                <a:cs typeface="+mn-cs"/>
              </a:endParaRPr>
            </a:p>
          </p:txBody>
        </p:sp>
      </p:grpSp>
      <p:sp>
        <p:nvSpPr>
          <p:cNvPr id="25" name="Title 1">
            <a:extLst>
              <a:ext uri="{FF2B5EF4-FFF2-40B4-BE49-F238E27FC236}">
                <a16:creationId xmlns:a16="http://schemas.microsoft.com/office/drawing/2014/main" id="{B6B45B23-CAB5-4AFD-9154-27FD000B36C4}"/>
              </a:ext>
            </a:extLst>
          </p:cNvPr>
          <p:cNvSpPr>
            <a:spLocks noGrp="1"/>
          </p:cNvSpPr>
          <p:nvPr>
            <p:ph type="title"/>
          </p:nvPr>
        </p:nvSpPr>
        <p:spPr>
          <a:xfrm>
            <a:off x="304396" y="294799"/>
            <a:ext cx="10656000" cy="460374"/>
          </a:xfrm>
        </p:spPr>
        <p:txBody>
          <a:bodyPr/>
          <a:lstStyle/>
          <a:p>
            <a:r>
              <a:rPr lang="es-ES"/>
              <a:t>Visualización de datos | Introducción</a:t>
            </a:r>
          </a:p>
        </p:txBody>
      </p:sp>
    </p:spTree>
    <p:extLst>
      <p:ext uri="{BB962C8B-B14F-4D97-AF65-F5344CB8AC3E}">
        <p14:creationId xmlns:p14="http://schemas.microsoft.com/office/powerpoint/2010/main" val="68701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10">
            <a:extLst>
              <a:ext uri="{FF2B5EF4-FFF2-40B4-BE49-F238E27FC236}">
                <a16:creationId xmlns:a16="http://schemas.microsoft.com/office/drawing/2014/main" id="{905F8F9C-1FA5-4628-8AB3-C3A494A227FE}"/>
              </a:ext>
            </a:extLst>
          </p:cNvPr>
          <p:cNvSpPr/>
          <p:nvPr/>
        </p:nvSpPr>
        <p:spPr>
          <a:xfrm rot="5400000">
            <a:off x="-616825" y="1756262"/>
            <a:ext cx="5718554" cy="4484921"/>
          </a:xfrm>
          <a:custGeom>
            <a:avLst/>
            <a:gdLst>
              <a:gd name="connsiteX0" fmla="*/ 0 w 6851650"/>
              <a:gd name="connsiteY0" fmla="*/ 0 h 3914776"/>
              <a:gd name="connsiteX1" fmla="*/ 6851650 w 6851650"/>
              <a:gd name="connsiteY1" fmla="*/ 0 h 3914776"/>
              <a:gd name="connsiteX2" fmla="*/ 6851650 w 6851650"/>
              <a:gd name="connsiteY2" fmla="*/ 3914776 h 3914776"/>
              <a:gd name="connsiteX3" fmla="*/ 0 w 6851650"/>
              <a:gd name="connsiteY3" fmla="*/ 3914776 h 3914776"/>
              <a:gd name="connsiteX4" fmla="*/ 0 w 6851650"/>
              <a:gd name="connsiteY4" fmla="*/ 0 h 3914776"/>
              <a:gd name="connsiteX0" fmla="*/ 0 w 6851650"/>
              <a:gd name="connsiteY0" fmla="*/ 0 h 3914776"/>
              <a:gd name="connsiteX1" fmla="*/ 6851650 w 6851650"/>
              <a:gd name="connsiteY1" fmla="*/ 0 h 3914776"/>
              <a:gd name="connsiteX2" fmla="*/ 6851650 w 6851650"/>
              <a:gd name="connsiteY2" fmla="*/ 2716067 h 3914776"/>
              <a:gd name="connsiteX3" fmla="*/ 0 w 6851650"/>
              <a:gd name="connsiteY3" fmla="*/ 3914776 h 3914776"/>
              <a:gd name="connsiteX4" fmla="*/ 0 w 6851650"/>
              <a:gd name="connsiteY4" fmla="*/ 0 h 3914776"/>
              <a:gd name="connsiteX0" fmla="*/ 0 w 6851650"/>
              <a:gd name="connsiteY0" fmla="*/ 607039 h 3914776"/>
              <a:gd name="connsiteX1" fmla="*/ 6851650 w 6851650"/>
              <a:gd name="connsiteY1" fmla="*/ 0 h 3914776"/>
              <a:gd name="connsiteX2" fmla="*/ 6851650 w 6851650"/>
              <a:gd name="connsiteY2" fmla="*/ 2716067 h 3914776"/>
              <a:gd name="connsiteX3" fmla="*/ 0 w 6851650"/>
              <a:gd name="connsiteY3" fmla="*/ 3914776 h 3914776"/>
              <a:gd name="connsiteX4" fmla="*/ 0 w 6851650"/>
              <a:gd name="connsiteY4" fmla="*/ 607039 h 3914776"/>
              <a:gd name="connsiteX0" fmla="*/ 0 w 6851650"/>
              <a:gd name="connsiteY0" fmla="*/ 607039 h 3914776"/>
              <a:gd name="connsiteX1" fmla="*/ 6851650 w 6851650"/>
              <a:gd name="connsiteY1" fmla="*/ 0 h 3914776"/>
              <a:gd name="connsiteX2" fmla="*/ 6851650 w 6851650"/>
              <a:gd name="connsiteY2" fmla="*/ 1824719 h 3914776"/>
              <a:gd name="connsiteX3" fmla="*/ 0 w 6851650"/>
              <a:gd name="connsiteY3" fmla="*/ 3914776 h 3914776"/>
              <a:gd name="connsiteX4" fmla="*/ 0 w 6851650"/>
              <a:gd name="connsiteY4" fmla="*/ 607039 h 3914776"/>
              <a:gd name="connsiteX0" fmla="*/ 15394 w 6867044"/>
              <a:gd name="connsiteY0" fmla="*/ 607039 h 1832403"/>
              <a:gd name="connsiteX1" fmla="*/ 6867044 w 6867044"/>
              <a:gd name="connsiteY1" fmla="*/ 0 h 1832403"/>
              <a:gd name="connsiteX2" fmla="*/ 6867044 w 6867044"/>
              <a:gd name="connsiteY2" fmla="*/ 1824719 h 1832403"/>
              <a:gd name="connsiteX3" fmla="*/ 0 w 6867044"/>
              <a:gd name="connsiteY3" fmla="*/ 1832403 h 1832403"/>
              <a:gd name="connsiteX4" fmla="*/ 15394 w 6867044"/>
              <a:gd name="connsiteY4" fmla="*/ 607039 h 1832403"/>
              <a:gd name="connsiteX0" fmla="*/ 30788 w 6882438"/>
              <a:gd name="connsiteY0" fmla="*/ 607039 h 2201237"/>
              <a:gd name="connsiteX1" fmla="*/ 6882438 w 6882438"/>
              <a:gd name="connsiteY1" fmla="*/ 0 h 2201237"/>
              <a:gd name="connsiteX2" fmla="*/ 6882438 w 6882438"/>
              <a:gd name="connsiteY2" fmla="*/ 1824719 h 2201237"/>
              <a:gd name="connsiteX3" fmla="*/ 0 w 6882438"/>
              <a:gd name="connsiteY3" fmla="*/ 2201237 h 2201237"/>
              <a:gd name="connsiteX4" fmla="*/ 30788 w 6882438"/>
              <a:gd name="connsiteY4" fmla="*/ 607039 h 2201237"/>
              <a:gd name="connsiteX0" fmla="*/ 30788 w 6882438"/>
              <a:gd name="connsiteY0" fmla="*/ 607039 h 2201237"/>
              <a:gd name="connsiteX1" fmla="*/ 6882438 w 6882438"/>
              <a:gd name="connsiteY1" fmla="*/ 0 h 2201237"/>
              <a:gd name="connsiteX2" fmla="*/ 6867044 w 6882438"/>
              <a:gd name="connsiteY2" fmla="*/ 2201237 h 2201237"/>
              <a:gd name="connsiteX3" fmla="*/ 0 w 6882438"/>
              <a:gd name="connsiteY3" fmla="*/ 2201237 h 2201237"/>
              <a:gd name="connsiteX4" fmla="*/ 30788 w 6882438"/>
              <a:gd name="connsiteY4" fmla="*/ 607039 h 2201237"/>
              <a:gd name="connsiteX0" fmla="*/ 2693 w 6882438"/>
              <a:gd name="connsiteY0" fmla="*/ 595002 h 2201237"/>
              <a:gd name="connsiteX1" fmla="*/ 6882438 w 6882438"/>
              <a:gd name="connsiteY1" fmla="*/ 0 h 2201237"/>
              <a:gd name="connsiteX2" fmla="*/ 6867044 w 6882438"/>
              <a:gd name="connsiteY2" fmla="*/ 2201237 h 2201237"/>
              <a:gd name="connsiteX3" fmla="*/ 0 w 6882438"/>
              <a:gd name="connsiteY3" fmla="*/ 2201237 h 2201237"/>
              <a:gd name="connsiteX4" fmla="*/ 2693 w 6882438"/>
              <a:gd name="connsiteY4" fmla="*/ 595002 h 2201237"/>
              <a:gd name="connsiteX0" fmla="*/ 2693 w 6888781"/>
              <a:gd name="connsiteY0" fmla="*/ 595002 h 2207255"/>
              <a:gd name="connsiteX1" fmla="*/ 6882438 w 6888781"/>
              <a:gd name="connsiteY1" fmla="*/ 0 h 2207255"/>
              <a:gd name="connsiteX2" fmla="*/ 6888781 w 6888781"/>
              <a:gd name="connsiteY2" fmla="*/ 2207255 h 2207255"/>
              <a:gd name="connsiteX3" fmla="*/ 0 w 6888781"/>
              <a:gd name="connsiteY3" fmla="*/ 2201237 h 2207255"/>
              <a:gd name="connsiteX4" fmla="*/ 2693 w 6888781"/>
              <a:gd name="connsiteY4" fmla="*/ 595002 h 2207255"/>
              <a:gd name="connsiteX0" fmla="*/ 2693 w 6893639"/>
              <a:gd name="connsiteY0" fmla="*/ 599014 h 2211267"/>
              <a:gd name="connsiteX1" fmla="*/ 6893309 w 6893639"/>
              <a:gd name="connsiteY1" fmla="*/ 0 h 2211267"/>
              <a:gd name="connsiteX2" fmla="*/ 6888781 w 6893639"/>
              <a:gd name="connsiteY2" fmla="*/ 2211267 h 2211267"/>
              <a:gd name="connsiteX3" fmla="*/ 0 w 6893639"/>
              <a:gd name="connsiteY3" fmla="*/ 2205249 h 2211267"/>
              <a:gd name="connsiteX4" fmla="*/ 2693 w 6893639"/>
              <a:gd name="connsiteY4" fmla="*/ 599014 h 2211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639" h="2211267">
                <a:moveTo>
                  <a:pt x="2693" y="599014"/>
                </a:moveTo>
                <a:lnTo>
                  <a:pt x="6893309" y="0"/>
                </a:lnTo>
                <a:cubicBezTo>
                  <a:pt x="6895423" y="735752"/>
                  <a:pt x="6886667" y="1475515"/>
                  <a:pt x="6888781" y="2211267"/>
                </a:cubicBezTo>
                <a:lnTo>
                  <a:pt x="0" y="2205249"/>
                </a:lnTo>
                <a:cubicBezTo>
                  <a:pt x="898" y="1669837"/>
                  <a:pt x="1795" y="1134426"/>
                  <a:pt x="2693" y="599014"/>
                </a:cubicBezTo>
                <a:close/>
              </a:path>
            </a:pathLst>
          </a:custGeom>
          <a:solidFill>
            <a:srgbClr val="595959"/>
          </a:solidFill>
          <a:ln w="9525" cap="flat" cmpd="sng" algn="ctr">
            <a:noFill/>
            <a:prstDash val="solid"/>
          </a:ln>
          <a:effectLst/>
        </p:spPr>
        <p:txBody>
          <a:bodyPr lIns="216000" tIns="756000" rIns="288000" anchor="ctr"/>
          <a:lstStyle/>
          <a:p>
            <a:pPr marL="0" marR="0" lvl="0" indent="0" algn="l" defTabSz="914400" rtl="0" eaLnBrk="1" fontAlgn="auto" latinLnBrk="0" hangingPunct="1">
              <a:lnSpc>
                <a:spcPct val="100000"/>
              </a:lnSpc>
              <a:spcBef>
                <a:spcPts val="200"/>
              </a:spcBef>
              <a:spcAft>
                <a:spcPts val="0"/>
              </a:spcAft>
              <a:buClr>
                <a:srgbClr val="FFE600"/>
              </a:buClr>
              <a:buSzPct val="70000"/>
              <a:buFontTx/>
              <a:buNone/>
              <a:tabLst/>
              <a:defRPr/>
            </a:pPr>
            <a:endParaRPr kumimoji="0" lang="en-US" sz="2000" b="0" i="1" u="none" strike="noStrike" kern="0" cap="none" spc="0" normalizeH="0" baseline="0" noProof="0">
              <a:ln>
                <a:noFill/>
              </a:ln>
              <a:solidFill>
                <a:srgbClr val="333333"/>
              </a:solidFill>
              <a:effectLst/>
              <a:uLnTx/>
              <a:uFillTx/>
              <a:latin typeface="Corbel" panose="020B0503020204020204" pitchFamily="34" charset="0"/>
              <a:cs typeface="Calibri" panose="020F0502020204030204" pitchFamily="34" charset="0"/>
              <a:sym typeface="Arial"/>
            </a:endParaRPr>
          </a:p>
        </p:txBody>
      </p:sp>
      <p:sp>
        <p:nvSpPr>
          <p:cNvPr id="4" name="Rectangle 3">
            <a:extLst>
              <a:ext uri="{FF2B5EF4-FFF2-40B4-BE49-F238E27FC236}">
                <a16:creationId xmlns:a16="http://schemas.microsoft.com/office/drawing/2014/main" id="{C29F0719-BAFB-41EF-95FE-FF9482E83109}"/>
              </a:ext>
            </a:extLst>
          </p:cNvPr>
          <p:cNvSpPr/>
          <p:nvPr/>
        </p:nvSpPr>
        <p:spPr>
          <a:xfrm>
            <a:off x="121919" y="1087473"/>
            <a:ext cx="4014651" cy="769441"/>
          </a:xfrm>
          <a:prstGeom prst="rect">
            <a:avLst/>
          </a:prstGeom>
          <a:effectLst/>
        </p:spPr>
        <p:txBody>
          <a:bodyPr wrap="square">
            <a:spAutoFit/>
          </a:bodyPr>
          <a:lstStyle/>
          <a:p>
            <a:pPr lvl="0" fontAlgn="ctr">
              <a:defRPr/>
            </a:pPr>
            <a:r>
              <a:rPr lang="es-ES" sz="2200" b="1">
                <a:solidFill>
                  <a:schemeClr val="bg1"/>
                </a:solidFill>
                <a:latin typeface="Corbel" panose="020B0503020204020204" pitchFamily="34" charset="0"/>
              </a:rPr>
              <a:t>Las muestras gráficas deberían…</a:t>
            </a:r>
          </a:p>
        </p:txBody>
      </p:sp>
      <p:sp>
        <p:nvSpPr>
          <p:cNvPr id="5" name="Minus Sign 4">
            <a:extLst>
              <a:ext uri="{FF2B5EF4-FFF2-40B4-BE49-F238E27FC236}">
                <a16:creationId xmlns:a16="http://schemas.microsoft.com/office/drawing/2014/main" id="{6FB3FEBD-402E-451E-8EAC-3BBED18BAA78}"/>
              </a:ext>
            </a:extLst>
          </p:cNvPr>
          <p:cNvSpPr/>
          <p:nvPr/>
        </p:nvSpPr>
        <p:spPr>
          <a:xfrm>
            <a:off x="0" y="1818469"/>
            <a:ext cx="2649437" cy="180834"/>
          </a:xfrm>
          <a:prstGeom prst="mathMinus">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orbel" panose="020B0503020204020204" pitchFamily="34" charset="0"/>
            </a:endParaRPr>
          </a:p>
        </p:txBody>
      </p:sp>
      <p:pic>
        <p:nvPicPr>
          <p:cNvPr id="6" name="Picture 5">
            <a:extLst>
              <a:ext uri="{FF2B5EF4-FFF2-40B4-BE49-F238E27FC236}">
                <a16:creationId xmlns:a16="http://schemas.microsoft.com/office/drawing/2014/main" id="{C553DFE3-3B8F-47EF-87D1-52866ADF4BC0}"/>
              </a:ext>
            </a:extLst>
          </p:cNvPr>
          <p:cNvPicPr>
            <a:picLocks noChangeAspect="1"/>
          </p:cNvPicPr>
          <p:nvPr/>
        </p:nvPicPr>
        <p:blipFill rotWithShape="1">
          <a:blip r:embed="rId2">
            <a:extLst>
              <a:ext uri="{28A0092B-C50C-407E-A947-70E740481C1C}">
                <a14:useLocalDpi xmlns:a14="http://schemas.microsoft.com/office/drawing/2010/main" val="0"/>
              </a:ext>
            </a:extLst>
          </a:blip>
          <a:srcRect t="6563"/>
          <a:stretch/>
        </p:blipFill>
        <p:spPr>
          <a:xfrm>
            <a:off x="4136570" y="1472193"/>
            <a:ext cx="7115157" cy="5052424"/>
          </a:xfrm>
          <a:prstGeom prst="rect">
            <a:avLst/>
          </a:prstGeom>
          <a:solidFill>
            <a:schemeClr val="bg1"/>
          </a:solidFill>
          <a:ln>
            <a:noFill/>
          </a:ln>
        </p:spPr>
      </p:pic>
      <p:sp>
        <p:nvSpPr>
          <p:cNvPr id="7" name="TextBox 6">
            <a:extLst>
              <a:ext uri="{FF2B5EF4-FFF2-40B4-BE49-F238E27FC236}">
                <a16:creationId xmlns:a16="http://schemas.microsoft.com/office/drawing/2014/main" id="{A3D34171-B32D-4A8A-A73B-F1258A30556E}"/>
              </a:ext>
            </a:extLst>
          </p:cNvPr>
          <p:cNvSpPr txBox="1"/>
          <p:nvPr/>
        </p:nvSpPr>
        <p:spPr>
          <a:xfrm>
            <a:off x="-8" y="1987732"/>
            <a:ext cx="3690265" cy="5170646"/>
          </a:xfrm>
          <a:prstGeom prst="rect">
            <a:avLst/>
          </a:prstGeom>
          <a:noFill/>
        </p:spPr>
        <p:txBody>
          <a:bodyPr wrap="square" rtlCol="0">
            <a:spAutoFit/>
          </a:bodyPr>
          <a:lstStyle/>
          <a:p>
            <a:pPr marL="342900" indent="-342900">
              <a:buFont typeface="+mj-lt"/>
              <a:buAutoNum type="arabicPeriod"/>
            </a:pPr>
            <a:r>
              <a:rPr lang="es-ES" sz="1500">
                <a:solidFill>
                  <a:schemeClr val="bg1"/>
                </a:solidFill>
                <a:latin typeface="Corbel" panose="020B0503020204020204" pitchFamily="34" charset="0"/>
              </a:rPr>
              <a:t>Mostrar los datos.</a:t>
            </a:r>
          </a:p>
          <a:p>
            <a:pPr marL="342900" indent="-342900">
              <a:buFont typeface="+mj-lt"/>
              <a:buAutoNum type="arabicPeriod"/>
            </a:pPr>
            <a:r>
              <a:rPr lang="es-ES" sz="1500">
                <a:solidFill>
                  <a:schemeClr val="bg1"/>
                </a:solidFill>
                <a:latin typeface="Corbel" panose="020B0503020204020204" pitchFamily="34" charset="0"/>
              </a:rPr>
              <a:t>Inducir al espectador a centrarse en los datos y no en el diseño.</a:t>
            </a:r>
          </a:p>
          <a:p>
            <a:pPr marL="342900" indent="-342900">
              <a:buFont typeface="+mj-lt"/>
              <a:buAutoNum type="arabicPeriod"/>
            </a:pPr>
            <a:r>
              <a:rPr lang="es-ES" sz="1500">
                <a:solidFill>
                  <a:schemeClr val="bg1"/>
                </a:solidFill>
                <a:latin typeface="Corbel" panose="020B0503020204020204" pitchFamily="34" charset="0"/>
              </a:rPr>
              <a:t>Evitar distorsionar lo que los datos tienen que decir.</a:t>
            </a:r>
          </a:p>
          <a:p>
            <a:pPr marL="342900" indent="-342900">
              <a:buFont typeface="+mj-lt"/>
              <a:buAutoNum type="arabicPeriod"/>
            </a:pPr>
            <a:r>
              <a:rPr lang="es-ES" sz="1500">
                <a:solidFill>
                  <a:schemeClr val="bg1"/>
                </a:solidFill>
                <a:latin typeface="Corbel" panose="020B0503020204020204" pitchFamily="34" charset="0"/>
              </a:rPr>
              <a:t>Presentar muchos números en un espacio pequeño.</a:t>
            </a:r>
          </a:p>
          <a:p>
            <a:pPr marL="342900" indent="-342900">
              <a:buFont typeface="+mj-lt"/>
              <a:buAutoNum type="arabicPeriod"/>
            </a:pPr>
            <a:r>
              <a:rPr lang="es-ES" sz="1500">
                <a:solidFill>
                  <a:schemeClr val="bg1"/>
                </a:solidFill>
                <a:latin typeface="Corbel" panose="020B0503020204020204" pitchFamily="34" charset="0"/>
              </a:rPr>
              <a:t>Hacer grandes conjuntos de datos coherentes.</a:t>
            </a:r>
          </a:p>
          <a:p>
            <a:pPr marL="342900" indent="-342900">
              <a:buFont typeface="+mj-lt"/>
              <a:buAutoNum type="arabicPeriod"/>
            </a:pPr>
            <a:r>
              <a:rPr lang="es-ES" sz="1500">
                <a:solidFill>
                  <a:schemeClr val="bg1"/>
                </a:solidFill>
                <a:latin typeface="Corbel" panose="020B0503020204020204" pitchFamily="34" charset="0"/>
              </a:rPr>
              <a:t>Animar a los ojos a comparar diferentes datos.</a:t>
            </a:r>
          </a:p>
          <a:p>
            <a:pPr marL="342900" indent="-342900">
              <a:buFont typeface="+mj-lt"/>
              <a:buAutoNum type="arabicPeriod"/>
            </a:pPr>
            <a:r>
              <a:rPr lang="es-ES" sz="1500">
                <a:solidFill>
                  <a:schemeClr val="bg1"/>
                </a:solidFill>
                <a:latin typeface="Corbel" panose="020B0503020204020204" pitchFamily="34" charset="0"/>
              </a:rPr>
              <a:t>Revelar datos en varios niveles de detalle, visión general y estructura detallada.</a:t>
            </a:r>
          </a:p>
          <a:p>
            <a:pPr marL="342900" indent="-342900">
              <a:buFont typeface="+mj-lt"/>
              <a:buAutoNum type="arabicPeriod"/>
            </a:pPr>
            <a:r>
              <a:rPr lang="es-ES" sz="1500">
                <a:solidFill>
                  <a:schemeClr val="bg1"/>
                </a:solidFill>
                <a:latin typeface="Corbel" panose="020B0503020204020204" pitchFamily="34" charset="0"/>
              </a:rPr>
              <a:t>Servir un propósito razonablemente claro: descripción, exploración, tabulación en la decoración</a:t>
            </a:r>
          </a:p>
          <a:p>
            <a:pPr marL="342900" indent="-342900">
              <a:buFont typeface="+mj-lt"/>
              <a:buAutoNum type="arabicPeriod"/>
            </a:pPr>
            <a:r>
              <a:rPr lang="es-ES" sz="1500">
                <a:solidFill>
                  <a:schemeClr val="bg1"/>
                </a:solidFill>
                <a:latin typeface="Corbel" panose="020B0503020204020204" pitchFamily="34" charset="0"/>
              </a:rPr>
              <a:t>Estar estrechamente integrado con las descripciones estadísticas y verbales del conjunto de datos</a:t>
            </a:r>
          </a:p>
          <a:p>
            <a:pPr marL="342900" indent="-342900">
              <a:buFont typeface="+mj-lt"/>
              <a:buAutoNum type="arabicPeriod"/>
            </a:pPr>
            <a:endParaRPr lang="es-ES_tradnl" sz="1500">
              <a:solidFill>
                <a:schemeClr val="bg1"/>
              </a:solidFill>
              <a:latin typeface="Corbel" panose="020B0503020204020204" pitchFamily="34" charset="0"/>
            </a:endParaRPr>
          </a:p>
          <a:p>
            <a:pPr marL="342900" indent="-342900">
              <a:buFont typeface="+mj-lt"/>
              <a:buAutoNum type="arabicPeriod"/>
            </a:pPr>
            <a:endParaRPr lang="es-ES_tradnl" sz="1500">
              <a:solidFill>
                <a:schemeClr val="bg1"/>
              </a:solidFill>
              <a:latin typeface="Corbel" panose="020B0503020204020204" pitchFamily="34" charset="0"/>
            </a:endParaRPr>
          </a:p>
        </p:txBody>
      </p:sp>
      <p:sp>
        <p:nvSpPr>
          <p:cNvPr id="8" name="Title 1">
            <a:extLst>
              <a:ext uri="{FF2B5EF4-FFF2-40B4-BE49-F238E27FC236}">
                <a16:creationId xmlns:a16="http://schemas.microsoft.com/office/drawing/2014/main" id="{92130F18-081B-49BB-B5B1-5106A665B8FD}"/>
              </a:ext>
            </a:extLst>
          </p:cNvPr>
          <p:cNvSpPr>
            <a:spLocks noGrp="1"/>
          </p:cNvSpPr>
          <p:nvPr>
            <p:ph type="title"/>
          </p:nvPr>
        </p:nvSpPr>
        <p:spPr>
          <a:xfrm>
            <a:off x="304396" y="294799"/>
            <a:ext cx="10656000" cy="460374"/>
          </a:xfrm>
        </p:spPr>
        <p:txBody>
          <a:bodyPr/>
          <a:lstStyle/>
          <a:p>
            <a:r>
              <a:rPr lang="es-ES"/>
              <a:t>Visualización de datos | Introducción</a:t>
            </a:r>
          </a:p>
        </p:txBody>
      </p:sp>
    </p:spTree>
    <p:extLst>
      <p:ext uri="{BB962C8B-B14F-4D97-AF65-F5344CB8AC3E}">
        <p14:creationId xmlns:p14="http://schemas.microsoft.com/office/powerpoint/2010/main" val="220275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 Same Side Corner Rectangle 35">
            <a:extLst>
              <a:ext uri="{FF2B5EF4-FFF2-40B4-BE49-F238E27FC236}">
                <a16:creationId xmlns:a16="http://schemas.microsoft.com/office/drawing/2014/main" id="{E92269B2-28E8-44B8-8DAA-E4EE651F6362}"/>
              </a:ext>
            </a:extLst>
          </p:cNvPr>
          <p:cNvSpPr/>
          <p:nvPr/>
        </p:nvSpPr>
        <p:spPr>
          <a:xfrm>
            <a:off x="3351211" y="2106246"/>
            <a:ext cx="2592387" cy="393156"/>
          </a:xfrm>
          <a:prstGeom prst="round2SameRect">
            <a:avLst>
              <a:gd name="adj1" fmla="val 0"/>
              <a:gd name="adj2" fmla="val 0"/>
            </a:avLst>
          </a:prstGeom>
          <a:no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2800" b="1" i="0" u="none" strike="noStrike" kern="0" cap="none" spc="0" normalizeH="0" baseline="0" noProof="0" dirty="0">
                <a:ln>
                  <a:noFill/>
                </a:ln>
                <a:solidFill>
                  <a:srgbClr val="FF5B00"/>
                </a:solidFill>
                <a:effectLst/>
                <a:uLnTx/>
                <a:uFillTx/>
                <a:latin typeface="Corbel" panose="020B0503020204020204" pitchFamily="34" charset="0"/>
              </a:rPr>
              <a:t>DASHBOARD</a:t>
            </a:r>
          </a:p>
        </p:txBody>
      </p:sp>
      <p:sp>
        <p:nvSpPr>
          <p:cNvPr id="25" name="Round Same Side Corner Rectangle 36">
            <a:extLst>
              <a:ext uri="{FF2B5EF4-FFF2-40B4-BE49-F238E27FC236}">
                <a16:creationId xmlns:a16="http://schemas.microsoft.com/office/drawing/2014/main" id="{06B3B51B-FA13-4CE2-8AC7-8C19626ECDAE}"/>
              </a:ext>
            </a:extLst>
          </p:cNvPr>
          <p:cNvSpPr/>
          <p:nvPr/>
        </p:nvSpPr>
        <p:spPr>
          <a:xfrm>
            <a:off x="6171405" y="2106246"/>
            <a:ext cx="2592387" cy="393156"/>
          </a:xfrm>
          <a:prstGeom prst="round2SameRect">
            <a:avLst>
              <a:gd name="adj1" fmla="val 0"/>
              <a:gd name="adj2" fmla="val 0"/>
            </a:avLst>
          </a:prstGeom>
          <a:no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2800" b="1" i="0" u="none" strike="noStrike" kern="0" cap="none" spc="0" normalizeH="0" baseline="0" noProof="0">
                <a:ln>
                  <a:noFill/>
                </a:ln>
                <a:solidFill>
                  <a:srgbClr val="FF5B00"/>
                </a:solidFill>
                <a:effectLst/>
                <a:uLnTx/>
                <a:uFillTx/>
                <a:latin typeface="Corbel" panose="020B0503020204020204" pitchFamily="34" charset="0"/>
              </a:rPr>
              <a:t>ANÁLISIS</a:t>
            </a:r>
          </a:p>
        </p:txBody>
      </p:sp>
      <p:sp>
        <p:nvSpPr>
          <p:cNvPr id="26" name="Round Same Side Corner Rectangle 37">
            <a:extLst>
              <a:ext uri="{FF2B5EF4-FFF2-40B4-BE49-F238E27FC236}">
                <a16:creationId xmlns:a16="http://schemas.microsoft.com/office/drawing/2014/main" id="{F871A680-2735-46D7-B0DF-522B43D8C7EA}"/>
              </a:ext>
            </a:extLst>
          </p:cNvPr>
          <p:cNvSpPr/>
          <p:nvPr/>
        </p:nvSpPr>
        <p:spPr>
          <a:xfrm>
            <a:off x="8991599" y="2106246"/>
            <a:ext cx="2592387" cy="393156"/>
          </a:xfrm>
          <a:prstGeom prst="round2SameRect">
            <a:avLst>
              <a:gd name="adj1" fmla="val 0"/>
              <a:gd name="adj2" fmla="val 0"/>
            </a:avLst>
          </a:prstGeom>
          <a:no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2800" b="1" i="0" u="none" strike="noStrike" kern="0" cap="none" spc="0" normalizeH="0" baseline="0" noProof="0">
                <a:ln>
                  <a:noFill/>
                </a:ln>
                <a:solidFill>
                  <a:srgbClr val="FF5B00"/>
                </a:solidFill>
                <a:effectLst/>
                <a:uLnTx/>
                <a:uFillTx/>
                <a:latin typeface="Corbel" panose="020B0503020204020204" pitchFamily="34" charset="0"/>
              </a:rPr>
              <a:t>REPORTING</a:t>
            </a:r>
          </a:p>
        </p:txBody>
      </p:sp>
      <p:sp>
        <p:nvSpPr>
          <p:cNvPr id="27" name="Round Same Side Corner Rectangle 38">
            <a:extLst>
              <a:ext uri="{FF2B5EF4-FFF2-40B4-BE49-F238E27FC236}">
                <a16:creationId xmlns:a16="http://schemas.microsoft.com/office/drawing/2014/main" id="{AB141C07-BAE6-444F-9C58-C6245003BC31}"/>
              </a:ext>
            </a:extLst>
          </p:cNvPr>
          <p:cNvSpPr/>
          <p:nvPr/>
        </p:nvSpPr>
        <p:spPr>
          <a:xfrm>
            <a:off x="3351211" y="2562010"/>
            <a:ext cx="2592387" cy="3644642"/>
          </a:xfrm>
          <a:prstGeom prst="round2SameRect">
            <a:avLst>
              <a:gd name="adj1" fmla="val 0"/>
              <a:gd name="adj2" fmla="val 0"/>
            </a:avLst>
          </a:prstGeom>
          <a:noFill/>
          <a:ln w="9525" cap="flat" cmpd="sng" algn="ctr">
            <a:noFill/>
            <a:prstDash val="solid"/>
          </a:ln>
          <a:effectLst/>
        </p:spPr>
        <p:txBody>
          <a:bodyPr lIns="72000" rIns="72000" rtlCol="0" anchor="t" anchorCtr="0"/>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dirty="0">
                <a:ln>
                  <a:noFill/>
                </a:ln>
                <a:effectLst/>
                <a:uLnTx/>
                <a:uFillTx/>
                <a:latin typeface="Corbel" panose="020B0503020204020204" pitchFamily="34" charset="0"/>
              </a:rPr>
              <a:t>Esta página proporciona al usuario la información más importante teniendo la menor cantidad de información.</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dirty="0">
                <a:ln>
                  <a:noFill/>
                </a:ln>
                <a:effectLst/>
                <a:uLnTx/>
                <a:uFillTx/>
                <a:latin typeface="Corbel" panose="020B0503020204020204" pitchFamily="34" charset="0"/>
              </a:rPr>
              <a:t>Mantiene la información general y de alto nivel.</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dirty="0">
                <a:ln>
                  <a:noFill/>
                </a:ln>
                <a:effectLst/>
                <a:uLnTx/>
                <a:uFillTx/>
                <a:latin typeface="Corbel" panose="020B0503020204020204" pitchFamily="34" charset="0"/>
              </a:rPr>
              <a:t>Bajo número de KPI (menos de 20).</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dirty="0">
                <a:ln>
                  <a:noFill/>
                </a:ln>
                <a:effectLst/>
                <a:uLnTx/>
                <a:uFillTx/>
                <a:latin typeface="Corbel" panose="020B0503020204020204" pitchFamily="34" charset="0"/>
              </a:rPr>
              <a:t>Sólo unas pocas opciones básicas de filtrado.</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dirty="0">
                <a:ln>
                  <a:noFill/>
                </a:ln>
                <a:effectLst/>
                <a:uLnTx/>
                <a:uFillTx/>
                <a:latin typeface="Corbel" panose="020B0503020204020204" pitchFamily="34" charset="0"/>
              </a:rPr>
              <a:t>La información más importante es mayor que la menos importante</a:t>
            </a:r>
            <a:endParaRPr kumimoji="0" lang="en-US" sz="1100" b="0" i="0" u="none" strike="noStrike" kern="0" cap="none" spc="0" normalizeH="0" baseline="0" noProof="0" dirty="0">
              <a:ln>
                <a:noFill/>
              </a:ln>
              <a:effectLst/>
              <a:uLnTx/>
              <a:uFillTx/>
              <a:latin typeface="Corbel" panose="020B0503020204020204" pitchFamily="34" charset="0"/>
            </a:endParaRPr>
          </a:p>
        </p:txBody>
      </p:sp>
      <p:sp>
        <p:nvSpPr>
          <p:cNvPr id="28" name="Round Same Side Corner Rectangle 39">
            <a:extLst>
              <a:ext uri="{FF2B5EF4-FFF2-40B4-BE49-F238E27FC236}">
                <a16:creationId xmlns:a16="http://schemas.microsoft.com/office/drawing/2014/main" id="{96D967FA-95D0-4287-9F22-DBE08664D0B0}"/>
              </a:ext>
            </a:extLst>
          </p:cNvPr>
          <p:cNvSpPr/>
          <p:nvPr/>
        </p:nvSpPr>
        <p:spPr>
          <a:xfrm>
            <a:off x="6171405" y="2562010"/>
            <a:ext cx="2592387" cy="3644642"/>
          </a:xfrm>
          <a:prstGeom prst="round2SameRect">
            <a:avLst>
              <a:gd name="adj1" fmla="val 0"/>
              <a:gd name="adj2" fmla="val 0"/>
            </a:avLst>
          </a:prstGeom>
          <a:noFill/>
          <a:ln w="9525" cap="flat" cmpd="sng" algn="ctr">
            <a:noFill/>
            <a:prstDash val="solid"/>
          </a:ln>
          <a:effectLst/>
        </p:spPr>
        <p:txBody>
          <a:bodyPr lIns="72000" rIns="72000" rtlCol="0" anchor="t" anchorCtr="0"/>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a:ln>
                  <a:noFill/>
                </a:ln>
                <a:effectLst/>
                <a:uLnTx/>
                <a:uFillTx/>
                <a:latin typeface="Corbel" panose="020B0503020204020204" pitchFamily="34" charset="0"/>
              </a:rPr>
              <a:t>Estas páginas son más interactivas y ayudan a los usuarios a explorar los datos y buscar respuestas.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Introduce filtros adicionales.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La información está dividida (1 página 1 tema).</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Si es necesario, se pueden utilizar desplazamientos verticales y horizontales.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Más gráficos y tablas.</a:t>
            </a:r>
            <a:endParaRPr kumimoji="0" lang="en-US" sz="1100" b="0" i="0" u="none" strike="noStrike" kern="0" cap="none" spc="0" normalizeH="0" baseline="0" noProof="0">
              <a:ln>
                <a:noFill/>
              </a:ln>
              <a:effectLst/>
              <a:uLnTx/>
              <a:uFillTx/>
              <a:latin typeface="Corbel" panose="020B0503020204020204" pitchFamily="34" charset="0"/>
            </a:endParaRPr>
          </a:p>
        </p:txBody>
      </p:sp>
      <p:sp>
        <p:nvSpPr>
          <p:cNvPr id="29" name="Round Same Side Corner Rectangle 40">
            <a:extLst>
              <a:ext uri="{FF2B5EF4-FFF2-40B4-BE49-F238E27FC236}">
                <a16:creationId xmlns:a16="http://schemas.microsoft.com/office/drawing/2014/main" id="{49E527A3-EAF6-4127-BE52-CBD8E7C06B78}"/>
              </a:ext>
            </a:extLst>
          </p:cNvPr>
          <p:cNvSpPr/>
          <p:nvPr/>
        </p:nvSpPr>
        <p:spPr>
          <a:xfrm>
            <a:off x="8991599" y="2562010"/>
            <a:ext cx="2592387" cy="3644642"/>
          </a:xfrm>
          <a:prstGeom prst="round2SameRect">
            <a:avLst>
              <a:gd name="adj1" fmla="val 0"/>
              <a:gd name="adj2" fmla="val 0"/>
            </a:avLst>
          </a:prstGeom>
          <a:noFill/>
          <a:ln w="9525" cap="flat" cmpd="sng" algn="ctr">
            <a:noFill/>
            <a:prstDash val="solid"/>
          </a:ln>
          <a:effectLst/>
        </p:spPr>
        <p:txBody>
          <a:bodyPr lIns="72000" rIns="72000" rtlCol="0" anchor="t" anchorCtr="0"/>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a:ln>
                  <a:noFill/>
                </a:ln>
                <a:effectLst/>
                <a:uLnTx/>
                <a:uFillTx/>
                <a:latin typeface="Corbel" panose="020B0503020204020204" pitchFamily="34" charset="0"/>
              </a:rPr>
              <a:t>Estas páginas proporcionan la información más granular con muchos datos tabulares. Es donde el usuario puede pasar la mayor parte del tiempo filtrando y ordenando los detalles.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Proporciona la información más granular posible.</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100" b="0" i="0" u="none" strike="noStrike" kern="0" cap="none" spc="0" normalizeH="0" baseline="0" noProof="0">
                <a:ln>
                  <a:noFill/>
                </a:ln>
                <a:effectLst/>
                <a:uLnTx/>
                <a:uFillTx/>
                <a:latin typeface="Corbel" panose="020B0503020204020204" pitchFamily="34" charset="0"/>
              </a:rPr>
              <a:t>Permite al usuario ver absolutamente todos los detalles y realizar todas las acciones.</a:t>
            </a:r>
            <a:endParaRPr kumimoji="0" lang="en-US" sz="1100" b="0" i="0" u="none" strike="noStrike" kern="0" cap="none" spc="0" normalizeH="0" baseline="0" noProof="0">
              <a:ln>
                <a:noFill/>
              </a:ln>
              <a:effectLst/>
              <a:uLnTx/>
              <a:uFillTx/>
              <a:latin typeface="Corbel" panose="020B0503020204020204" pitchFamily="34" charset="0"/>
            </a:endParaRPr>
          </a:p>
        </p:txBody>
      </p:sp>
      <p:pic>
        <p:nvPicPr>
          <p:cNvPr id="30" name="Picture 29">
            <a:extLst>
              <a:ext uri="{FF2B5EF4-FFF2-40B4-BE49-F238E27FC236}">
                <a16:creationId xmlns:a16="http://schemas.microsoft.com/office/drawing/2014/main" id="{0A953A67-3E93-4EB6-A2D6-C10CED29AE76}"/>
              </a:ext>
            </a:extLst>
          </p:cNvPr>
          <p:cNvPicPr>
            <a:picLocks noChangeAspect="1"/>
          </p:cNvPicPr>
          <p:nvPr/>
        </p:nvPicPr>
        <p:blipFill rotWithShape="1">
          <a:blip r:embed="rId2"/>
          <a:srcRect t="1" r="32264" b="-357"/>
          <a:stretch/>
        </p:blipFill>
        <p:spPr>
          <a:xfrm>
            <a:off x="9107341" y="4367191"/>
            <a:ext cx="2360903" cy="1748280"/>
          </a:xfrm>
          <a:prstGeom prst="rect">
            <a:avLst/>
          </a:prstGeom>
        </p:spPr>
      </p:pic>
      <p:pic>
        <p:nvPicPr>
          <p:cNvPr id="31" name="Picture 30">
            <a:extLst>
              <a:ext uri="{FF2B5EF4-FFF2-40B4-BE49-F238E27FC236}">
                <a16:creationId xmlns:a16="http://schemas.microsoft.com/office/drawing/2014/main" id="{BCFF971A-4EF0-4041-858B-DABE67DA5B9D}"/>
              </a:ext>
            </a:extLst>
          </p:cNvPr>
          <p:cNvPicPr>
            <a:picLocks noChangeAspect="1"/>
          </p:cNvPicPr>
          <p:nvPr/>
        </p:nvPicPr>
        <p:blipFill>
          <a:blip r:embed="rId3"/>
          <a:stretch>
            <a:fillRect/>
          </a:stretch>
        </p:blipFill>
        <p:spPr>
          <a:xfrm>
            <a:off x="3611538" y="4373398"/>
            <a:ext cx="2090487" cy="1742073"/>
          </a:xfrm>
          <a:prstGeom prst="rect">
            <a:avLst/>
          </a:prstGeom>
        </p:spPr>
      </p:pic>
      <p:pic>
        <p:nvPicPr>
          <p:cNvPr id="32" name="Picture 31">
            <a:extLst>
              <a:ext uri="{FF2B5EF4-FFF2-40B4-BE49-F238E27FC236}">
                <a16:creationId xmlns:a16="http://schemas.microsoft.com/office/drawing/2014/main" id="{2C34ACA7-576E-4B96-9344-B8F299DAC842}"/>
              </a:ext>
            </a:extLst>
          </p:cNvPr>
          <p:cNvPicPr>
            <a:picLocks noChangeAspect="1"/>
          </p:cNvPicPr>
          <p:nvPr/>
        </p:nvPicPr>
        <p:blipFill>
          <a:blip r:embed="rId4"/>
          <a:stretch>
            <a:fillRect/>
          </a:stretch>
        </p:blipFill>
        <p:spPr>
          <a:xfrm>
            <a:off x="6287146" y="4373268"/>
            <a:ext cx="2360904" cy="1742203"/>
          </a:xfrm>
          <a:prstGeom prst="rect">
            <a:avLst/>
          </a:prstGeom>
        </p:spPr>
      </p:pic>
      <p:sp>
        <p:nvSpPr>
          <p:cNvPr id="33" name="Content Placeholder 2">
            <a:extLst>
              <a:ext uri="{FF2B5EF4-FFF2-40B4-BE49-F238E27FC236}">
                <a16:creationId xmlns:a16="http://schemas.microsoft.com/office/drawing/2014/main" id="{EF0F07B7-26D3-4C84-BCFC-840D1F4B4831}"/>
              </a:ext>
            </a:extLst>
          </p:cNvPr>
          <p:cNvSpPr txBox="1">
            <a:spLocks/>
          </p:cNvSpPr>
          <p:nvPr/>
        </p:nvSpPr>
        <p:spPr>
          <a:xfrm>
            <a:off x="343065" y="1543880"/>
            <a:ext cx="11640003" cy="693813"/>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en-US" sz="1200">
              <a:solidFill>
                <a:schemeClr val="tx1"/>
              </a:solidFill>
              <a:latin typeface="Corbel" panose="020B0503020204020204" pitchFamily="34" charset="0"/>
            </a:endParaRPr>
          </a:p>
        </p:txBody>
      </p:sp>
      <p:sp>
        <p:nvSpPr>
          <p:cNvPr id="34" name="TextBox 33">
            <a:extLst>
              <a:ext uri="{FF2B5EF4-FFF2-40B4-BE49-F238E27FC236}">
                <a16:creationId xmlns:a16="http://schemas.microsoft.com/office/drawing/2014/main" id="{B29B305F-9C4A-4691-9D5A-D94CD4248DD7}"/>
              </a:ext>
            </a:extLst>
          </p:cNvPr>
          <p:cNvSpPr txBox="1"/>
          <p:nvPr/>
        </p:nvSpPr>
        <p:spPr>
          <a:xfrm>
            <a:off x="343065" y="1452699"/>
            <a:ext cx="10872368" cy="641714"/>
          </a:xfrm>
          <a:prstGeom prst="rect">
            <a:avLst/>
          </a:prstGeom>
          <a:noFill/>
        </p:spPr>
        <p:txBody>
          <a:bodyPr wrap="square" rtlCol="0">
            <a:spAutoFit/>
          </a:bodyPr>
          <a:lstStyle/>
          <a:p>
            <a:pPr lvl="0">
              <a:lnSpc>
                <a:spcPct val="85000"/>
              </a:lnSpc>
              <a:spcAft>
                <a:spcPts val="600"/>
              </a:spcAft>
              <a:buClr>
                <a:srgbClr val="FFE600"/>
              </a:buClr>
              <a:buSzPct val="70000"/>
              <a:defRPr/>
            </a:pPr>
            <a:r>
              <a:rPr lang="es-ES" sz="1400" dirty="0">
                <a:latin typeface="Corbel" panose="020B0503020204020204" pitchFamily="34" charset="0"/>
              </a:rPr>
              <a:t>La metodología DAR es una fundación en la que los desarrolladores pueden construir sus aplicaciones. El objetivo es, en un principio, presentar un resumen de la información y luego proporcionar al usuario  la información y herramientas suficientes y útiles para analizar y reportar la información</a:t>
            </a:r>
          </a:p>
        </p:txBody>
      </p:sp>
      <p:grpSp>
        <p:nvGrpSpPr>
          <p:cNvPr id="35" name="Group 34">
            <a:extLst>
              <a:ext uri="{FF2B5EF4-FFF2-40B4-BE49-F238E27FC236}">
                <a16:creationId xmlns:a16="http://schemas.microsoft.com/office/drawing/2014/main" id="{F96AE3BA-EF5F-4E2E-A25D-17B76AFCA65E}"/>
              </a:ext>
            </a:extLst>
          </p:cNvPr>
          <p:cNvGrpSpPr/>
          <p:nvPr/>
        </p:nvGrpSpPr>
        <p:grpSpPr>
          <a:xfrm>
            <a:off x="139700" y="2106246"/>
            <a:ext cx="3279669" cy="4023183"/>
            <a:chOff x="7854916" y="3965635"/>
            <a:chExt cx="880472" cy="1881006"/>
          </a:xfrm>
        </p:grpSpPr>
        <p:grpSp>
          <p:nvGrpSpPr>
            <p:cNvPr id="36" name="Group 35">
              <a:extLst>
                <a:ext uri="{FF2B5EF4-FFF2-40B4-BE49-F238E27FC236}">
                  <a16:creationId xmlns:a16="http://schemas.microsoft.com/office/drawing/2014/main" id="{8AAB878C-4448-4430-AEF6-F2B587A88A97}"/>
                </a:ext>
              </a:extLst>
            </p:cNvPr>
            <p:cNvGrpSpPr/>
            <p:nvPr/>
          </p:nvGrpSpPr>
          <p:grpSpPr>
            <a:xfrm>
              <a:off x="7915337" y="3965635"/>
              <a:ext cx="762180" cy="1881006"/>
              <a:chOff x="5791200" y="4098800"/>
              <a:chExt cx="2719754" cy="1881006"/>
            </a:xfrm>
          </p:grpSpPr>
          <p:sp>
            <p:nvSpPr>
              <p:cNvPr id="40" name="Rectangle 39">
                <a:extLst>
                  <a:ext uri="{FF2B5EF4-FFF2-40B4-BE49-F238E27FC236}">
                    <a16:creationId xmlns:a16="http://schemas.microsoft.com/office/drawing/2014/main" id="{A5781DDA-9315-46CC-B131-4DDE3CD3AF23}"/>
                  </a:ext>
                </a:extLst>
              </p:cNvPr>
              <p:cNvSpPr/>
              <p:nvPr/>
            </p:nvSpPr>
            <p:spPr>
              <a:xfrm>
                <a:off x="5791200" y="4098800"/>
                <a:ext cx="2719754" cy="1881006"/>
              </a:xfrm>
              <a:prstGeom prst="rect">
                <a:avLst/>
              </a:prstGeom>
              <a:ln w="9525" cap="flat" cmpd="sng" algn="ctr">
                <a:noFill/>
                <a:prstDash val="solid"/>
                <a:round/>
                <a:headEnd type="none" w="med" len="med"/>
                <a:tailEnd type="none" w="med" len="med"/>
              </a:ln>
            </p:spPr>
          </p:sp>
          <p:sp>
            <p:nvSpPr>
              <p:cNvPr id="41" name="Freeform 30">
                <a:extLst>
                  <a:ext uri="{FF2B5EF4-FFF2-40B4-BE49-F238E27FC236}">
                    <a16:creationId xmlns:a16="http://schemas.microsoft.com/office/drawing/2014/main" id="{EC56CF56-EC82-4B56-AB56-7F057C8122C1}"/>
                  </a:ext>
                </a:extLst>
              </p:cNvPr>
              <p:cNvSpPr/>
              <p:nvPr/>
            </p:nvSpPr>
            <p:spPr>
              <a:xfrm>
                <a:off x="6697784" y="4098800"/>
                <a:ext cx="906584" cy="627002"/>
              </a:xfrm>
              <a:custGeom>
                <a:avLst/>
                <a:gdLst>
                  <a:gd name="connsiteX0" fmla="*/ 0 w 906584"/>
                  <a:gd name="connsiteY0" fmla="*/ 627002 h 627002"/>
                  <a:gd name="connsiteX1" fmla="*/ 453291 w 906584"/>
                  <a:gd name="connsiteY1" fmla="*/ 0 h 627002"/>
                  <a:gd name="connsiteX2" fmla="*/ 453293 w 906584"/>
                  <a:gd name="connsiteY2" fmla="*/ 0 h 627002"/>
                  <a:gd name="connsiteX3" fmla="*/ 906584 w 906584"/>
                  <a:gd name="connsiteY3" fmla="*/ 627002 h 627002"/>
                  <a:gd name="connsiteX4" fmla="*/ 0 w 906584"/>
                  <a:gd name="connsiteY4" fmla="*/ 627002 h 62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84" h="627002">
                    <a:moveTo>
                      <a:pt x="0" y="627002"/>
                    </a:moveTo>
                    <a:lnTo>
                      <a:pt x="453291" y="0"/>
                    </a:lnTo>
                    <a:lnTo>
                      <a:pt x="453293" y="0"/>
                    </a:lnTo>
                    <a:lnTo>
                      <a:pt x="906584" y="627002"/>
                    </a:lnTo>
                    <a:lnTo>
                      <a:pt x="0" y="627002"/>
                    </a:lnTo>
                    <a:close/>
                  </a:path>
                </a:pathLst>
              </a:custGeom>
              <a:solidFill>
                <a:srgbClr val="FF5B00">
                  <a:alpha val="90000"/>
                </a:srgbClr>
              </a:solidFill>
              <a:ln w="3175" cap="flat" cmpd="sng" algn="ctr">
                <a:solidFill>
                  <a:srgbClr val="F0F0F0"/>
                </a:solidFill>
                <a:prstDash val="solid"/>
              </a:ln>
              <a:effectLst/>
            </p:spPr>
            <p:txBody>
              <a:bodyPr spcFirstLastPara="0" vert="horz" wrap="square" lIns="0" tIns="0" rIns="0" bIns="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s-ES" sz="1100" b="1" i="0" u="none" strike="noStrike" kern="0" cap="none" spc="0" normalizeH="0" baseline="0" noProof="0">
                  <a:ln>
                    <a:noFill/>
                  </a:ln>
                  <a:effectLst/>
                  <a:uLnTx/>
                  <a:uFillTx/>
                  <a:latin typeface="Corbel" panose="020B0503020204020204" pitchFamily="34" charset="0"/>
                </a:endParaRPr>
              </a:p>
            </p:txBody>
          </p:sp>
          <p:sp>
            <p:nvSpPr>
              <p:cNvPr id="42" name="Freeform 31">
                <a:extLst>
                  <a:ext uri="{FF2B5EF4-FFF2-40B4-BE49-F238E27FC236}">
                    <a16:creationId xmlns:a16="http://schemas.microsoft.com/office/drawing/2014/main" id="{D856E1B4-2AC1-41C2-91E5-FED367D3495F}"/>
                  </a:ext>
                </a:extLst>
              </p:cNvPr>
              <p:cNvSpPr/>
              <p:nvPr/>
            </p:nvSpPr>
            <p:spPr>
              <a:xfrm>
                <a:off x="6244492" y="4725802"/>
                <a:ext cx="1813169" cy="627002"/>
              </a:xfrm>
              <a:custGeom>
                <a:avLst/>
                <a:gdLst>
                  <a:gd name="connsiteX0" fmla="*/ 0 w 1813169"/>
                  <a:gd name="connsiteY0" fmla="*/ 627002 h 627002"/>
                  <a:gd name="connsiteX1" fmla="*/ 453291 w 1813169"/>
                  <a:gd name="connsiteY1" fmla="*/ 0 h 627002"/>
                  <a:gd name="connsiteX2" fmla="*/ 1359878 w 1813169"/>
                  <a:gd name="connsiteY2" fmla="*/ 0 h 627002"/>
                  <a:gd name="connsiteX3" fmla="*/ 1813169 w 1813169"/>
                  <a:gd name="connsiteY3" fmla="*/ 627002 h 627002"/>
                  <a:gd name="connsiteX4" fmla="*/ 0 w 1813169"/>
                  <a:gd name="connsiteY4" fmla="*/ 627002 h 62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69" h="627002">
                    <a:moveTo>
                      <a:pt x="0" y="627002"/>
                    </a:moveTo>
                    <a:lnTo>
                      <a:pt x="453291" y="0"/>
                    </a:lnTo>
                    <a:lnTo>
                      <a:pt x="1359878" y="0"/>
                    </a:lnTo>
                    <a:lnTo>
                      <a:pt x="1813169" y="627002"/>
                    </a:lnTo>
                    <a:lnTo>
                      <a:pt x="0" y="627002"/>
                    </a:lnTo>
                    <a:close/>
                  </a:path>
                </a:pathLst>
              </a:custGeom>
              <a:solidFill>
                <a:schemeClr val="bg1">
                  <a:alpha val="70000"/>
                </a:schemeClr>
              </a:solidFill>
              <a:ln w="3175" cap="flat" cmpd="sng" algn="ctr">
                <a:solidFill>
                  <a:srgbClr val="F0F0F0"/>
                </a:solidFill>
                <a:prstDash val="solid"/>
              </a:ln>
              <a:effectLst/>
            </p:spPr>
            <p:txBody>
              <a:bodyPr spcFirstLastPara="0" vert="horz" wrap="square" lIns="317304" tIns="0" rIns="317305" bIns="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s-ES" sz="1100" b="1" i="0" u="none" strike="noStrike" kern="0" cap="none" spc="0" normalizeH="0" baseline="0" noProof="0">
                  <a:ln>
                    <a:noFill/>
                  </a:ln>
                  <a:effectLst/>
                  <a:uLnTx/>
                  <a:uFillTx/>
                  <a:latin typeface="Corbel" panose="020B0503020204020204" pitchFamily="34" charset="0"/>
                </a:endParaRPr>
              </a:p>
            </p:txBody>
          </p:sp>
          <p:sp>
            <p:nvSpPr>
              <p:cNvPr id="43" name="Freeform 32">
                <a:extLst>
                  <a:ext uri="{FF2B5EF4-FFF2-40B4-BE49-F238E27FC236}">
                    <a16:creationId xmlns:a16="http://schemas.microsoft.com/office/drawing/2014/main" id="{B46BBD86-42AF-464A-A41A-147232D0285C}"/>
                  </a:ext>
                </a:extLst>
              </p:cNvPr>
              <p:cNvSpPr/>
              <p:nvPr/>
            </p:nvSpPr>
            <p:spPr>
              <a:xfrm>
                <a:off x="5791200" y="5352804"/>
                <a:ext cx="2719754" cy="627002"/>
              </a:xfrm>
              <a:custGeom>
                <a:avLst/>
                <a:gdLst>
                  <a:gd name="connsiteX0" fmla="*/ 0 w 2719754"/>
                  <a:gd name="connsiteY0" fmla="*/ 627002 h 627002"/>
                  <a:gd name="connsiteX1" fmla="*/ 453291 w 2719754"/>
                  <a:gd name="connsiteY1" fmla="*/ 0 h 627002"/>
                  <a:gd name="connsiteX2" fmla="*/ 2266463 w 2719754"/>
                  <a:gd name="connsiteY2" fmla="*/ 0 h 627002"/>
                  <a:gd name="connsiteX3" fmla="*/ 2719754 w 2719754"/>
                  <a:gd name="connsiteY3" fmla="*/ 627002 h 627002"/>
                  <a:gd name="connsiteX4" fmla="*/ 0 w 2719754"/>
                  <a:gd name="connsiteY4" fmla="*/ 627002 h 62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754" h="627002">
                    <a:moveTo>
                      <a:pt x="0" y="627002"/>
                    </a:moveTo>
                    <a:lnTo>
                      <a:pt x="453291" y="0"/>
                    </a:lnTo>
                    <a:lnTo>
                      <a:pt x="2266463" y="0"/>
                    </a:lnTo>
                    <a:lnTo>
                      <a:pt x="2719754" y="627002"/>
                    </a:lnTo>
                    <a:lnTo>
                      <a:pt x="0" y="627002"/>
                    </a:lnTo>
                    <a:close/>
                  </a:path>
                </a:pathLst>
              </a:custGeom>
              <a:solidFill>
                <a:srgbClr val="FFD200">
                  <a:lumMod val="20000"/>
                  <a:lumOff val="80000"/>
                  <a:alpha val="50000"/>
                </a:srgbClr>
              </a:solidFill>
              <a:ln w="3175" cap="flat" cmpd="sng" algn="ctr">
                <a:solidFill>
                  <a:srgbClr val="F0F0F0"/>
                </a:solidFill>
                <a:prstDash val="solid"/>
              </a:ln>
              <a:effectLst/>
            </p:spPr>
            <p:txBody>
              <a:bodyPr spcFirstLastPara="0" vert="horz" wrap="square" lIns="475956" tIns="0" rIns="475958" bIns="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endParaRPr kumimoji="0" lang="es-ES" sz="1100" b="1" i="0" u="none" strike="noStrike" kern="0" cap="none" spc="0" normalizeH="0" baseline="0" noProof="0">
                  <a:ln>
                    <a:noFill/>
                  </a:ln>
                  <a:effectLst/>
                  <a:uLnTx/>
                  <a:uFillTx/>
                  <a:latin typeface="Corbel" panose="020B0503020204020204" pitchFamily="34" charset="0"/>
                </a:endParaRPr>
              </a:p>
            </p:txBody>
          </p:sp>
        </p:grpSp>
        <p:sp>
          <p:nvSpPr>
            <p:cNvPr id="37" name="Rectangle 36">
              <a:extLst>
                <a:ext uri="{FF2B5EF4-FFF2-40B4-BE49-F238E27FC236}">
                  <a16:creationId xmlns:a16="http://schemas.microsoft.com/office/drawing/2014/main" id="{3E1B225E-5729-4BD5-A6BF-AFE93A8EB43E}"/>
                </a:ext>
              </a:extLst>
            </p:cNvPr>
            <p:cNvSpPr/>
            <p:nvPr/>
          </p:nvSpPr>
          <p:spPr>
            <a:xfrm>
              <a:off x="7854916" y="4205135"/>
              <a:ext cx="880471" cy="261630"/>
            </a:xfrm>
            <a:prstGeom prst="rect">
              <a:avLst/>
            </a:prstGeom>
            <a:noFill/>
            <a:ln w="9525" cap="flat" cmpd="sng" algn="ctr">
              <a:noFill/>
              <a:prstDash val="solid"/>
            </a:ln>
            <a:effectLst/>
          </p:spPr>
          <p:txBody>
            <a:bodyPr rIns="0" rtlCol="0" anchor="t"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2000" b="1" i="0" u="none" strike="noStrike" kern="0" cap="none" spc="0" normalizeH="0" baseline="0" noProof="0">
                  <a:ln>
                    <a:noFill/>
                  </a:ln>
                  <a:effectLst/>
                  <a:uLnTx/>
                  <a:uFillTx/>
                  <a:latin typeface="Corbel" panose="020B0503020204020204" pitchFamily="34" charset="0"/>
                </a:rPr>
                <a:t>Dashboard</a:t>
              </a:r>
            </a:p>
          </p:txBody>
        </p:sp>
        <p:sp>
          <p:nvSpPr>
            <p:cNvPr id="38" name="Rectangle 37">
              <a:extLst>
                <a:ext uri="{FF2B5EF4-FFF2-40B4-BE49-F238E27FC236}">
                  <a16:creationId xmlns:a16="http://schemas.microsoft.com/office/drawing/2014/main" id="{28A48C3A-1980-4DA7-8EA5-A21478844F93}"/>
                </a:ext>
              </a:extLst>
            </p:cNvPr>
            <p:cNvSpPr/>
            <p:nvPr/>
          </p:nvSpPr>
          <p:spPr>
            <a:xfrm>
              <a:off x="7854916" y="4756000"/>
              <a:ext cx="880471" cy="261630"/>
            </a:xfrm>
            <a:prstGeom prst="rect">
              <a:avLst/>
            </a:prstGeom>
            <a:noFill/>
            <a:ln w="9525" cap="flat" cmpd="sng" algn="ctr">
              <a:noFill/>
              <a:prstDash val="solid"/>
            </a:ln>
            <a:effectLst/>
          </p:spPr>
          <p:txBody>
            <a:bodyPr rIns="72000" rtlCol="0" anchor="t"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2000" b="1" i="0" u="none" strike="noStrike" kern="0" cap="none" spc="0" normalizeH="0" baseline="0" noProof="0">
                  <a:ln>
                    <a:noFill/>
                  </a:ln>
                  <a:effectLst/>
                  <a:uLnTx/>
                  <a:uFillTx/>
                  <a:latin typeface="Corbel" panose="020B0503020204020204" pitchFamily="34" charset="0"/>
                </a:rPr>
                <a:t>Analysis</a:t>
              </a:r>
            </a:p>
          </p:txBody>
        </p:sp>
        <p:sp>
          <p:nvSpPr>
            <p:cNvPr id="39" name="Rectangle 38">
              <a:extLst>
                <a:ext uri="{FF2B5EF4-FFF2-40B4-BE49-F238E27FC236}">
                  <a16:creationId xmlns:a16="http://schemas.microsoft.com/office/drawing/2014/main" id="{30115029-0E50-4CD3-BF1A-2D1243C95652}"/>
                </a:ext>
              </a:extLst>
            </p:cNvPr>
            <p:cNvSpPr/>
            <p:nvPr/>
          </p:nvSpPr>
          <p:spPr>
            <a:xfrm>
              <a:off x="7854917" y="5389047"/>
              <a:ext cx="880471" cy="261630"/>
            </a:xfrm>
            <a:prstGeom prst="rect">
              <a:avLst/>
            </a:prstGeom>
            <a:noFill/>
            <a:ln w="9525" cap="flat" cmpd="sng" algn="ctr">
              <a:noFill/>
              <a:prstDash val="solid"/>
            </a:ln>
            <a:effectLst/>
          </p:spPr>
          <p:txBody>
            <a:bodyPr rIns="72000" rtlCol="0" anchor="t"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2400" b="1" i="0" u="none" strike="noStrike" kern="0" cap="none" spc="0" normalizeH="0" baseline="0" noProof="0">
                  <a:ln>
                    <a:noFill/>
                  </a:ln>
                  <a:effectLst/>
                  <a:uLnTx/>
                  <a:uFillTx/>
                  <a:latin typeface="Corbel" panose="020B0503020204020204" pitchFamily="34" charset="0"/>
                </a:rPr>
                <a:t>Reporting</a:t>
              </a:r>
            </a:p>
          </p:txBody>
        </p:sp>
      </p:grpSp>
      <p:sp>
        <p:nvSpPr>
          <p:cNvPr id="44" name="Rectangle 43">
            <a:extLst>
              <a:ext uri="{FF2B5EF4-FFF2-40B4-BE49-F238E27FC236}">
                <a16:creationId xmlns:a16="http://schemas.microsoft.com/office/drawing/2014/main" id="{7F4DC020-65CB-46E4-AF7E-1BC1C2C2F5F2}"/>
              </a:ext>
            </a:extLst>
          </p:cNvPr>
          <p:cNvSpPr/>
          <p:nvPr/>
        </p:nvSpPr>
        <p:spPr>
          <a:xfrm>
            <a:off x="304396" y="1074940"/>
            <a:ext cx="6597758" cy="400110"/>
          </a:xfrm>
          <a:prstGeom prst="rect">
            <a:avLst/>
          </a:prstGeom>
          <a:effectLst/>
        </p:spPr>
        <p:txBody>
          <a:bodyPr wrap="square">
            <a:spAutoFit/>
          </a:bodyPr>
          <a:lstStyle/>
          <a:p>
            <a:pPr lvl="0" fontAlgn="ctr">
              <a:defRPr/>
            </a:pPr>
            <a:r>
              <a:rPr lang="es-ES" sz="2000" b="1" dirty="0">
                <a:latin typeface="Corbel" panose="020B0503020204020204" pitchFamily="34" charset="0"/>
              </a:rPr>
              <a:t>Enfoque DAR</a:t>
            </a:r>
          </a:p>
        </p:txBody>
      </p:sp>
      <p:sp>
        <p:nvSpPr>
          <p:cNvPr id="45" name="Title 1">
            <a:extLst>
              <a:ext uri="{FF2B5EF4-FFF2-40B4-BE49-F238E27FC236}">
                <a16:creationId xmlns:a16="http://schemas.microsoft.com/office/drawing/2014/main" id="{F137E3FE-4473-46C0-A386-33AC169F4138}"/>
              </a:ext>
            </a:extLst>
          </p:cNvPr>
          <p:cNvSpPr>
            <a:spLocks noGrp="1"/>
          </p:cNvSpPr>
          <p:nvPr>
            <p:ph type="title"/>
          </p:nvPr>
        </p:nvSpPr>
        <p:spPr>
          <a:xfrm>
            <a:off x="304800" y="295275"/>
            <a:ext cx="10655300" cy="460375"/>
          </a:xfrm>
        </p:spPr>
        <p:txBody>
          <a:bodyPr/>
          <a:lstStyle/>
          <a:p>
            <a:r>
              <a:rPr lang="es-ES"/>
              <a:t>Visualización de datos | Metodología DAR</a:t>
            </a:r>
          </a:p>
        </p:txBody>
      </p:sp>
    </p:spTree>
    <p:extLst>
      <p:ext uri="{BB962C8B-B14F-4D97-AF65-F5344CB8AC3E}">
        <p14:creationId xmlns:p14="http://schemas.microsoft.com/office/powerpoint/2010/main" val="37024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7F85-E988-461B-8370-BE0CDAA4344B}"/>
              </a:ext>
            </a:extLst>
          </p:cNvPr>
          <p:cNvSpPr>
            <a:spLocks noGrp="1"/>
          </p:cNvSpPr>
          <p:nvPr>
            <p:ph type="title"/>
          </p:nvPr>
        </p:nvSpPr>
        <p:spPr/>
        <p:txBody>
          <a:bodyPr/>
          <a:lstStyle/>
          <a:p>
            <a:r>
              <a:rPr lang="es-ES"/>
              <a:t>Visualización de datos | Metodología DAR</a:t>
            </a:r>
          </a:p>
        </p:txBody>
      </p:sp>
      <p:sp>
        <p:nvSpPr>
          <p:cNvPr id="3" name="Content Placeholder 2">
            <a:extLst>
              <a:ext uri="{FF2B5EF4-FFF2-40B4-BE49-F238E27FC236}">
                <a16:creationId xmlns:a16="http://schemas.microsoft.com/office/drawing/2014/main" id="{7FF0845E-8AC3-4F98-BAC3-19A93E969149}"/>
              </a:ext>
            </a:extLst>
          </p:cNvPr>
          <p:cNvSpPr txBox="1">
            <a:spLocks/>
          </p:cNvSpPr>
          <p:nvPr/>
        </p:nvSpPr>
        <p:spPr>
          <a:xfrm>
            <a:off x="322794" y="3238902"/>
            <a:ext cx="5396301" cy="3309915"/>
          </a:xfrm>
          <a:prstGeom prst="rect">
            <a:avLst/>
          </a:prstGeom>
          <a:noFill/>
          <a:ln w="38100">
            <a:solidFill>
              <a:srgbClr val="00C192"/>
            </a:solidFill>
            <a:prstDash val="sysDash"/>
          </a:ln>
        </p:spPr>
        <p:txBody>
          <a:bodyPr vert="horz" lIns="72000" tIns="72000" rIns="72000" bIns="72000" rtlCol="0" anchor="t" anchorCtr="0">
            <a:noAutofit/>
          </a:bodyPr>
          <a:lstStyle>
            <a:defPPr>
              <a:defRPr lang="es-ES"/>
            </a:defPPr>
            <a:lvl1pPr indent="0" algn="just">
              <a:spcBef>
                <a:spcPct val="20000"/>
              </a:spcBef>
              <a:buClr>
                <a:srgbClr val="00B050"/>
              </a:buClr>
              <a:buSzPct val="120000"/>
              <a:buFont typeface="Arial" pitchFamily="34" charset="0"/>
              <a:buNone/>
              <a:defRPr sz="1200">
                <a:solidFill>
                  <a:srgbClr val="646464"/>
                </a:solidFill>
                <a:latin typeface="EYInterstate Light" panose="02000506000000020004" pitchFamily="2" charset="0"/>
              </a:defRPr>
            </a:lvl1pPr>
            <a:lvl2pPr marL="713232" indent="-356616">
              <a:spcBef>
                <a:spcPct val="20000"/>
              </a:spcBef>
              <a:buClr>
                <a:schemeClr val="accent2"/>
              </a:buClr>
              <a:buSzPct val="70000"/>
              <a:buFont typeface="Arial" pitchFamily="34" charset="0"/>
              <a:buChar char="►"/>
              <a:defRPr sz="2000">
                <a:solidFill>
                  <a:schemeClr val="bg1"/>
                </a:solidFill>
              </a:defRPr>
            </a:lvl2pPr>
            <a:lvl3pPr marL="1069848" indent="-356616">
              <a:spcBef>
                <a:spcPct val="20000"/>
              </a:spcBef>
              <a:buClr>
                <a:schemeClr val="accent2"/>
              </a:buClr>
              <a:buSzPct val="70000"/>
              <a:buFont typeface="Arial" pitchFamily="34" charset="0"/>
              <a:buChar char="►"/>
              <a:defRPr>
                <a:solidFill>
                  <a:schemeClr val="bg1"/>
                </a:solidFill>
              </a:defRPr>
            </a:lvl3pPr>
            <a:lvl4pPr marL="1426464" indent="-356616">
              <a:spcBef>
                <a:spcPct val="20000"/>
              </a:spcBef>
              <a:buClr>
                <a:schemeClr val="accent2"/>
              </a:buClr>
              <a:buSzPct val="70000"/>
              <a:buFont typeface="Arial" pitchFamily="34" charset="0"/>
              <a:buChar char="►"/>
              <a:defRPr sz="1600">
                <a:solidFill>
                  <a:schemeClr val="bg1"/>
                </a:solidFill>
              </a:defRPr>
            </a:lvl4pPr>
            <a:lvl5pPr marL="1783080" indent="-356616">
              <a:spcBef>
                <a:spcPct val="20000"/>
              </a:spcBef>
              <a:buClr>
                <a:schemeClr val="accent2"/>
              </a:buClr>
              <a:buSzPct val="70000"/>
              <a:buFont typeface="Arial" pitchFamily="34" charset="0"/>
              <a:buChar char="►"/>
              <a:defRPr sz="1600">
                <a:solidFill>
                  <a:schemeClr val="bg1"/>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endParaRPr lang="en-US"/>
          </a:p>
        </p:txBody>
      </p:sp>
      <p:sp>
        <p:nvSpPr>
          <p:cNvPr id="4" name="Content Placeholder 2">
            <a:extLst>
              <a:ext uri="{FF2B5EF4-FFF2-40B4-BE49-F238E27FC236}">
                <a16:creationId xmlns:a16="http://schemas.microsoft.com/office/drawing/2014/main" id="{4347FEE9-A76A-4F49-B1A4-38D689D13EE9}"/>
              </a:ext>
            </a:extLst>
          </p:cNvPr>
          <p:cNvSpPr txBox="1">
            <a:spLocks/>
          </p:cNvSpPr>
          <p:nvPr/>
        </p:nvSpPr>
        <p:spPr>
          <a:xfrm>
            <a:off x="5972370" y="3238902"/>
            <a:ext cx="5833687" cy="3309915"/>
          </a:xfrm>
          <a:prstGeom prst="rect">
            <a:avLst/>
          </a:prstGeom>
          <a:noFill/>
          <a:ln w="38100">
            <a:solidFill>
              <a:srgbClr val="C00000"/>
            </a:solid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00B050"/>
              </a:buClr>
              <a:buSzPct val="120000"/>
              <a:buFont typeface="Arial" pitchFamily="34" charset="0"/>
              <a:buNone/>
            </a:pPr>
            <a:endParaRPr lang="en-US" sz="1200">
              <a:solidFill>
                <a:srgbClr val="646464"/>
              </a:solidFill>
              <a:latin typeface="EYInterstate Light" panose="02000506000000020004" pitchFamily="2" charset="0"/>
            </a:endParaRPr>
          </a:p>
        </p:txBody>
      </p:sp>
      <p:grpSp>
        <p:nvGrpSpPr>
          <p:cNvPr id="5" name="Group 4">
            <a:extLst>
              <a:ext uri="{FF2B5EF4-FFF2-40B4-BE49-F238E27FC236}">
                <a16:creationId xmlns:a16="http://schemas.microsoft.com/office/drawing/2014/main" id="{0D36BDC0-4702-46DB-A932-1065105BCD71}"/>
              </a:ext>
            </a:extLst>
          </p:cNvPr>
          <p:cNvGrpSpPr/>
          <p:nvPr/>
        </p:nvGrpSpPr>
        <p:grpSpPr>
          <a:xfrm>
            <a:off x="524047" y="3518312"/>
            <a:ext cx="4635644" cy="2785538"/>
            <a:chOff x="599119" y="3918764"/>
            <a:chExt cx="3221659" cy="1938032"/>
          </a:xfrm>
        </p:grpSpPr>
        <p:pic>
          <p:nvPicPr>
            <p:cNvPr id="6" name="Picture 5">
              <a:extLst>
                <a:ext uri="{FF2B5EF4-FFF2-40B4-BE49-F238E27FC236}">
                  <a16:creationId xmlns:a16="http://schemas.microsoft.com/office/drawing/2014/main" id="{BDA2A89B-0D39-4DCB-8877-5489BE0DE32A}"/>
                </a:ext>
              </a:extLst>
            </p:cNvPr>
            <p:cNvPicPr>
              <a:picLocks noChangeAspect="1"/>
            </p:cNvPicPr>
            <p:nvPr/>
          </p:nvPicPr>
          <p:blipFill rotWithShape="1">
            <a:blip r:embed="rId2"/>
            <a:srcRect t="19385"/>
            <a:stretch/>
          </p:blipFill>
          <p:spPr>
            <a:xfrm>
              <a:off x="599119" y="4491643"/>
              <a:ext cx="1179346" cy="792273"/>
            </a:xfrm>
            <a:prstGeom prst="rect">
              <a:avLst/>
            </a:prstGeom>
          </p:spPr>
        </p:pic>
        <p:pic>
          <p:nvPicPr>
            <p:cNvPr id="7" name="Picture 6">
              <a:extLst>
                <a:ext uri="{FF2B5EF4-FFF2-40B4-BE49-F238E27FC236}">
                  <a16:creationId xmlns:a16="http://schemas.microsoft.com/office/drawing/2014/main" id="{2A08AB03-35B1-4520-9DCA-D240C5CA31E5}"/>
                </a:ext>
              </a:extLst>
            </p:cNvPr>
            <p:cNvPicPr>
              <a:picLocks noChangeAspect="1"/>
            </p:cNvPicPr>
            <p:nvPr/>
          </p:nvPicPr>
          <p:blipFill>
            <a:blip r:embed="rId3"/>
            <a:stretch>
              <a:fillRect/>
            </a:stretch>
          </p:blipFill>
          <p:spPr>
            <a:xfrm>
              <a:off x="2127120" y="3918764"/>
              <a:ext cx="717432" cy="529421"/>
            </a:xfrm>
            <a:prstGeom prst="rect">
              <a:avLst/>
            </a:prstGeom>
          </p:spPr>
        </p:pic>
        <p:pic>
          <p:nvPicPr>
            <p:cNvPr id="8" name="Picture 7">
              <a:extLst>
                <a:ext uri="{FF2B5EF4-FFF2-40B4-BE49-F238E27FC236}">
                  <a16:creationId xmlns:a16="http://schemas.microsoft.com/office/drawing/2014/main" id="{5CC6289C-6ED2-4A3E-B39C-11066FB34559}"/>
                </a:ext>
              </a:extLst>
            </p:cNvPr>
            <p:cNvPicPr>
              <a:picLocks noChangeAspect="1"/>
            </p:cNvPicPr>
            <p:nvPr/>
          </p:nvPicPr>
          <p:blipFill>
            <a:blip r:embed="rId3"/>
            <a:stretch>
              <a:fillRect/>
            </a:stretch>
          </p:blipFill>
          <p:spPr>
            <a:xfrm>
              <a:off x="2127120" y="4623069"/>
              <a:ext cx="717432" cy="529421"/>
            </a:xfrm>
            <a:prstGeom prst="rect">
              <a:avLst/>
            </a:prstGeom>
          </p:spPr>
        </p:pic>
        <p:pic>
          <p:nvPicPr>
            <p:cNvPr id="9" name="Picture 8">
              <a:extLst>
                <a:ext uri="{FF2B5EF4-FFF2-40B4-BE49-F238E27FC236}">
                  <a16:creationId xmlns:a16="http://schemas.microsoft.com/office/drawing/2014/main" id="{E4978304-3821-4788-A51D-A781DFE04F9B}"/>
                </a:ext>
              </a:extLst>
            </p:cNvPr>
            <p:cNvPicPr>
              <a:picLocks noChangeAspect="1"/>
            </p:cNvPicPr>
            <p:nvPr/>
          </p:nvPicPr>
          <p:blipFill>
            <a:blip r:embed="rId3"/>
            <a:stretch>
              <a:fillRect/>
            </a:stretch>
          </p:blipFill>
          <p:spPr>
            <a:xfrm>
              <a:off x="2127120" y="5327375"/>
              <a:ext cx="717432" cy="529421"/>
            </a:xfrm>
            <a:prstGeom prst="rect">
              <a:avLst/>
            </a:prstGeom>
          </p:spPr>
        </p:pic>
        <p:grpSp>
          <p:nvGrpSpPr>
            <p:cNvPr id="10" name="Group 9">
              <a:extLst>
                <a:ext uri="{FF2B5EF4-FFF2-40B4-BE49-F238E27FC236}">
                  <a16:creationId xmlns:a16="http://schemas.microsoft.com/office/drawing/2014/main" id="{D8DD6A90-7826-420A-955F-457E7B75D234}"/>
                </a:ext>
              </a:extLst>
            </p:cNvPr>
            <p:cNvGrpSpPr/>
            <p:nvPr/>
          </p:nvGrpSpPr>
          <p:grpSpPr>
            <a:xfrm>
              <a:off x="3027113" y="3966839"/>
              <a:ext cx="791915" cy="461427"/>
              <a:chOff x="2976314" y="3843297"/>
              <a:chExt cx="1096715" cy="791326"/>
            </a:xfrm>
          </p:grpSpPr>
          <p:pic>
            <p:nvPicPr>
              <p:cNvPr id="25" name="Picture 24">
                <a:extLst>
                  <a:ext uri="{FF2B5EF4-FFF2-40B4-BE49-F238E27FC236}">
                    <a16:creationId xmlns:a16="http://schemas.microsoft.com/office/drawing/2014/main" id="{14DC9785-A7E2-4D48-8F36-E03BD245B920}"/>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26" name="Picture 25">
                <a:extLst>
                  <a:ext uri="{FF2B5EF4-FFF2-40B4-BE49-F238E27FC236}">
                    <a16:creationId xmlns:a16="http://schemas.microsoft.com/office/drawing/2014/main" id="{BE400D57-D4AE-4E6E-BF61-CF23BE412C1C}"/>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27" name="Picture 26">
                <a:extLst>
                  <a:ext uri="{FF2B5EF4-FFF2-40B4-BE49-F238E27FC236}">
                    <a16:creationId xmlns:a16="http://schemas.microsoft.com/office/drawing/2014/main" id="{F18ECC51-A479-430C-B665-76A5E3F3D0DD}"/>
                  </a:ext>
                </a:extLst>
              </p:cNvPr>
              <p:cNvPicPr>
                <a:picLocks noChangeAspect="1"/>
              </p:cNvPicPr>
              <p:nvPr/>
            </p:nvPicPr>
            <p:blipFill>
              <a:blip r:embed="rId4"/>
              <a:stretch>
                <a:fillRect/>
              </a:stretch>
            </p:blipFill>
            <p:spPr>
              <a:xfrm>
                <a:off x="3281114" y="4148097"/>
                <a:ext cx="791915" cy="486526"/>
              </a:xfrm>
              <a:prstGeom prst="rect">
                <a:avLst/>
              </a:prstGeom>
            </p:spPr>
          </p:pic>
        </p:grpSp>
        <p:grpSp>
          <p:nvGrpSpPr>
            <p:cNvPr id="11" name="Group 10">
              <a:extLst>
                <a:ext uri="{FF2B5EF4-FFF2-40B4-BE49-F238E27FC236}">
                  <a16:creationId xmlns:a16="http://schemas.microsoft.com/office/drawing/2014/main" id="{F04AD53A-8597-4D96-9E04-EBFC5A23077F}"/>
                </a:ext>
              </a:extLst>
            </p:cNvPr>
            <p:cNvGrpSpPr/>
            <p:nvPr/>
          </p:nvGrpSpPr>
          <p:grpSpPr>
            <a:xfrm>
              <a:off x="3027114" y="4657065"/>
              <a:ext cx="791915" cy="461427"/>
              <a:chOff x="2976314" y="3843297"/>
              <a:chExt cx="1096715" cy="791326"/>
            </a:xfrm>
          </p:grpSpPr>
          <p:pic>
            <p:nvPicPr>
              <p:cNvPr id="22" name="Picture 21">
                <a:extLst>
                  <a:ext uri="{FF2B5EF4-FFF2-40B4-BE49-F238E27FC236}">
                    <a16:creationId xmlns:a16="http://schemas.microsoft.com/office/drawing/2014/main" id="{FAD1C36E-C5AA-47DE-BE98-FA7DBB8398F3}"/>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23" name="Picture 22">
                <a:extLst>
                  <a:ext uri="{FF2B5EF4-FFF2-40B4-BE49-F238E27FC236}">
                    <a16:creationId xmlns:a16="http://schemas.microsoft.com/office/drawing/2014/main" id="{6324FF8B-FC77-4243-B283-C30A80801491}"/>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24" name="Picture 23">
                <a:extLst>
                  <a:ext uri="{FF2B5EF4-FFF2-40B4-BE49-F238E27FC236}">
                    <a16:creationId xmlns:a16="http://schemas.microsoft.com/office/drawing/2014/main" id="{16AF90F8-1ABC-40D8-8A68-9BFFF66B8D7F}"/>
                  </a:ext>
                </a:extLst>
              </p:cNvPr>
              <p:cNvPicPr>
                <a:picLocks noChangeAspect="1"/>
              </p:cNvPicPr>
              <p:nvPr/>
            </p:nvPicPr>
            <p:blipFill>
              <a:blip r:embed="rId4"/>
              <a:stretch>
                <a:fillRect/>
              </a:stretch>
            </p:blipFill>
            <p:spPr>
              <a:xfrm>
                <a:off x="3281114" y="4148097"/>
                <a:ext cx="791915" cy="486526"/>
              </a:xfrm>
              <a:prstGeom prst="rect">
                <a:avLst/>
              </a:prstGeom>
            </p:spPr>
          </p:pic>
        </p:grpSp>
        <p:grpSp>
          <p:nvGrpSpPr>
            <p:cNvPr id="12" name="Group 11">
              <a:extLst>
                <a:ext uri="{FF2B5EF4-FFF2-40B4-BE49-F238E27FC236}">
                  <a16:creationId xmlns:a16="http://schemas.microsoft.com/office/drawing/2014/main" id="{C2767A72-822E-43C2-802C-1D6D7EF0233E}"/>
                </a:ext>
              </a:extLst>
            </p:cNvPr>
            <p:cNvGrpSpPr/>
            <p:nvPr/>
          </p:nvGrpSpPr>
          <p:grpSpPr>
            <a:xfrm>
              <a:off x="3028863" y="5363427"/>
              <a:ext cx="791915" cy="461427"/>
              <a:chOff x="2976314" y="3843297"/>
              <a:chExt cx="1096715" cy="791326"/>
            </a:xfrm>
          </p:grpSpPr>
          <p:pic>
            <p:nvPicPr>
              <p:cNvPr id="19" name="Picture 18">
                <a:extLst>
                  <a:ext uri="{FF2B5EF4-FFF2-40B4-BE49-F238E27FC236}">
                    <a16:creationId xmlns:a16="http://schemas.microsoft.com/office/drawing/2014/main" id="{2566B359-B8FE-455E-B007-8A96B90546AB}"/>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20" name="Picture 19">
                <a:extLst>
                  <a:ext uri="{FF2B5EF4-FFF2-40B4-BE49-F238E27FC236}">
                    <a16:creationId xmlns:a16="http://schemas.microsoft.com/office/drawing/2014/main" id="{09ED22B6-6547-499C-9737-FD8DBB944360}"/>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21" name="Picture 20">
                <a:extLst>
                  <a:ext uri="{FF2B5EF4-FFF2-40B4-BE49-F238E27FC236}">
                    <a16:creationId xmlns:a16="http://schemas.microsoft.com/office/drawing/2014/main" id="{7E294F3C-9DE2-499D-B843-A955C8179CD8}"/>
                  </a:ext>
                </a:extLst>
              </p:cNvPr>
              <p:cNvPicPr>
                <a:picLocks noChangeAspect="1"/>
              </p:cNvPicPr>
              <p:nvPr/>
            </p:nvPicPr>
            <p:blipFill>
              <a:blip r:embed="rId4"/>
              <a:stretch>
                <a:fillRect/>
              </a:stretch>
            </p:blipFill>
            <p:spPr>
              <a:xfrm>
                <a:off x="3281114" y="4148097"/>
                <a:ext cx="791915" cy="486526"/>
              </a:xfrm>
              <a:prstGeom prst="rect">
                <a:avLst/>
              </a:prstGeom>
            </p:spPr>
          </p:pic>
        </p:grpSp>
        <p:cxnSp>
          <p:nvCxnSpPr>
            <p:cNvPr id="13" name="Elbow Connector 27">
              <a:extLst>
                <a:ext uri="{FF2B5EF4-FFF2-40B4-BE49-F238E27FC236}">
                  <a16:creationId xmlns:a16="http://schemas.microsoft.com/office/drawing/2014/main" id="{C466BE20-7AC6-40B1-BCB9-EBD07C793ED2}"/>
                </a:ext>
              </a:extLst>
            </p:cNvPr>
            <p:cNvCxnSpPr>
              <a:stCxn id="6" idx="3"/>
              <a:endCxn id="7" idx="1"/>
            </p:cNvCxnSpPr>
            <p:nvPr/>
          </p:nvCxnSpPr>
          <p:spPr>
            <a:xfrm flipV="1">
              <a:off x="1778465" y="4183475"/>
              <a:ext cx="348655" cy="704305"/>
            </a:xfrm>
            <a:prstGeom prst="bentConnector3">
              <a:avLst>
                <a:gd name="adj1" fmla="val 50000"/>
              </a:avLst>
            </a:prstGeom>
            <a:noFill/>
            <a:ln w="9525" cap="flat" cmpd="sng" algn="ctr">
              <a:solidFill>
                <a:srgbClr val="808080"/>
              </a:solidFill>
              <a:prstDash val="solid"/>
              <a:tailEnd type="triangle"/>
            </a:ln>
            <a:effectLst/>
          </p:spPr>
        </p:cxnSp>
        <p:cxnSp>
          <p:nvCxnSpPr>
            <p:cNvPr id="14" name="Elbow Connector 87">
              <a:extLst>
                <a:ext uri="{FF2B5EF4-FFF2-40B4-BE49-F238E27FC236}">
                  <a16:creationId xmlns:a16="http://schemas.microsoft.com/office/drawing/2014/main" id="{EF2F44F7-9471-4B56-A55E-CB759BF14D9D}"/>
                </a:ext>
              </a:extLst>
            </p:cNvPr>
            <p:cNvCxnSpPr>
              <a:stCxn id="6" idx="3"/>
              <a:endCxn id="9" idx="1"/>
            </p:cNvCxnSpPr>
            <p:nvPr/>
          </p:nvCxnSpPr>
          <p:spPr>
            <a:xfrm>
              <a:off x="1778465" y="4887780"/>
              <a:ext cx="348655" cy="704306"/>
            </a:xfrm>
            <a:prstGeom prst="bentConnector3">
              <a:avLst>
                <a:gd name="adj1" fmla="val 50000"/>
              </a:avLst>
            </a:prstGeom>
            <a:noFill/>
            <a:ln w="9525" cap="flat" cmpd="sng" algn="ctr">
              <a:solidFill>
                <a:srgbClr val="808080"/>
              </a:solidFill>
              <a:prstDash val="solid"/>
              <a:tailEnd type="triangle"/>
            </a:ln>
            <a:effectLst/>
          </p:spPr>
        </p:cxnSp>
        <p:cxnSp>
          <p:nvCxnSpPr>
            <p:cNvPr id="15" name="Straight Arrow Connector 14">
              <a:extLst>
                <a:ext uri="{FF2B5EF4-FFF2-40B4-BE49-F238E27FC236}">
                  <a16:creationId xmlns:a16="http://schemas.microsoft.com/office/drawing/2014/main" id="{3627D714-1559-4EC4-9607-DD661832957D}"/>
                </a:ext>
              </a:extLst>
            </p:cNvPr>
            <p:cNvCxnSpPr>
              <a:stCxn id="6" idx="3"/>
              <a:endCxn id="8" idx="1"/>
            </p:cNvCxnSpPr>
            <p:nvPr/>
          </p:nvCxnSpPr>
          <p:spPr>
            <a:xfrm>
              <a:off x="1778465" y="4887780"/>
              <a:ext cx="348655" cy="0"/>
            </a:xfrm>
            <a:prstGeom prst="straightConnector1">
              <a:avLst/>
            </a:prstGeom>
            <a:noFill/>
            <a:ln w="9525" cap="flat" cmpd="sng" algn="ctr">
              <a:solidFill>
                <a:srgbClr val="808080"/>
              </a:solidFill>
              <a:prstDash val="solid"/>
              <a:tailEnd type="triangle"/>
            </a:ln>
            <a:effectLst/>
          </p:spPr>
        </p:cxnSp>
        <p:cxnSp>
          <p:nvCxnSpPr>
            <p:cNvPr id="16" name="Straight Arrow Connector 15">
              <a:extLst>
                <a:ext uri="{FF2B5EF4-FFF2-40B4-BE49-F238E27FC236}">
                  <a16:creationId xmlns:a16="http://schemas.microsoft.com/office/drawing/2014/main" id="{4187004E-4C12-445C-B98F-0EF5AB3EE6B9}"/>
                </a:ext>
              </a:extLst>
            </p:cNvPr>
            <p:cNvCxnSpPr/>
            <p:nvPr/>
          </p:nvCxnSpPr>
          <p:spPr>
            <a:xfrm flipV="1">
              <a:off x="2844552" y="4197552"/>
              <a:ext cx="131762" cy="1"/>
            </a:xfrm>
            <a:prstGeom prst="straightConnector1">
              <a:avLst/>
            </a:prstGeom>
            <a:noFill/>
            <a:ln w="9525" cap="flat" cmpd="sng" algn="ctr">
              <a:solidFill>
                <a:srgbClr val="808080"/>
              </a:solidFill>
              <a:prstDash val="solid"/>
              <a:tailEnd type="triangle"/>
            </a:ln>
            <a:effectLst/>
          </p:spPr>
        </p:cxnSp>
        <p:cxnSp>
          <p:nvCxnSpPr>
            <p:cNvPr id="17" name="Straight Arrow Connector 16">
              <a:extLst>
                <a:ext uri="{FF2B5EF4-FFF2-40B4-BE49-F238E27FC236}">
                  <a16:creationId xmlns:a16="http://schemas.microsoft.com/office/drawing/2014/main" id="{FE4F5C0B-92EB-4581-885A-663044974402}"/>
                </a:ext>
              </a:extLst>
            </p:cNvPr>
            <p:cNvCxnSpPr/>
            <p:nvPr/>
          </p:nvCxnSpPr>
          <p:spPr>
            <a:xfrm flipV="1">
              <a:off x="2838981" y="4887777"/>
              <a:ext cx="131762" cy="1"/>
            </a:xfrm>
            <a:prstGeom prst="straightConnector1">
              <a:avLst/>
            </a:prstGeom>
            <a:noFill/>
            <a:ln w="9525" cap="flat" cmpd="sng" algn="ctr">
              <a:solidFill>
                <a:srgbClr val="808080"/>
              </a:solidFill>
              <a:prstDash val="solid"/>
              <a:tailEnd type="triangle"/>
            </a:ln>
            <a:effectLst/>
          </p:spPr>
        </p:cxnSp>
        <p:cxnSp>
          <p:nvCxnSpPr>
            <p:cNvPr id="18" name="Straight Arrow Connector 17">
              <a:extLst>
                <a:ext uri="{FF2B5EF4-FFF2-40B4-BE49-F238E27FC236}">
                  <a16:creationId xmlns:a16="http://schemas.microsoft.com/office/drawing/2014/main" id="{3DF19875-5D73-4D47-AB3E-55297748B62D}"/>
                </a:ext>
              </a:extLst>
            </p:cNvPr>
            <p:cNvCxnSpPr/>
            <p:nvPr/>
          </p:nvCxnSpPr>
          <p:spPr>
            <a:xfrm flipV="1">
              <a:off x="2838981" y="5592086"/>
              <a:ext cx="131762" cy="1"/>
            </a:xfrm>
            <a:prstGeom prst="straightConnector1">
              <a:avLst/>
            </a:prstGeom>
            <a:noFill/>
            <a:ln w="9525" cap="flat" cmpd="sng" algn="ctr">
              <a:solidFill>
                <a:srgbClr val="808080"/>
              </a:solidFill>
              <a:prstDash val="solid"/>
              <a:tailEnd type="triangle"/>
            </a:ln>
            <a:effectLst/>
          </p:spPr>
        </p:cxnSp>
      </p:grpSp>
      <p:grpSp>
        <p:nvGrpSpPr>
          <p:cNvPr id="28" name="Group 27">
            <a:extLst>
              <a:ext uri="{FF2B5EF4-FFF2-40B4-BE49-F238E27FC236}">
                <a16:creationId xmlns:a16="http://schemas.microsoft.com/office/drawing/2014/main" id="{2C43279A-0D56-4617-9722-4547A65C3D3F}"/>
              </a:ext>
            </a:extLst>
          </p:cNvPr>
          <p:cNvGrpSpPr/>
          <p:nvPr/>
        </p:nvGrpSpPr>
        <p:grpSpPr>
          <a:xfrm>
            <a:off x="6970702" y="3471629"/>
            <a:ext cx="3837021" cy="2832221"/>
            <a:chOff x="2127120" y="3918764"/>
            <a:chExt cx="1693658" cy="1938032"/>
          </a:xfrm>
        </p:grpSpPr>
        <p:pic>
          <p:nvPicPr>
            <p:cNvPr id="29" name="Picture 28">
              <a:extLst>
                <a:ext uri="{FF2B5EF4-FFF2-40B4-BE49-F238E27FC236}">
                  <a16:creationId xmlns:a16="http://schemas.microsoft.com/office/drawing/2014/main" id="{BA8F21E3-126C-459D-B4E2-77AFA21E473F}"/>
                </a:ext>
              </a:extLst>
            </p:cNvPr>
            <p:cNvPicPr>
              <a:picLocks noChangeAspect="1"/>
            </p:cNvPicPr>
            <p:nvPr/>
          </p:nvPicPr>
          <p:blipFill>
            <a:blip r:embed="rId3"/>
            <a:stretch>
              <a:fillRect/>
            </a:stretch>
          </p:blipFill>
          <p:spPr>
            <a:xfrm>
              <a:off x="2127120" y="3918764"/>
              <a:ext cx="717432" cy="529421"/>
            </a:xfrm>
            <a:prstGeom prst="rect">
              <a:avLst/>
            </a:prstGeom>
          </p:spPr>
        </p:pic>
        <p:pic>
          <p:nvPicPr>
            <p:cNvPr id="30" name="Picture 29">
              <a:extLst>
                <a:ext uri="{FF2B5EF4-FFF2-40B4-BE49-F238E27FC236}">
                  <a16:creationId xmlns:a16="http://schemas.microsoft.com/office/drawing/2014/main" id="{6CBE7385-2703-4292-8170-1519A85FA8FB}"/>
                </a:ext>
              </a:extLst>
            </p:cNvPr>
            <p:cNvPicPr>
              <a:picLocks noChangeAspect="1"/>
            </p:cNvPicPr>
            <p:nvPr/>
          </p:nvPicPr>
          <p:blipFill>
            <a:blip r:embed="rId3"/>
            <a:stretch>
              <a:fillRect/>
            </a:stretch>
          </p:blipFill>
          <p:spPr>
            <a:xfrm>
              <a:off x="2127120" y="4623069"/>
              <a:ext cx="717432" cy="529421"/>
            </a:xfrm>
            <a:prstGeom prst="rect">
              <a:avLst/>
            </a:prstGeom>
          </p:spPr>
        </p:pic>
        <p:pic>
          <p:nvPicPr>
            <p:cNvPr id="31" name="Picture 30">
              <a:extLst>
                <a:ext uri="{FF2B5EF4-FFF2-40B4-BE49-F238E27FC236}">
                  <a16:creationId xmlns:a16="http://schemas.microsoft.com/office/drawing/2014/main" id="{99D15BF0-E124-4EBB-823F-38819C27B403}"/>
                </a:ext>
              </a:extLst>
            </p:cNvPr>
            <p:cNvPicPr>
              <a:picLocks noChangeAspect="1"/>
            </p:cNvPicPr>
            <p:nvPr/>
          </p:nvPicPr>
          <p:blipFill>
            <a:blip r:embed="rId3"/>
            <a:stretch>
              <a:fillRect/>
            </a:stretch>
          </p:blipFill>
          <p:spPr>
            <a:xfrm>
              <a:off x="2127120" y="5327375"/>
              <a:ext cx="717432" cy="529421"/>
            </a:xfrm>
            <a:prstGeom prst="rect">
              <a:avLst/>
            </a:prstGeom>
          </p:spPr>
        </p:pic>
        <p:grpSp>
          <p:nvGrpSpPr>
            <p:cNvPr id="32" name="Group 31">
              <a:extLst>
                <a:ext uri="{FF2B5EF4-FFF2-40B4-BE49-F238E27FC236}">
                  <a16:creationId xmlns:a16="http://schemas.microsoft.com/office/drawing/2014/main" id="{78ACFD0C-C9BC-49D8-881D-BA900933C366}"/>
                </a:ext>
              </a:extLst>
            </p:cNvPr>
            <p:cNvGrpSpPr/>
            <p:nvPr/>
          </p:nvGrpSpPr>
          <p:grpSpPr>
            <a:xfrm>
              <a:off x="3027113" y="3966839"/>
              <a:ext cx="791915" cy="461427"/>
              <a:chOff x="2976314" y="3843297"/>
              <a:chExt cx="1096715" cy="791326"/>
            </a:xfrm>
          </p:grpSpPr>
          <p:pic>
            <p:nvPicPr>
              <p:cNvPr id="44" name="Picture 43">
                <a:extLst>
                  <a:ext uri="{FF2B5EF4-FFF2-40B4-BE49-F238E27FC236}">
                    <a16:creationId xmlns:a16="http://schemas.microsoft.com/office/drawing/2014/main" id="{90A6785A-2D61-41BA-AB17-FB0ABD753133}"/>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45" name="Picture 44">
                <a:extLst>
                  <a:ext uri="{FF2B5EF4-FFF2-40B4-BE49-F238E27FC236}">
                    <a16:creationId xmlns:a16="http://schemas.microsoft.com/office/drawing/2014/main" id="{191FA2B0-7B06-4CA6-8548-69A9662C2B0A}"/>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46" name="Picture 45">
                <a:extLst>
                  <a:ext uri="{FF2B5EF4-FFF2-40B4-BE49-F238E27FC236}">
                    <a16:creationId xmlns:a16="http://schemas.microsoft.com/office/drawing/2014/main" id="{05934582-08B4-42A3-9528-E31B3382FB2B}"/>
                  </a:ext>
                </a:extLst>
              </p:cNvPr>
              <p:cNvPicPr>
                <a:picLocks noChangeAspect="1"/>
              </p:cNvPicPr>
              <p:nvPr/>
            </p:nvPicPr>
            <p:blipFill>
              <a:blip r:embed="rId4"/>
              <a:stretch>
                <a:fillRect/>
              </a:stretch>
            </p:blipFill>
            <p:spPr>
              <a:xfrm>
                <a:off x="3281114" y="4148097"/>
                <a:ext cx="791915" cy="486526"/>
              </a:xfrm>
              <a:prstGeom prst="rect">
                <a:avLst/>
              </a:prstGeom>
            </p:spPr>
          </p:pic>
        </p:grpSp>
        <p:grpSp>
          <p:nvGrpSpPr>
            <p:cNvPr id="33" name="Group 32">
              <a:extLst>
                <a:ext uri="{FF2B5EF4-FFF2-40B4-BE49-F238E27FC236}">
                  <a16:creationId xmlns:a16="http://schemas.microsoft.com/office/drawing/2014/main" id="{A30C3EB3-E1B3-48B9-A795-D91D9C37930E}"/>
                </a:ext>
              </a:extLst>
            </p:cNvPr>
            <p:cNvGrpSpPr/>
            <p:nvPr/>
          </p:nvGrpSpPr>
          <p:grpSpPr>
            <a:xfrm>
              <a:off x="3027114" y="4657065"/>
              <a:ext cx="791915" cy="461427"/>
              <a:chOff x="2976314" y="3843297"/>
              <a:chExt cx="1096715" cy="791326"/>
            </a:xfrm>
          </p:grpSpPr>
          <p:pic>
            <p:nvPicPr>
              <p:cNvPr id="41" name="Picture 40">
                <a:extLst>
                  <a:ext uri="{FF2B5EF4-FFF2-40B4-BE49-F238E27FC236}">
                    <a16:creationId xmlns:a16="http://schemas.microsoft.com/office/drawing/2014/main" id="{241259B0-A6AC-48F8-AFFC-538F39D2E184}"/>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42" name="Picture 41">
                <a:extLst>
                  <a:ext uri="{FF2B5EF4-FFF2-40B4-BE49-F238E27FC236}">
                    <a16:creationId xmlns:a16="http://schemas.microsoft.com/office/drawing/2014/main" id="{83D05F57-5619-4055-BE74-4D01803953CC}"/>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43" name="Picture 42">
                <a:extLst>
                  <a:ext uri="{FF2B5EF4-FFF2-40B4-BE49-F238E27FC236}">
                    <a16:creationId xmlns:a16="http://schemas.microsoft.com/office/drawing/2014/main" id="{446E2420-B0E5-4838-B6CB-AA58FF7B6437}"/>
                  </a:ext>
                </a:extLst>
              </p:cNvPr>
              <p:cNvPicPr>
                <a:picLocks noChangeAspect="1"/>
              </p:cNvPicPr>
              <p:nvPr/>
            </p:nvPicPr>
            <p:blipFill>
              <a:blip r:embed="rId4"/>
              <a:stretch>
                <a:fillRect/>
              </a:stretch>
            </p:blipFill>
            <p:spPr>
              <a:xfrm>
                <a:off x="3281114" y="4148097"/>
                <a:ext cx="791915" cy="486526"/>
              </a:xfrm>
              <a:prstGeom prst="rect">
                <a:avLst/>
              </a:prstGeom>
            </p:spPr>
          </p:pic>
        </p:grpSp>
        <p:grpSp>
          <p:nvGrpSpPr>
            <p:cNvPr id="34" name="Group 33">
              <a:extLst>
                <a:ext uri="{FF2B5EF4-FFF2-40B4-BE49-F238E27FC236}">
                  <a16:creationId xmlns:a16="http://schemas.microsoft.com/office/drawing/2014/main" id="{40C8229E-80F2-4562-A202-BB7F4880A014}"/>
                </a:ext>
              </a:extLst>
            </p:cNvPr>
            <p:cNvGrpSpPr/>
            <p:nvPr/>
          </p:nvGrpSpPr>
          <p:grpSpPr>
            <a:xfrm>
              <a:off x="3028863" y="5363427"/>
              <a:ext cx="791915" cy="461427"/>
              <a:chOff x="2976314" y="3843297"/>
              <a:chExt cx="1096715" cy="791326"/>
            </a:xfrm>
          </p:grpSpPr>
          <p:pic>
            <p:nvPicPr>
              <p:cNvPr id="38" name="Picture 37">
                <a:extLst>
                  <a:ext uri="{FF2B5EF4-FFF2-40B4-BE49-F238E27FC236}">
                    <a16:creationId xmlns:a16="http://schemas.microsoft.com/office/drawing/2014/main" id="{83773FB9-FEAE-48E9-85D9-DF07E41A68F2}"/>
                  </a:ext>
                </a:extLst>
              </p:cNvPr>
              <p:cNvPicPr>
                <a:picLocks noChangeAspect="1"/>
              </p:cNvPicPr>
              <p:nvPr/>
            </p:nvPicPr>
            <p:blipFill>
              <a:blip r:embed="rId4"/>
              <a:stretch>
                <a:fillRect/>
              </a:stretch>
            </p:blipFill>
            <p:spPr>
              <a:xfrm>
                <a:off x="2976314" y="3843297"/>
                <a:ext cx="791915" cy="486526"/>
              </a:xfrm>
              <a:prstGeom prst="rect">
                <a:avLst/>
              </a:prstGeom>
            </p:spPr>
          </p:pic>
          <p:pic>
            <p:nvPicPr>
              <p:cNvPr id="39" name="Picture 38">
                <a:extLst>
                  <a:ext uri="{FF2B5EF4-FFF2-40B4-BE49-F238E27FC236}">
                    <a16:creationId xmlns:a16="http://schemas.microsoft.com/office/drawing/2014/main" id="{11AFAFDA-52B2-4DF3-B0EA-49855176C224}"/>
                  </a:ext>
                </a:extLst>
              </p:cNvPr>
              <p:cNvPicPr>
                <a:picLocks noChangeAspect="1"/>
              </p:cNvPicPr>
              <p:nvPr/>
            </p:nvPicPr>
            <p:blipFill>
              <a:blip r:embed="rId4"/>
              <a:stretch>
                <a:fillRect/>
              </a:stretch>
            </p:blipFill>
            <p:spPr>
              <a:xfrm>
                <a:off x="3128714" y="3995697"/>
                <a:ext cx="791915" cy="486526"/>
              </a:xfrm>
              <a:prstGeom prst="rect">
                <a:avLst/>
              </a:prstGeom>
            </p:spPr>
          </p:pic>
          <p:pic>
            <p:nvPicPr>
              <p:cNvPr id="40" name="Picture 39">
                <a:extLst>
                  <a:ext uri="{FF2B5EF4-FFF2-40B4-BE49-F238E27FC236}">
                    <a16:creationId xmlns:a16="http://schemas.microsoft.com/office/drawing/2014/main" id="{81D0B7FF-6C17-41ED-B51C-1C215BB00D45}"/>
                  </a:ext>
                </a:extLst>
              </p:cNvPr>
              <p:cNvPicPr>
                <a:picLocks noChangeAspect="1"/>
              </p:cNvPicPr>
              <p:nvPr/>
            </p:nvPicPr>
            <p:blipFill>
              <a:blip r:embed="rId4"/>
              <a:stretch>
                <a:fillRect/>
              </a:stretch>
            </p:blipFill>
            <p:spPr>
              <a:xfrm>
                <a:off x="3281114" y="4148097"/>
                <a:ext cx="791915" cy="486526"/>
              </a:xfrm>
              <a:prstGeom prst="rect">
                <a:avLst/>
              </a:prstGeom>
            </p:spPr>
          </p:pic>
        </p:grpSp>
        <p:cxnSp>
          <p:nvCxnSpPr>
            <p:cNvPr id="35" name="Straight Arrow Connector 34">
              <a:extLst>
                <a:ext uri="{FF2B5EF4-FFF2-40B4-BE49-F238E27FC236}">
                  <a16:creationId xmlns:a16="http://schemas.microsoft.com/office/drawing/2014/main" id="{56212865-5038-412A-A7C2-4C227731BC27}"/>
                </a:ext>
              </a:extLst>
            </p:cNvPr>
            <p:cNvCxnSpPr/>
            <p:nvPr/>
          </p:nvCxnSpPr>
          <p:spPr>
            <a:xfrm flipV="1">
              <a:off x="2844552" y="4197552"/>
              <a:ext cx="131762" cy="1"/>
            </a:xfrm>
            <a:prstGeom prst="straightConnector1">
              <a:avLst/>
            </a:prstGeom>
            <a:noFill/>
            <a:ln w="9525" cap="flat" cmpd="sng" algn="ctr">
              <a:solidFill>
                <a:srgbClr val="808080"/>
              </a:solidFill>
              <a:prstDash val="solid"/>
              <a:tailEnd type="triangle"/>
            </a:ln>
            <a:effectLst/>
          </p:spPr>
        </p:cxnSp>
        <p:cxnSp>
          <p:nvCxnSpPr>
            <p:cNvPr id="36" name="Straight Arrow Connector 35">
              <a:extLst>
                <a:ext uri="{FF2B5EF4-FFF2-40B4-BE49-F238E27FC236}">
                  <a16:creationId xmlns:a16="http://schemas.microsoft.com/office/drawing/2014/main" id="{196AEB02-0AB7-45E4-9719-4F79E9CEBC43}"/>
                </a:ext>
              </a:extLst>
            </p:cNvPr>
            <p:cNvCxnSpPr/>
            <p:nvPr/>
          </p:nvCxnSpPr>
          <p:spPr>
            <a:xfrm flipV="1">
              <a:off x="2838981" y="4887777"/>
              <a:ext cx="131762" cy="1"/>
            </a:xfrm>
            <a:prstGeom prst="straightConnector1">
              <a:avLst/>
            </a:prstGeom>
            <a:noFill/>
            <a:ln w="9525" cap="flat" cmpd="sng" algn="ctr">
              <a:solidFill>
                <a:srgbClr val="808080"/>
              </a:solidFill>
              <a:prstDash val="solid"/>
              <a:tailEnd type="triangle"/>
            </a:ln>
            <a:effectLst/>
          </p:spPr>
        </p:cxnSp>
        <p:cxnSp>
          <p:nvCxnSpPr>
            <p:cNvPr id="37" name="Straight Arrow Connector 36">
              <a:extLst>
                <a:ext uri="{FF2B5EF4-FFF2-40B4-BE49-F238E27FC236}">
                  <a16:creationId xmlns:a16="http://schemas.microsoft.com/office/drawing/2014/main" id="{191A7089-B388-4EA5-A520-AEE2467B3C1F}"/>
                </a:ext>
              </a:extLst>
            </p:cNvPr>
            <p:cNvCxnSpPr/>
            <p:nvPr/>
          </p:nvCxnSpPr>
          <p:spPr>
            <a:xfrm flipV="1">
              <a:off x="2838981" y="5592086"/>
              <a:ext cx="131762" cy="1"/>
            </a:xfrm>
            <a:prstGeom prst="straightConnector1">
              <a:avLst/>
            </a:prstGeom>
            <a:noFill/>
            <a:ln w="9525" cap="flat" cmpd="sng" algn="ctr">
              <a:solidFill>
                <a:srgbClr val="808080"/>
              </a:solidFill>
              <a:prstDash val="solid"/>
              <a:tailEnd type="triangle"/>
            </a:ln>
            <a:effectLst/>
          </p:spPr>
        </p:cxnSp>
      </p:grpSp>
      <p:sp>
        <p:nvSpPr>
          <p:cNvPr id="47" name="Content Placeholder 2">
            <a:extLst>
              <a:ext uri="{FF2B5EF4-FFF2-40B4-BE49-F238E27FC236}">
                <a16:creationId xmlns:a16="http://schemas.microsoft.com/office/drawing/2014/main" id="{B22A4C1F-9B38-41FA-B56B-90B01F652F40}"/>
              </a:ext>
            </a:extLst>
          </p:cNvPr>
          <p:cNvSpPr txBox="1">
            <a:spLocks/>
          </p:cNvSpPr>
          <p:nvPr/>
        </p:nvSpPr>
        <p:spPr>
          <a:xfrm>
            <a:off x="284225" y="1107542"/>
            <a:ext cx="11522593" cy="2036934"/>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Si la aplicación tiene varias páginas, siempre debe haber una </a:t>
            </a:r>
            <a:r>
              <a:rPr kumimoji="0" lang="es-ES" sz="14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página de vista general</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a:t>
            </a:r>
          </a:p>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La página de vista general o </a:t>
            </a:r>
            <a:r>
              <a:rPr kumimoji="0" lang="es-ES" sz="14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el cuadro de mandos principal debe ser la página de destino de la aplicación </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(la pantalla que aparece primero cuando se accede a la aplicación).</a:t>
            </a:r>
          </a:p>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Sólo mostrará la </a:t>
            </a:r>
            <a:r>
              <a:rPr kumimoji="0" lang="es-ES" sz="14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información más relevante.</a:t>
            </a:r>
            <a:endParaRPr kumimoji="0" lang="en-US" sz="14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endParaRPr>
          </a:p>
        </p:txBody>
      </p:sp>
      <p:pic>
        <p:nvPicPr>
          <p:cNvPr id="48" name="Graphic 47" descr="Thumbs Down with solid fill">
            <a:extLst>
              <a:ext uri="{FF2B5EF4-FFF2-40B4-BE49-F238E27FC236}">
                <a16:creationId xmlns:a16="http://schemas.microsoft.com/office/drawing/2014/main" id="{C5B1B66C-3EF9-4C19-83B5-B4253F8DD0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2370" y="2332895"/>
            <a:ext cx="914400" cy="914400"/>
          </a:xfrm>
          <a:prstGeom prst="rect">
            <a:avLst/>
          </a:prstGeom>
        </p:spPr>
      </p:pic>
      <p:pic>
        <p:nvPicPr>
          <p:cNvPr id="49" name="Graphic 48" descr="Thumbs Down with solid fill">
            <a:extLst>
              <a:ext uri="{FF2B5EF4-FFF2-40B4-BE49-F238E27FC236}">
                <a16:creationId xmlns:a16="http://schemas.microsoft.com/office/drawing/2014/main" id="{946D1882-4E0A-4A03-B363-4E0DAA845D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84225" y="2327890"/>
            <a:ext cx="914400" cy="914400"/>
          </a:xfrm>
          <a:prstGeom prst="rect">
            <a:avLst/>
          </a:prstGeom>
        </p:spPr>
      </p:pic>
      <p:sp>
        <p:nvSpPr>
          <p:cNvPr id="50" name="Content Placeholder 2">
            <a:extLst>
              <a:ext uri="{FF2B5EF4-FFF2-40B4-BE49-F238E27FC236}">
                <a16:creationId xmlns:a16="http://schemas.microsoft.com/office/drawing/2014/main" id="{74F07206-125D-4AD9-8989-EEA8EE436464}"/>
              </a:ext>
            </a:extLst>
          </p:cNvPr>
          <p:cNvSpPr txBox="1">
            <a:spLocks/>
          </p:cNvSpPr>
          <p:nvPr/>
        </p:nvSpPr>
        <p:spPr>
          <a:xfrm>
            <a:off x="1198627" y="2723075"/>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Bien</a:t>
            </a:r>
          </a:p>
        </p:txBody>
      </p:sp>
      <p:sp>
        <p:nvSpPr>
          <p:cNvPr id="51" name="Content Placeholder 2">
            <a:extLst>
              <a:ext uri="{FF2B5EF4-FFF2-40B4-BE49-F238E27FC236}">
                <a16:creationId xmlns:a16="http://schemas.microsoft.com/office/drawing/2014/main" id="{B5A83A6C-4A92-412F-84C0-E879A88ABD2A}"/>
              </a:ext>
            </a:extLst>
          </p:cNvPr>
          <p:cNvSpPr txBox="1">
            <a:spLocks/>
          </p:cNvSpPr>
          <p:nvPr/>
        </p:nvSpPr>
        <p:spPr>
          <a:xfrm>
            <a:off x="6970702" y="2686559"/>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Evitar</a:t>
            </a:r>
          </a:p>
        </p:txBody>
      </p:sp>
    </p:spTree>
    <p:extLst>
      <p:ext uri="{BB962C8B-B14F-4D97-AF65-F5344CB8AC3E}">
        <p14:creationId xmlns:p14="http://schemas.microsoft.com/office/powerpoint/2010/main" val="209788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D804-1F8D-4D2F-9B4E-EFD4A06568BB}"/>
              </a:ext>
            </a:extLst>
          </p:cNvPr>
          <p:cNvSpPr>
            <a:spLocks noGrp="1"/>
          </p:cNvSpPr>
          <p:nvPr>
            <p:ph type="title"/>
          </p:nvPr>
        </p:nvSpPr>
        <p:spPr/>
        <p:txBody>
          <a:bodyPr/>
          <a:lstStyle/>
          <a:p>
            <a:r>
              <a:rPr lang="es-ES"/>
              <a:t>Visualización de datos | Metodología DAR</a:t>
            </a:r>
          </a:p>
        </p:txBody>
      </p:sp>
      <p:sp>
        <p:nvSpPr>
          <p:cNvPr id="5" name="Content Placeholder 2">
            <a:extLst>
              <a:ext uri="{FF2B5EF4-FFF2-40B4-BE49-F238E27FC236}">
                <a16:creationId xmlns:a16="http://schemas.microsoft.com/office/drawing/2014/main" id="{9BD1586B-BF46-4BCF-9569-76CB7DA1DD82}"/>
              </a:ext>
            </a:extLst>
          </p:cNvPr>
          <p:cNvSpPr txBox="1">
            <a:spLocks/>
          </p:cNvSpPr>
          <p:nvPr/>
        </p:nvSpPr>
        <p:spPr>
          <a:xfrm>
            <a:off x="284225" y="1107542"/>
            <a:ext cx="11522593" cy="2036934"/>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Esta regla sigue el mismo principio que los detalles a la demanda. Cualquier persona con una buena </a:t>
            </a:r>
            <a:r>
              <a:rPr lang="es-ES" sz="1400" b="1">
                <a:solidFill>
                  <a:schemeClr val="tx1"/>
                </a:solidFill>
                <a:latin typeface="EYInterstate Light" panose="02000506000000020004" pitchFamily="2" charset="0"/>
              </a:rPr>
              <a:t>comprensión de las áreas de negocio </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debe ser capaz de </a:t>
            </a:r>
            <a:r>
              <a:rPr lang="es-ES" sz="1400" b="1">
                <a:solidFill>
                  <a:schemeClr val="tx1"/>
                </a:solidFill>
                <a:latin typeface="EYInterstate Light" panose="02000506000000020004" pitchFamily="2" charset="0"/>
              </a:rPr>
              <a:t>obtener una visión de la actividad en 15 segundos o menos</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 y no debe llevarle más de </a:t>
            </a:r>
            <a:r>
              <a:rPr lang="es-ES" sz="1400" b="1">
                <a:solidFill>
                  <a:schemeClr val="tx1"/>
                </a:solidFill>
                <a:latin typeface="EYInterstate Light" panose="02000506000000020004" pitchFamily="2" charset="0"/>
              </a:rPr>
              <a:t>3 clics </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para acceder al nivel de detalle requerido.</a:t>
            </a:r>
          </a:p>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Las organizaciones de páginas complicadas siempre deben evitarse.</a:t>
            </a:r>
          </a:p>
        </p:txBody>
      </p:sp>
      <p:sp>
        <p:nvSpPr>
          <p:cNvPr id="119" name="Content Placeholder 2">
            <a:extLst>
              <a:ext uri="{FF2B5EF4-FFF2-40B4-BE49-F238E27FC236}">
                <a16:creationId xmlns:a16="http://schemas.microsoft.com/office/drawing/2014/main" id="{395D2ABF-4A37-45EE-A8C4-EAE7AB0BBABE}"/>
              </a:ext>
            </a:extLst>
          </p:cNvPr>
          <p:cNvSpPr txBox="1">
            <a:spLocks/>
          </p:cNvSpPr>
          <p:nvPr/>
        </p:nvSpPr>
        <p:spPr>
          <a:xfrm>
            <a:off x="322794" y="3238902"/>
            <a:ext cx="5396301" cy="3309915"/>
          </a:xfrm>
          <a:prstGeom prst="rect">
            <a:avLst/>
          </a:prstGeom>
          <a:noFill/>
          <a:ln w="38100">
            <a:solidFill>
              <a:srgbClr val="00C192"/>
            </a:solidFill>
            <a:prstDash val="sysDash"/>
          </a:ln>
        </p:spPr>
        <p:txBody>
          <a:bodyPr vert="horz" lIns="72000" tIns="72000" rIns="72000" bIns="72000" rtlCol="0" anchor="t" anchorCtr="0">
            <a:noAutofit/>
          </a:bodyPr>
          <a:lstStyle>
            <a:defPPr>
              <a:defRPr lang="es-ES"/>
            </a:defPPr>
            <a:lvl1pPr indent="0" algn="just">
              <a:spcBef>
                <a:spcPct val="20000"/>
              </a:spcBef>
              <a:buClr>
                <a:srgbClr val="00B050"/>
              </a:buClr>
              <a:buSzPct val="120000"/>
              <a:buFont typeface="Arial" pitchFamily="34" charset="0"/>
              <a:buNone/>
              <a:defRPr sz="1200">
                <a:solidFill>
                  <a:srgbClr val="646464"/>
                </a:solidFill>
                <a:latin typeface="EYInterstate Light" panose="02000506000000020004" pitchFamily="2" charset="0"/>
              </a:defRPr>
            </a:lvl1pPr>
            <a:lvl2pPr marL="713232" indent="-356616">
              <a:spcBef>
                <a:spcPct val="20000"/>
              </a:spcBef>
              <a:buClr>
                <a:schemeClr val="accent2"/>
              </a:buClr>
              <a:buSzPct val="70000"/>
              <a:buFont typeface="Arial" pitchFamily="34" charset="0"/>
              <a:buChar char="►"/>
              <a:defRPr sz="2000">
                <a:solidFill>
                  <a:schemeClr val="bg1"/>
                </a:solidFill>
              </a:defRPr>
            </a:lvl2pPr>
            <a:lvl3pPr marL="1069848" indent="-356616">
              <a:spcBef>
                <a:spcPct val="20000"/>
              </a:spcBef>
              <a:buClr>
                <a:schemeClr val="accent2"/>
              </a:buClr>
              <a:buSzPct val="70000"/>
              <a:buFont typeface="Arial" pitchFamily="34" charset="0"/>
              <a:buChar char="►"/>
              <a:defRPr>
                <a:solidFill>
                  <a:schemeClr val="bg1"/>
                </a:solidFill>
              </a:defRPr>
            </a:lvl3pPr>
            <a:lvl4pPr marL="1426464" indent="-356616">
              <a:spcBef>
                <a:spcPct val="20000"/>
              </a:spcBef>
              <a:buClr>
                <a:schemeClr val="accent2"/>
              </a:buClr>
              <a:buSzPct val="70000"/>
              <a:buFont typeface="Arial" pitchFamily="34" charset="0"/>
              <a:buChar char="►"/>
              <a:defRPr sz="1600">
                <a:solidFill>
                  <a:schemeClr val="bg1"/>
                </a:solidFill>
              </a:defRPr>
            </a:lvl4pPr>
            <a:lvl5pPr marL="1783080" indent="-356616">
              <a:spcBef>
                <a:spcPct val="20000"/>
              </a:spcBef>
              <a:buClr>
                <a:schemeClr val="accent2"/>
              </a:buClr>
              <a:buSzPct val="70000"/>
              <a:buFont typeface="Arial" pitchFamily="34" charset="0"/>
              <a:buChar char="►"/>
              <a:defRPr sz="1600">
                <a:solidFill>
                  <a:schemeClr val="bg1"/>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endParaRPr lang="en-US"/>
          </a:p>
        </p:txBody>
      </p:sp>
      <p:sp>
        <p:nvSpPr>
          <p:cNvPr id="120" name="Content Placeholder 2">
            <a:extLst>
              <a:ext uri="{FF2B5EF4-FFF2-40B4-BE49-F238E27FC236}">
                <a16:creationId xmlns:a16="http://schemas.microsoft.com/office/drawing/2014/main" id="{9D887059-04EC-4188-825E-18369EA033F8}"/>
              </a:ext>
            </a:extLst>
          </p:cNvPr>
          <p:cNvSpPr txBox="1">
            <a:spLocks/>
          </p:cNvSpPr>
          <p:nvPr/>
        </p:nvSpPr>
        <p:spPr>
          <a:xfrm>
            <a:off x="5972370" y="3238902"/>
            <a:ext cx="5833687" cy="3309915"/>
          </a:xfrm>
          <a:prstGeom prst="rect">
            <a:avLst/>
          </a:prstGeom>
          <a:noFill/>
          <a:ln w="38100">
            <a:solidFill>
              <a:srgbClr val="C00000"/>
            </a:solid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00B050"/>
              </a:buClr>
              <a:buSzPct val="120000"/>
              <a:buFont typeface="Arial" pitchFamily="34" charset="0"/>
              <a:buNone/>
            </a:pPr>
            <a:endParaRPr lang="en-US" sz="1200">
              <a:solidFill>
                <a:srgbClr val="646464"/>
              </a:solidFill>
              <a:latin typeface="EYInterstate Light" panose="02000506000000020004" pitchFamily="2" charset="0"/>
            </a:endParaRPr>
          </a:p>
        </p:txBody>
      </p:sp>
      <p:pic>
        <p:nvPicPr>
          <p:cNvPr id="163" name="Graphic 162" descr="Thumbs Down with solid fill">
            <a:extLst>
              <a:ext uri="{FF2B5EF4-FFF2-40B4-BE49-F238E27FC236}">
                <a16:creationId xmlns:a16="http://schemas.microsoft.com/office/drawing/2014/main" id="{A6E3D76A-B437-4133-BD24-7277658181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2370" y="2332895"/>
            <a:ext cx="914400" cy="914400"/>
          </a:xfrm>
          <a:prstGeom prst="rect">
            <a:avLst/>
          </a:prstGeom>
        </p:spPr>
      </p:pic>
      <p:pic>
        <p:nvPicPr>
          <p:cNvPr id="164" name="Graphic 163" descr="Thumbs Down with solid fill">
            <a:extLst>
              <a:ext uri="{FF2B5EF4-FFF2-40B4-BE49-F238E27FC236}">
                <a16:creationId xmlns:a16="http://schemas.microsoft.com/office/drawing/2014/main" id="{32C6ABF1-C491-41AB-9F8E-18A375974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84225" y="2327890"/>
            <a:ext cx="914400" cy="914400"/>
          </a:xfrm>
          <a:prstGeom prst="rect">
            <a:avLst/>
          </a:prstGeom>
        </p:spPr>
      </p:pic>
      <p:sp>
        <p:nvSpPr>
          <p:cNvPr id="165" name="Content Placeholder 2">
            <a:extLst>
              <a:ext uri="{FF2B5EF4-FFF2-40B4-BE49-F238E27FC236}">
                <a16:creationId xmlns:a16="http://schemas.microsoft.com/office/drawing/2014/main" id="{9A8D1E0C-1F1E-4FFC-A37A-3A365131E889}"/>
              </a:ext>
            </a:extLst>
          </p:cNvPr>
          <p:cNvSpPr txBox="1">
            <a:spLocks/>
          </p:cNvSpPr>
          <p:nvPr/>
        </p:nvSpPr>
        <p:spPr>
          <a:xfrm>
            <a:off x="1198627" y="2723075"/>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Bien</a:t>
            </a:r>
          </a:p>
        </p:txBody>
      </p:sp>
      <p:sp>
        <p:nvSpPr>
          <p:cNvPr id="166" name="Content Placeholder 2">
            <a:extLst>
              <a:ext uri="{FF2B5EF4-FFF2-40B4-BE49-F238E27FC236}">
                <a16:creationId xmlns:a16="http://schemas.microsoft.com/office/drawing/2014/main" id="{6DB18EF6-EC13-4DEE-AAA6-9A2FB431D6FA}"/>
              </a:ext>
            </a:extLst>
          </p:cNvPr>
          <p:cNvSpPr txBox="1">
            <a:spLocks/>
          </p:cNvSpPr>
          <p:nvPr/>
        </p:nvSpPr>
        <p:spPr>
          <a:xfrm>
            <a:off x="6970702" y="2686559"/>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Evitar</a:t>
            </a:r>
          </a:p>
        </p:txBody>
      </p:sp>
      <p:grpSp>
        <p:nvGrpSpPr>
          <p:cNvPr id="167" name="Group 166">
            <a:extLst>
              <a:ext uri="{FF2B5EF4-FFF2-40B4-BE49-F238E27FC236}">
                <a16:creationId xmlns:a16="http://schemas.microsoft.com/office/drawing/2014/main" id="{E0A4153C-F1ED-40E2-A4F0-D9BF6ED7437C}"/>
              </a:ext>
            </a:extLst>
          </p:cNvPr>
          <p:cNvGrpSpPr/>
          <p:nvPr/>
        </p:nvGrpSpPr>
        <p:grpSpPr>
          <a:xfrm>
            <a:off x="7301682" y="3371666"/>
            <a:ext cx="3416024" cy="2881011"/>
            <a:chOff x="5676326" y="3785863"/>
            <a:chExt cx="2685970" cy="2243123"/>
          </a:xfrm>
        </p:grpSpPr>
        <p:cxnSp>
          <p:nvCxnSpPr>
            <p:cNvPr id="168" name="Straight Arrow Connector 167">
              <a:extLst>
                <a:ext uri="{FF2B5EF4-FFF2-40B4-BE49-F238E27FC236}">
                  <a16:creationId xmlns:a16="http://schemas.microsoft.com/office/drawing/2014/main" id="{9F4EA420-D593-43FE-AE70-CDF92831A8EB}"/>
                </a:ext>
              </a:extLst>
            </p:cNvPr>
            <p:cNvCxnSpPr/>
            <p:nvPr/>
          </p:nvCxnSpPr>
          <p:spPr>
            <a:xfrm>
              <a:off x="6036233" y="5566232"/>
              <a:ext cx="0" cy="12692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2C9E9B5-007C-44F1-97D5-7F0B95E59524}"/>
                </a:ext>
              </a:extLst>
            </p:cNvPr>
            <p:cNvGrpSpPr/>
            <p:nvPr/>
          </p:nvGrpSpPr>
          <p:grpSpPr>
            <a:xfrm>
              <a:off x="5693551" y="4199734"/>
              <a:ext cx="1607362" cy="1392224"/>
              <a:chOff x="2123006" y="3918764"/>
              <a:chExt cx="1697772" cy="1938032"/>
            </a:xfrm>
          </p:grpSpPr>
          <p:pic>
            <p:nvPicPr>
              <p:cNvPr id="189" name="Picture 188">
                <a:extLst>
                  <a:ext uri="{FF2B5EF4-FFF2-40B4-BE49-F238E27FC236}">
                    <a16:creationId xmlns:a16="http://schemas.microsoft.com/office/drawing/2014/main" id="{634C0509-26F6-448A-98E2-E44A6C484CA4}"/>
                  </a:ext>
                </a:extLst>
              </p:cNvPr>
              <p:cNvPicPr>
                <a:picLocks noChangeAspect="1"/>
              </p:cNvPicPr>
              <p:nvPr/>
            </p:nvPicPr>
            <p:blipFill>
              <a:blip r:embed="rId6"/>
              <a:stretch>
                <a:fillRect/>
              </a:stretch>
            </p:blipFill>
            <p:spPr>
              <a:xfrm>
                <a:off x="2123006" y="3918764"/>
                <a:ext cx="717432" cy="529421"/>
              </a:xfrm>
              <a:prstGeom prst="rect">
                <a:avLst/>
              </a:prstGeom>
            </p:spPr>
          </p:pic>
          <p:pic>
            <p:nvPicPr>
              <p:cNvPr id="190" name="Picture 189">
                <a:extLst>
                  <a:ext uri="{FF2B5EF4-FFF2-40B4-BE49-F238E27FC236}">
                    <a16:creationId xmlns:a16="http://schemas.microsoft.com/office/drawing/2014/main" id="{95AC262A-7EB6-418B-A6DC-70A970763B7F}"/>
                  </a:ext>
                </a:extLst>
              </p:cNvPr>
              <p:cNvPicPr>
                <a:picLocks noChangeAspect="1"/>
              </p:cNvPicPr>
              <p:nvPr/>
            </p:nvPicPr>
            <p:blipFill>
              <a:blip r:embed="rId6"/>
              <a:stretch>
                <a:fillRect/>
              </a:stretch>
            </p:blipFill>
            <p:spPr>
              <a:xfrm>
                <a:off x="2127120" y="4623069"/>
                <a:ext cx="717432" cy="529421"/>
              </a:xfrm>
              <a:prstGeom prst="rect">
                <a:avLst/>
              </a:prstGeom>
            </p:spPr>
          </p:pic>
          <p:pic>
            <p:nvPicPr>
              <p:cNvPr id="191" name="Picture 190">
                <a:extLst>
                  <a:ext uri="{FF2B5EF4-FFF2-40B4-BE49-F238E27FC236}">
                    <a16:creationId xmlns:a16="http://schemas.microsoft.com/office/drawing/2014/main" id="{B349E566-2FC1-4DC4-85E5-CC18FC4357F7}"/>
                  </a:ext>
                </a:extLst>
              </p:cNvPr>
              <p:cNvPicPr>
                <a:picLocks noChangeAspect="1"/>
              </p:cNvPicPr>
              <p:nvPr/>
            </p:nvPicPr>
            <p:blipFill>
              <a:blip r:embed="rId6"/>
              <a:stretch>
                <a:fillRect/>
              </a:stretch>
            </p:blipFill>
            <p:spPr>
              <a:xfrm>
                <a:off x="2127120" y="5327375"/>
                <a:ext cx="717432" cy="529421"/>
              </a:xfrm>
              <a:prstGeom prst="rect">
                <a:avLst/>
              </a:prstGeom>
            </p:spPr>
          </p:pic>
          <p:grpSp>
            <p:nvGrpSpPr>
              <p:cNvPr id="192" name="Group 191">
                <a:extLst>
                  <a:ext uri="{FF2B5EF4-FFF2-40B4-BE49-F238E27FC236}">
                    <a16:creationId xmlns:a16="http://schemas.microsoft.com/office/drawing/2014/main" id="{B682DD55-06D2-446F-B136-B96F3C3CCD14}"/>
                  </a:ext>
                </a:extLst>
              </p:cNvPr>
              <p:cNvGrpSpPr/>
              <p:nvPr/>
            </p:nvGrpSpPr>
            <p:grpSpPr>
              <a:xfrm>
                <a:off x="3027113" y="3966839"/>
                <a:ext cx="791915" cy="461427"/>
                <a:chOff x="2976314" y="3843297"/>
                <a:chExt cx="1096715" cy="791326"/>
              </a:xfrm>
            </p:grpSpPr>
            <p:pic>
              <p:nvPicPr>
                <p:cNvPr id="204" name="Picture 203">
                  <a:extLst>
                    <a:ext uri="{FF2B5EF4-FFF2-40B4-BE49-F238E27FC236}">
                      <a16:creationId xmlns:a16="http://schemas.microsoft.com/office/drawing/2014/main" id="{47870F6D-E888-4060-8692-F415645C04F6}"/>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205" name="Picture 204">
                  <a:extLst>
                    <a:ext uri="{FF2B5EF4-FFF2-40B4-BE49-F238E27FC236}">
                      <a16:creationId xmlns:a16="http://schemas.microsoft.com/office/drawing/2014/main" id="{A9BF8D15-6217-495B-916F-83AD9F286AB4}"/>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06" name="Picture 205">
                  <a:extLst>
                    <a:ext uri="{FF2B5EF4-FFF2-40B4-BE49-F238E27FC236}">
                      <a16:creationId xmlns:a16="http://schemas.microsoft.com/office/drawing/2014/main" id="{F9B90764-2789-4022-A4D7-9D652EECB184}"/>
                    </a:ext>
                  </a:extLst>
                </p:cNvPr>
                <p:cNvPicPr>
                  <a:picLocks noChangeAspect="1"/>
                </p:cNvPicPr>
                <p:nvPr/>
              </p:nvPicPr>
              <p:blipFill>
                <a:blip r:embed="rId7"/>
                <a:stretch>
                  <a:fillRect/>
                </a:stretch>
              </p:blipFill>
              <p:spPr>
                <a:xfrm>
                  <a:off x="3281114" y="4148097"/>
                  <a:ext cx="791915" cy="486526"/>
                </a:xfrm>
                <a:prstGeom prst="rect">
                  <a:avLst/>
                </a:prstGeom>
              </p:spPr>
            </p:pic>
          </p:grpSp>
          <p:grpSp>
            <p:nvGrpSpPr>
              <p:cNvPr id="193" name="Group 192">
                <a:extLst>
                  <a:ext uri="{FF2B5EF4-FFF2-40B4-BE49-F238E27FC236}">
                    <a16:creationId xmlns:a16="http://schemas.microsoft.com/office/drawing/2014/main" id="{2642922A-321B-4050-A02B-D217EC4A8A41}"/>
                  </a:ext>
                </a:extLst>
              </p:cNvPr>
              <p:cNvGrpSpPr/>
              <p:nvPr/>
            </p:nvGrpSpPr>
            <p:grpSpPr>
              <a:xfrm>
                <a:off x="3027114" y="4657065"/>
                <a:ext cx="791915" cy="461427"/>
                <a:chOff x="2976314" y="3843297"/>
                <a:chExt cx="1096715" cy="791326"/>
              </a:xfrm>
            </p:grpSpPr>
            <p:pic>
              <p:nvPicPr>
                <p:cNvPr id="201" name="Picture 200">
                  <a:extLst>
                    <a:ext uri="{FF2B5EF4-FFF2-40B4-BE49-F238E27FC236}">
                      <a16:creationId xmlns:a16="http://schemas.microsoft.com/office/drawing/2014/main" id="{8A0A1875-C37B-4EF9-9F0D-7F410174F1D2}"/>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202" name="Picture 201">
                  <a:extLst>
                    <a:ext uri="{FF2B5EF4-FFF2-40B4-BE49-F238E27FC236}">
                      <a16:creationId xmlns:a16="http://schemas.microsoft.com/office/drawing/2014/main" id="{C090DD5E-B834-49EC-A414-1198946B8B18}"/>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03" name="Picture 202">
                  <a:extLst>
                    <a:ext uri="{FF2B5EF4-FFF2-40B4-BE49-F238E27FC236}">
                      <a16:creationId xmlns:a16="http://schemas.microsoft.com/office/drawing/2014/main" id="{6D11F54B-FB6B-4598-811D-2B0AB44F4C1A}"/>
                    </a:ext>
                  </a:extLst>
                </p:cNvPr>
                <p:cNvPicPr>
                  <a:picLocks noChangeAspect="1"/>
                </p:cNvPicPr>
                <p:nvPr/>
              </p:nvPicPr>
              <p:blipFill>
                <a:blip r:embed="rId7"/>
                <a:stretch>
                  <a:fillRect/>
                </a:stretch>
              </p:blipFill>
              <p:spPr>
                <a:xfrm>
                  <a:off x="3281114" y="4148097"/>
                  <a:ext cx="791915" cy="486526"/>
                </a:xfrm>
                <a:prstGeom prst="rect">
                  <a:avLst/>
                </a:prstGeom>
              </p:spPr>
            </p:pic>
          </p:grpSp>
          <p:grpSp>
            <p:nvGrpSpPr>
              <p:cNvPr id="194" name="Group 193">
                <a:extLst>
                  <a:ext uri="{FF2B5EF4-FFF2-40B4-BE49-F238E27FC236}">
                    <a16:creationId xmlns:a16="http://schemas.microsoft.com/office/drawing/2014/main" id="{F16B1747-EFDE-4097-AFFD-6C1F40ADC6D6}"/>
                  </a:ext>
                </a:extLst>
              </p:cNvPr>
              <p:cNvGrpSpPr/>
              <p:nvPr/>
            </p:nvGrpSpPr>
            <p:grpSpPr>
              <a:xfrm>
                <a:off x="3028863" y="5363427"/>
                <a:ext cx="791915" cy="461427"/>
                <a:chOff x="2976314" y="3843297"/>
                <a:chExt cx="1096715" cy="791326"/>
              </a:xfrm>
            </p:grpSpPr>
            <p:pic>
              <p:nvPicPr>
                <p:cNvPr id="198" name="Picture 197">
                  <a:extLst>
                    <a:ext uri="{FF2B5EF4-FFF2-40B4-BE49-F238E27FC236}">
                      <a16:creationId xmlns:a16="http://schemas.microsoft.com/office/drawing/2014/main" id="{FA5698EC-8DDF-4AC6-B951-487DB743C5CF}"/>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199" name="Picture 198">
                  <a:extLst>
                    <a:ext uri="{FF2B5EF4-FFF2-40B4-BE49-F238E27FC236}">
                      <a16:creationId xmlns:a16="http://schemas.microsoft.com/office/drawing/2014/main" id="{D63D54D0-6AA0-4A9B-B408-96E01E88797B}"/>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00" name="Picture 199">
                  <a:extLst>
                    <a:ext uri="{FF2B5EF4-FFF2-40B4-BE49-F238E27FC236}">
                      <a16:creationId xmlns:a16="http://schemas.microsoft.com/office/drawing/2014/main" id="{A4759D30-F261-412D-B7EF-B3EA8F7710CA}"/>
                    </a:ext>
                  </a:extLst>
                </p:cNvPr>
                <p:cNvPicPr>
                  <a:picLocks noChangeAspect="1"/>
                </p:cNvPicPr>
                <p:nvPr/>
              </p:nvPicPr>
              <p:blipFill>
                <a:blip r:embed="rId7"/>
                <a:stretch>
                  <a:fillRect/>
                </a:stretch>
              </p:blipFill>
              <p:spPr>
                <a:xfrm>
                  <a:off x="3281114" y="4148097"/>
                  <a:ext cx="791915" cy="486526"/>
                </a:xfrm>
                <a:prstGeom prst="rect">
                  <a:avLst/>
                </a:prstGeom>
              </p:spPr>
            </p:pic>
          </p:grpSp>
          <p:cxnSp>
            <p:nvCxnSpPr>
              <p:cNvPr id="195" name="Straight Arrow Connector 194">
                <a:extLst>
                  <a:ext uri="{FF2B5EF4-FFF2-40B4-BE49-F238E27FC236}">
                    <a16:creationId xmlns:a16="http://schemas.microsoft.com/office/drawing/2014/main" id="{18BFBFB5-BD23-466D-975B-6025FA99E76F}"/>
                  </a:ext>
                </a:extLst>
              </p:cNvPr>
              <p:cNvCxnSpPr/>
              <p:nvPr/>
            </p:nvCxnSpPr>
            <p:spPr>
              <a:xfrm flipV="1">
                <a:off x="2844552" y="4197552"/>
                <a:ext cx="131762" cy="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C114E543-0B0A-47BA-8876-79A8E3CC8571}"/>
                  </a:ext>
                </a:extLst>
              </p:cNvPr>
              <p:cNvCxnSpPr/>
              <p:nvPr/>
            </p:nvCxnSpPr>
            <p:spPr>
              <a:xfrm flipV="1">
                <a:off x="2838981" y="4887777"/>
                <a:ext cx="131762" cy="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2148210A-28C5-4B4A-929C-12A35D7D1376}"/>
                  </a:ext>
                </a:extLst>
              </p:cNvPr>
              <p:cNvCxnSpPr/>
              <p:nvPr/>
            </p:nvCxnSpPr>
            <p:spPr>
              <a:xfrm flipV="1">
                <a:off x="2838981" y="5592086"/>
                <a:ext cx="131762" cy="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170" name="Picture 169">
              <a:extLst>
                <a:ext uri="{FF2B5EF4-FFF2-40B4-BE49-F238E27FC236}">
                  <a16:creationId xmlns:a16="http://schemas.microsoft.com/office/drawing/2014/main" id="{44DD2770-CC01-499A-87CF-CAE835CDA302}"/>
                </a:ext>
              </a:extLst>
            </p:cNvPr>
            <p:cNvPicPr>
              <a:picLocks noChangeAspect="1"/>
            </p:cNvPicPr>
            <p:nvPr/>
          </p:nvPicPr>
          <p:blipFill>
            <a:blip r:embed="rId7"/>
            <a:stretch>
              <a:fillRect/>
            </a:stretch>
          </p:blipFill>
          <p:spPr>
            <a:xfrm>
              <a:off x="5676326" y="5697511"/>
              <a:ext cx="541374" cy="203799"/>
            </a:xfrm>
            <a:prstGeom prst="rect">
              <a:avLst/>
            </a:prstGeom>
          </p:spPr>
        </p:pic>
        <p:pic>
          <p:nvPicPr>
            <p:cNvPr id="171" name="Picture 170">
              <a:extLst>
                <a:ext uri="{FF2B5EF4-FFF2-40B4-BE49-F238E27FC236}">
                  <a16:creationId xmlns:a16="http://schemas.microsoft.com/office/drawing/2014/main" id="{D04C6854-2CDA-4856-A146-D1B0815B1B76}"/>
                </a:ext>
              </a:extLst>
            </p:cNvPr>
            <p:cNvPicPr>
              <a:picLocks noChangeAspect="1"/>
            </p:cNvPicPr>
            <p:nvPr/>
          </p:nvPicPr>
          <p:blipFill>
            <a:blip r:embed="rId7"/>
            <a:stretch>
              <a:fillRect/>
            </a:stretch>
          </p:blipFill>
          <p:spPr>
            <a:xfrm>
              <a:off x="5780511" y="5761349"/>
              <a:ext cx="541374" cy="203799"/>
            </a:xfrm>
            <a:prstGeom prst="rect">
              <a:avLst/>
            </a:prstGeom>
          </p:spPr>
        </p:pic>
        <p:pic>
          <p:nvPicPr>
            <p:cNvPr id="172" name="Picture 171">
              <a:extLst>
                <a:ext uri="{FF2B5EF4-FFF2-40B4-BE49-F238E27FC236}">
                  <a16:creationId xmlns:a16="http://schemas.microsoft.com/office/drawing/2014/main" id="{240C3D1B-FB08-4DC1-AB71-6889C806C279}"/>
                </a:ext>
              </a:extLst>
            </p:cNvPr>
            <p:cNvPicPr>
              <a:picLocks noChangeAspect="1"/>
            </p:cNvPicPr>
            <p:nvPr/>
          </p:nvPicPr>
          <p:blipFill>
            <a:blip r:embed="rId7"/>
            <a:stretch>
              <a:fillRect/>
            </a:stretch>
          </p:blipFill>
          <p:spPr>
            <a:xfrm>
              <a:off x="5884696" y="5825187"/>
              <a:ext cx="541374" cy="203799"/>
            </a:xfrm>
            <a:prstGeom prst="rect">
              <a:avLst/>
            </a:prstGeom>
          </p:spPr>
        </p:pic>
        <p:pic>
          <p:nvPicPr>
            <p:cNvPr id="173" name="Picture 172">
              <a:extLst>
                <a:ext uri="{FF2B5EF4-FFF2-40B4-BE49-F238E27FC236}">
                  <a16:creationId xmlns:a16="http://schemas.microsoft.com/office/drawing/2014/main" id="{A5E51E86-4F97-48CB-BE56-E889165C40F4}"/>
                </a:ext>
              </a:extLst>
            </p:cNvPr>
            <p:cNvPicPr>
              <a:picLocks noChangeAspect="1"/>
            </p:cNvPicPr>
            <p:nvPr/>
          </p:nvPicPr>
          <p:blipFill>
            <a:blip r:embed="rId7"/>
            <a:stretch>
              <a:fillRect/>
            </a:stretch>
          </p:blipFill>
          <p:spPr>
            <a:xfrm>
              <a:off x="7612552" y="5007839"/>
              <a:ext cx="541374" cy="203799"/>
            </a:xfrm>
            <a:prstGeom prst="rect">
              <a:avLst/>
            </a:prstGeom>
          </p:spPr>
        </p:pic>
        <p:pic>
          <p:nvPicPr>
            <p:cNvPr id="174" name="Picture 173">
              <a:extLst>
                <a:ext uri="{FF2B5EF4-FFF2-40B4-BE49-F238E27FC236}">
                  <a16:creationId xmlns:a16="http://schemas.microsoft.com/office/drawing/2014/main" id="{529D255D-6CF5-449C-9244-FF2A97BA0B7C}"/>
                </a:ext>
              </a:extLst>
            </p:cNvPr>
            <p:cNvPicPr>
              <a:picLocks noChangeAspect="1"/>
            </p:cNvPicPr>
            <p:nvPr/>
          </p:nvPicPr>
          <p:blipFill>
            <a:blip r:embed="rId7"/>
            <a:stretch>
              <a:fillRect/>
            </a:stretch>
          </p:blipFill>
          <p:spPr>
            <a:xfrm>
              <a:off x="7716737" y="5071677"/>
              <a:ext cx="541374" cy="203799"/>
            </a:xfrm>
            <a:prstGeom prst="rect">
              <a:avLst/>
            </a:prstGeom>
          </p:spPr>
        </p:pic>
        <p:pic>
          <p:nvPicPr>
            <p:cNvPr id="175" name="Picture 174">
              <a:extLst>
                <a:ext uri="{FF2B5EF4-FFF2-40B4-BE49-F238E27FC236}">
                  <a16:creationId xmlns:a16="http://schemas.microsoft.com/office/drawing/2014/main" id="{A4817C6E-05D1-4BFD-A366-FB43659FFD12}"/>
                </a:ext>
              </a:extLst>
            </p:cNvPr>
            <p:cNvPicPr>
              <a:picLocks noChangeAspect="1"/>
            </p:cNvPicPr>
            <p:nvPr/>
          </p:nvPicPr>
          <p:blipFill>
            <a:blip r:embed="rId7"/>
            <a:stretch>
              <a:fillRect/>
            </a:stretch>
          </p:blipFill>
          <p:spPr>
            <a:xfrm>
              <a:off x="7820922" y="5135515"/>
              <a:ext cx="541374" cy="203799"/>
            </a:xfrm>
            <a:prstGeom prst="rect">
              <a:avLst/>
            </a:prstGeom>
          </p:spPr>
        </p:pic>
        <p:pic>
          <p:nvPicPr>
            <p:cNvPr id="176" name="Picture 175">
              <a:extLst>
                <a:ext uri="{FF2B5EF4-FFF2-40B4-BE49-F238E27FC236}">
                  <a16:creationId xmlns:a16="http://schemas.microsoft.com/office/drawing/2014/main" id="{0C54DFFB-1A52-445E-B832-89940D28F00D}"/>
                </a:ext>
              </a:extLst>
            </p:cNvPr>
            <p:cNvPicPr>
              <a:picLocks noChangeAspect="1"/>
            </p:cNvPicPr>
            <p:nvPr/>
          </p:nvPicPr>
          <p:blipFill>
            <a:blip r:embed="rId7"/>
            <a:stretch>
              <a:fillRect/>
            </a:stretch>
          </p:blipFill>
          <p:spPr>
            <a:xfrm>
              <a:off x="7612552" y="5455406"/>
              <a:ext cx="541374" cy="203799"/>
            </a:xfrm>
            <a:prstGeom prst="rect">
              <a:avLst/>
            </a:prstGeom>
          </p:spPr>
        </p:pic>
        <p:pic>
          <p:nvPicPr>
            <p:cNvPr id="177" name="Picture 176">
              <a:extLst>
                <a:ext uri="{FF2B5EF4-FFF2-40B4-BE49-F238E27FC236}">
                  <a16:creationId xmlns:a16="http://schemas.microsoft.com/office/drawing/2014/main" id="{7CD3564B-781D-4AA3-8D84-6F087A25FCF5}"/>
                </a:ext>
              </a:extLst>
            </p:cNvPr>
            <p:cNvPicPr>
              <a:picLocks noChangeAspect="1"/>
            </p:cNvPicPr>
            <p:nvPr/>
          </p:nvPicPr>
          <p:blipFill>
            <a:blip r:embed="rId7"/>
            <a:stretch>
              <a:fillRect/>
            </a:stretch>
          </p:blipFill>
          <p:spPr>
            <a:xfrm>
              <a:off x="7716737" y="5519244"/>
              <a:ext cx="541374" cy="203799"/>
            </a:xfrm>
            <a:prstGeom prst="rect">
              <a:avLst/>
            </a:prstGeom>
          </p:spPr>
        </p:pic>
        <p:pic>
          <p:nvPicPr>
            <p:cNvPr id="178" name="Picture 177">
              <a:extLst>
                <a:ext uri="{FF2B5EF4-FFF2-40B4-BE49-F238E27FC236}">
                  <a16:creationId xmlns:a16="http://schemas.microsoft.com/office/drawing/2014/main" id="{5B062078-1E88-4978-922F-CDD1EE12BE27}"/>
                </a:ext>
              </a:extLst>
            </p:cNvPr>
            <p:cNvPicPr>
              <a:picLocks noChangeAspect="1"/>
            </p:cNvPicPr>
            <p:nvPr/>
          </p:nvPicPr>
          <p:blipFill>
            <a:blip r:embed="rId7"/>
            <a:stretch>
              <a:fillRect/>
            </a:stretch>
          </p:blipFill>
          <p:spPr>
            <a:xfrm>
              <a:off x="7820922" y="5583082"/>
              <a:ext cx="541374" cy="203799"/>
            </a:xfrm>
            <a:prstGeom prst="rect">
              <a:avLst/>
            </a:prstGeom>
          </p:spPr>
        </p:pic>
        <p:pic>
          <p:nvPicPr>
            <p:cNvPr id="179" name="Picture 178">
              <a:extLst>
                <a:ext uri="{FF2B5EF4-FFF2-40B4-BE49-F238E27FC236}">
                  <a16:creationId xmlns:a16="http://schemas.microsoft.com/office/drawing/2014/main" id="{FA7E7EE7-0F0D-4028-B0A9-E8C6533C1DC4}"/>
                </a:ext>
              </a:extLst>
            </p:cNvPr>
            <p:cNvPicPr>
              <a:picLocks noChangeAspect="1"/>
            </p:cNvPicPr>
            <p:nvPr/>
          </p:nvPicPr>
          <p:blipFill>
            <a:blip r:embed="rId7"/>
            <a:stretch>
              <a:fillRect/>
            </a:stretch>
          </p:blipFill>
          <p:spPr>
            <a:xfrm>
              <a:off x="7612552" y="3785863"/>
              <a:ext cx="541374" cy="203799"/>
            </a:xfrm>
            <a:prstGeom prst="rect">
              <a:avLst/>
            </a:prstGeom>
          </p:spPr>
        </p:pic>
        <p:pic>
          <p:nvPicPr>
            <p:cNvPr id="180" name="Picture 179">
              <a:extLst>
                <a:ext uri="{FF2B5EF4-FFF2-40B4-BE49-F238E27FC236}">
                  <a16:creationId xmlns:a16="http://schemas.microsoft.com/office/drawing/2014/main" id="{2AFA6F78-0929-4F5A-A5E8-3577E9CEE854}"/>
                </a:ext>
              </a:extLst>
            </p:cNvPr>
            <p:cNvPicPr>
              <a:picLocks noChangeAspect="1"/>
            </p:cNvPicPr>
            <p:nvPr/>
          </p:nvPicPr>
          <p:blipFill>
            <a:blip r:embed="rId7"/>
            <a:stretch>
              <a:fillRect/>
            </a:stretch>
          </p:blipFill>
          <p:spPr>
            <a:xfrm>
              <a:off x="7716737" y="3849701"/>
              <a:ext cx="541374" cy="203799"/>
            </a:xfrm>
            <a:prstGeom prst="rect">
              <a:avLst/>
            </a:prstGeom>
          </p:spPr>
        </p:pic>
        <p:pic>
          <p:nvPicPr>
            <p:cNvPr id="181" name="Picture 180">
              <a:extLst>
                <a:ext uri="{FF2B5EF4-FFF2-40B4-BE49-F238E27FC236}">
                  <a16:creationId xmlns:a16="http://schemas.microsoft.com/office/drawing/2014/main" id="{22448D82-0C4B-48DB-B617-00D0AA4EE7A2}"/>
                </a:ext>
              </a:extLst>
            </p:cNvPr>
            <p:cNvPicPr>
              <a:picLocks noChangeAspect="1"/>
            </p:cNvPicPr>
            <p:nvPr/>
          </p:nvPicPr>
          <p:blipFill>
            <a:blip r:embed="rId7"/>
            <a:stretch>
              <a:fillRect/>
            </a:stretch>
          </p:blipFill>
          <p:spPr>
            <a:xfrm>
              <a:off x="7820922" y="3913539"/>
              <a:ext cx="541374" cy="203799"/>
            </a:xfrm>
            <a:prstGeom prst="rect">
              <a:avLst/>
            </a:prstGeom>
          </p:spPr>
        </p:pic>
        <p:pic>
          <p:nvPicPr>
            <p:cNvPr id="182" name="Picture 181">
              <a:extLst>
                <a:ext uri="{FF2B5EF4-FFF2-40B4-BE49-F238E27FC236}">
                  <a16:creationId xmlns:a16="http://schemas.microsoft.com/office/drawing/2014/main" id="{1E0842A2-B3B4-4AF3-8B00-BE46A8BF0638}"/>
                </a:ext>
              </a:extLst>
            </p:cNvPr>
            <p:cNvPicPr>
              <a:picLocks noChangeAspect="1"/>
            </p:cNvPicPr>
            <p:nvPr/>
          </p:nvPicPr>
          <p:blipFill>
            <a:blip r:embed="rId7"/>
            <a:stretch>
              <a:fillRect/>
            </a:stretch>
          </p:blipFill>
          <p:spPr>
            <a:xfrm>
              <a:off x="7607233" y="4288300"/>
              <a:ext cx="541374" cy="203799"/>
            </a:xfrm>
            <a:prstGeom prst="rect">
              <a:avLst/>
            </a:prstGeom>
          </p:spPr>
        </p:pic>
        <p:pic>
          <p:nvPicPr>
            <p:cNvPr id="183" name="Picture 182">
              <a:extLst>
                <a:ext uri="{FF2B5EF4-FFF2-40B4-BE49-F238E27FC236}">
                  <a16:creationId xmlns:a16="http://schemas.microsoft.com/office/drawing/2014/main" id="{421AAC48-9DDF-4705-A7A4-B72E1FE1EE2B}"/>
                </a:ext>
              </a:extLst>
            </p:cNvPr>
            <p:cNvPicPr>
              <a:picLocks noChangeAspect="1"/>
            </p:cNvPicPr>
            <p:nvPr/>
          </p:nvPicPr>
          <p:blipFill>
            <a:blip r:embed="rId7"/>
            <a:stretch>
              <a:fillRect/>
            </a:stretch>
          </p:blipFill>
          <p:spPr>
            <a:xfrm>
              <a:off x="7711418" y="4352138"/>
              <a:ext cx="541374" cy="203799"/>
            </a:xfrm>
            <a:prstGeom prst="rect">
              <a:avLst/>
            </a:prstGeom>
          </p:spPr>
        </p:pic>
        <p:pic>
          <p:nvPicPr>
            <p:cNvPr id="184" name="Picture 183">
              <a:extLst>
                <a:ext uri="{FF2B5EF4-FFF2-40B4-BE49-F238E27FC236}">
                  <a16:creationId xmlns:a16="http://schemas.microsoft.com/office/drawing/2014/main" id="{782CBEE7-3610-42FF-8A54-781378520FF9}"/>
                </a:ext>
              </a:extLst>
            </p:cNvPr>
            <p:cNvPicPr>
              <a:picLocks noChangeAspect="1"/>
            </p:cNvPicPr>
            <p:nvPr/>
          </p:nvPicPr>
          <p:blipFill>
            <a:blip r:embed="rId7"/>
            <a:stretch>
              <a:fillRect/>
            </a:stretch>
          </p:blipFill>
          <p:spPr>
            <a:xfrm>
              <a:off x="7815603" y="4415976"/>
              <a:ext cx="541374" cy="203799"/>
            </a:xfrm>
            <a:prstGeom prst="rect">
              <a:avLst/>
            </a:prstGeom>
          </p:spPr>
        </p:pic>
        <p:cxnSp>
          <p:nvCxnSpPr>
            <p:cNvPr id="185" name="Elbow Connector 142">
              <a:extLst>
                <a:ext uri="{FF2B5EF4-FFF2-40B4-BE49-F238E27FC236}">
                  <a16:creationId xmlns:a16="http://schemas.microsoft.com/office/drawing/2014/main" id="{43E15B67-F671-4AAF-8906-AF7DD69C79B9}"/>
                </a:ext>
              </a:extLst>
            </p:cNvPr>
            <p:cNvCxnSpPr/>
            <p:nvPr/>
          </p:nvCxnSpPr>
          <p:spPr>
            <a:xfrm flipV="1">
              <a:off x="7156873" y="3987930"/>
              <a:ext cx="428102" cy="249644"/>
            </a:xfrm>
            <a:prstGeom prst="bentConnector3">
              <a:avLst>
                <a:gd name="adj1" fmla="val 50000"/>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45">
              <a:extLst>
                <a:ext uri="{FF2B5EF4-FFF2-40B4-BE49-F238E27FC236}">
                  <a16:creationId xmlns:a16="http://schemas.microsoft.com/office/drawing/2014/main" id="{DE28C3EE-91DA-4E81-8A62-6D8E9565ECEA}"/>
                </a:ext>
              </a:extLst>
            </p:cNvPr>
            <p:cNvCxnSpPr/>
            <p:nvPr/>
          </p:nvCxnSpPr>
          <p:spPr>
            <a:xfrm flipV="1">
              <a:off x="7202570" y="5046659"/>
              <a:ext cx="428102" cy="249644"/>
            </a:xfrm>
            <a:prstGeom prst="bentConnector3">
              <a:avLst>
                <a:gd name="adj1" fmla="val 50000"/>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48">
              <a:extLst>
                <a:ext uri="{FF2B5EF4-FFF2-40B4-BE49-F238E27FC236}">
                  <a16:creationId xmlns:a16="http://schemas.microsoft.com/office/drawing/2014/main" id="{E8AF1BF3-BDC7-4739-A72D-BDBDEEEC2CF2}"/>
                </a:ext>
              </a:extLst>
            </p:cNvPr>
            <p:cNvCxnSpPr/>
            <p:nvPr/>
          </p:nvCxnSpPr>
          <p:spPr>
            <a:xfrm>
              <a:off x="7309273" y="4389974"/>
              <a:ext cx="275702" cy="127320"/>
            </a:xfrm>
            <a:prstGeom prst="bentConnector3">
              <a:avLst>
                <a:gd name="adj1" fmla="val 50000"/>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50">
              <a:extLst>
                <a:ext uri="{FF2B5EF4-FFF2-40B4-BE49-F238E27FC236}">
                  <a16:creationId xmlns:a16="http://schemas.microsoft.com/office/drawing/2014/main" id="{E2B1E24E-0F85-4E04-91B1-9AB78729B426}"/>
                </a:ext>
              </a:extLst>
            </p:cNvPr>
            <p:cNvCxnSpPr/>
            <p:nvPr/>
          </p:nvCxnSpPr>
          <p:spPr>
            <a:xfrm>
              <a:off x="7300913" y="5502572"/>
              <a:ext cx="275702" cy="127320"/>
            </a:xfrm>
            <a:prstGeom prst="bentConnector3">
              <a:avLst>
                <a:gd name="adj1" fmla="val 50000"/>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B3549F0D-01B9-4106-AD2F-79DFBE2FF702}"/>
              </a:ext>
            </a:extLst>
          </p:cNvPr>
          <p:cNvGrpSpPr/>
          <p:nvPr/>
        </p:nvGrpSpPr>
        <p:grpSpPr>
          <a:xfrm>
            <a:off x="524047" y="3518312"/>
            <a:ext cx="4635644" cy="2785538"/>
            <a:chOff x="599119" y="3918764"/>
            <a:chExt cx="3221659" cy="1938032"/>
          </a:xfrm>
        </p:grpSpPr>
        <p:pic>
          <p:nvPicPr>
            <p:cNvPr id="231" name="Picture 230">
              <a:extLst>
                <a:ext uri="{FF2B5EF4-FFF2-40B4-BE49-F238E27FC236}">
                  <a16:creationId xmlns:a16="http://schemas.microsoft.com/office/drawing/2014/main" id="{69D88943-DBD7-484F-888E-1ADC0175FB76}"/>
                </a:ext>
              </a:extLst>
            </p:cNvPr>
            <p:cNvPicPr>
              <a:picLocks noChangeAspect="1"/>
            </p:cNvPicPr>
            <p:nvPr/>
          </p:nvPicPr>
          <p:blipFill rotWithShape="1">
            <a:blip r:embed="rId8"/>
            <a:srcRect t="19385"/>
            <a:stretch/>
          </p:blipFill>
          <p:spPr>
            <a:xfrm>
              <a:off x="599119" y="4491643"/>
              <a:ext cx="1179346" cy="792273"/>
            </a:xfrm>
            <a:prstGeom prst="rect">
              <a:avLst/>
            </a:prstGeom>
          </p:spPr>
        </p:pic>
        <p:pic>
          <p:nvPicPr>
            <p:cNvPr id="232" name="Picture 231">
              <a:extLst>
                <a:ext uri="{FF2B5EF4-FFF2-40B4-BE49-F238E27FC236}">
                  <a16:creationId xmlns:a16="http://schemas.microsoft.com/office/drawing/2014/main" id="{705D8D25-1854-4374-822D-2476EA06DC72}"/>
                </a:ext>
              </a:extLst>
            </p:cNvPr>
            <p:cNvPicPr>
              <a:picLocks noChangeAspect="1"/>
            </p:cNvPicPr>
            <p:nvPr/>
          </p:nvPicPr>
          <p:blipFill>
            <a:blip r:embed="rId6"/>
            <a:stretch>
              <a:fillRect/>
            </a:stretch>
          </p:blipFill>
          <p:spPr>
            <a:xfrm>
              <a:off x="2127120" y="3918764"/>
              <a:ext cx="717432" cy="529421"/>
            </a:xfrm>
            <a:prstGeom prst="rect">
              <a:avLst/>
            </a:prstGeom>
          </p:spPr>
        </p:pic>
        <p:pic>
          <p:nvPicPr>
            <p:cNvPr id="233" name="Picture 232">
              <a:extLst>
                <a:ext uri="{FF2B5EF4-FFF2-40B4-BE49-F238E27FC236}">
                  <a16:creationId xmlns:a16="http://schemas.microsoft.com/office/drawing/2014/main" id="{094C4CDD-DAD3-4924-BA61-BA6CDCBFC274}"/>
                </a:ext>
              </a:extLst>
            </p:cNvPr>
            <p:cNvPicPr>
              <a:picLocks noChangeAspect="1"/>
            </p:cNvPicPr>
            <p:nvPr/>
          </p:nvPicPr>
          <p:blipFill>
            <a:blip r:embed="rId6"/>
            <a:stretch>
              <a:fillRect/>
            </a:stretch>
          </p:blipFill>
          <p:spPr>
            <a:xfrm>
              <a:off x="2127120" y="4623069"/>
              <a:ext cx="717432" cy="529421"/>
            </a:xfrm>
            <a:prstGeom prst="rect">
              <a:avLst/>
            </a:prstGeom>
          </p:spPr>
        </p:pic>
        <p:pic>
          <p:nvPicPr>
            <p:cNvPr id="234" name="Picture 233">
              <a:extLst>
                <a:ext uri="{FF2B5EF4-FFF2-40B4-BE49-F238E27FC236}">
                  <a16:creationId xmlns:a16="http://schemas.microsoft.com/office/drawing/2014/main" id="{FD37E676-1DF3-420E-AA2C-44EAA140D6C2}"/>
                </a:ext>
              </a:extLst>
            </p:cNvPr>
            <p:cNvPicPr>
              <a:picLocks noChangeAspect="1"/>
            </p:cNvPicPr>
            <p:nvPr/>
          </p:nvPicPr>
          <p:blipFill>
            <a:blip r:embed="rId6"/>
            <a:stretch>
              <a:fillRect/>
            </a:stretch>
          </p:blipFill>
          <p:spPr>
            <a:xfrm>
              <a:off x="2127120" y="5327375"/>
              <a:ext cx="717432" cy="529421"/>
            </a:xfrm>
            <a:prstGeom prst="rect">
              <a:avLst/>
            </a:prstGeom>
          </p:spPr>
        </p:pic>
        <p:grpSp>
          <p:nvGrpSpPr>
            <p:cNvPr id="235" name="Group 234">
              <a:extLst>
                <a:ext uri="{FF2B5EF4-FFF2-40B4-BE49-F238E27FC236}">
                  <a16:creationId xmlns:a16="http://schemas.microsoft.com/office/drawing/2014/main" id="{92528092-8A2F-4BEF-B898-987DF9307FF5}"/>
                </a:ext>
              </a:extLst>
            </p:cNvPr>
            <p:cNvGrpSpPr/>
            <p:nvPr/>
          </p:nvGrpSpPr>
          <p:grpSpPr>
            <a:xfrm>
              <a:off x="3027113" y="3966839"/>
              <a:ext cx="791915" cy="461427"/>
              <a:chOff x="2976314" y="3843297"/>
              <a:chExt cx="1096715" cy="791326"/>
            </a:xfrm>
          </p:grpSpPr>
          <p:pic>
            <p:nvPicPr>
              <p:cNvPr id="250" name="Picture 249">
                <a:extLst>
                  <a:ext uri="{FF2B5EF4-FFF2-40B4-BE49-F238E27FC236}">
                    <a16:creationId xmlns:a16="http://schemas.microsoft.com/office/drawing/2014/main" id="{18FE22B1-A4B8-4E6E-A6DB-539AFAB88837}"/>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251" name="Picture 250">
                <a:extLst>
                  <a:ext uri="{FF2B5EF4-FFF2-40B4-BE49-F238E27FC236}">
                    <a16:creationId xmlns:a16="http://schemas.microsoft.com/office/drawing/2014/main" id="{BEBFC755-E357-478C-AF2E-0E9872BB2276}"/>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52" name="Picture 251">
                <a:extLst>
                  <a:ext uri="{FF2B5EF4-FFF2-40B4-BE49-F238E27FC236}">
                    <a16:creationId xmlns:a16="http://schemas.microsoft.com/office/drawing/2014/main" id="{DA357670-1DFD-48B5-A54C-B91E6C2D06B8}"/>
                  </a:ext>
                </a:extLst>
              </p:cNvPr>
              <p:cNvPicPr>
                <a:picLocks noChangeAspect="1"/>
              </p:cNvPicPr>
              <p:nvPr/>
            </p:nvPicPr>
            <p:blipFill>
              <a:blip r:embed="rId7"/>
              <a:stretch>
                <a:fillRect/>
              </a:stretch>
            </p:blipFill>
            <p:spPr>
              <a:xfrm>
                <a:off x="3281114" y="4148097"/>
                <a:ext cx="791915" cy="486526"/>
              </a:xfrm>
              <a:prstGeom prst="rect">
                <a:avLst/>
              </a:prstGeom>
            </p:spPr>
          </p:pic>
        </p:grpSp>
        <p:grpSp>
          <p:nvGrpSpPr>
            <p:cNvPr id="236" name="Group 235">
              <a:extLst>
                <a:ext uri="{FF2B5EF4-FFF2-40B4-BE49-F238E27FC236}">
                  <a16:creationId xmlns:a16="http://schemas.microsoft.com/office/drawing/2014/main" id="{C9CBB7A0-A297-44C7-8C8A-10A2A57400D0}"/>
                </a:ext>
              </a:extLst>
            </p:cNvPr>
            <p:cNvGrpSpPr/>
            <p:nvPr/>
          </p:nvGrpSpPr>
          <p:grpSpPr>
            <a:xfrm>
              <a:off x="3027114" y="4657065"/>
              <a:ext cx="791915" cy="461427"/>
              <a:chOff x="2976314" y="3843297"/>
              <a:chExt cx="1096715" cy="791326"/>
            </a:xfrm>
          </p:grpSpPr>
          <p:pic>
            <p:nvPicPr>
              <p:cNvPr id="247" name="Picture 246">
                <a:extLst>
                  <a:ext uri="{FF2B5EF4-FFF2-40B4-BE49-F238E27FC236}">
                    <a16:creationId xmlns:a16="http://schemas.microsoft.com/office/drawing/2014/main" id="{65F593E8-8516-42A8-9401-08CE0510ACEE}"/>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248" name="Picture 247">
                <a:extLst>
                  <a:ext uri="{FF2B5EF4-FFF2-40B4-BE49-F238E27FC236}">
                    <a16:creationId xmlns:a16="http://schemas.microsoft.com/office/drawing/2014/main" id="{97D99003-63F7-4E5C-899E-48CB9C2771C7}"/>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49" name="Picture 248">
                <a:extLst>
                  <a:ext uri="{FF2B5EF4-FFF2-40B4-BE49-F238E27FC236}">
                    <a16:creationId xmlns:a16="http://schemas.microsoft.com/office/drawing/2014/main" id="{E3EB7D5C-CEE2-4152-8D03-28E4DBC86149}"/>
                  </a:ext>
                </a:extLst>
              </p:cNvPr>
              <p:cNvPicPr>
                <a:picLocks noChangeAspect="1"/>
              </p:cNvPicPr>
              <p:nvPr/>
            </p:nvPicPr>
            <p:blipFill>
              <a:blip r:embed="rId7"/>
              <a:stretch>
                <a:fillRect/>
              </a:stretch>
            </p:blipFill>
            <p:spPr>
              <a:xfrm>
                <a:off x="3281114" y="4148097"/>
                <a:ext cx="791915" cy="486526"/>
              </a:xfrm>
              <a:prstGeom prst="rect">
                <a:avLst/>
              </a:prstGeom>
            </p:spPr>
          </p:pic>
        </p:grpSp>
        <p:grpSp>
          <p:nvGrpSpPr>
            <p:cNvPr id="237" name="Group 236">
              <a:extLst>
                <a:ext uri="{FF2B5EF4-FFF2-40B4-BE49-F238E27FC236}">
                  <a16:creationId xmlns:a16="http://schemas.microsoft.com/office/drawing/2014/main" id="{4BDE18E5-4966-4270-B0E0-28B39AED8103}"/>
                </a:ext>
              </a:extLst>
            </p:cNvPr>
            <p:cNvGrpSpPr/>
            <p:nvPr/>
          </p:nvGrpSpPr>
          <p:grpSpPr>
            <a:xfrm>
              <a:off x="3028863" y="5363427"/>
              <a:ext cx="791915" cy="461427"/>
              <a:chOff x="2976314" y="3843297"/>
              <a:chExt cx="1096715" cy="791326"/>
            </a:xfrm>
          </p:grpSpPr>
          <p:pic>
            <p:nvPicPr>
              <p:cNvPr id="244" name="Picture 243">
                <a:extLst>
                  <a:ext uri="{FF2B5EF4-FFF2-40B4-BE49-F238E27FC236}">
                    <a16:creationId xmlns:a16="http://schemas.microsoft.com/office/drawing/2014/main" id="{11719941-6A48-47DA-918F-0C64B4012061}"/>
                  </a:ext>
                </a:extLst>
              </p:cNvPr>
              <p:cNvPicPr>
                <a:picLocks noChangeAspect="1"/>
              </p:cNvPicPr>
              <p:nvPr/>
            </p:nvPicPr>
            <p:blipFill>
              <a:blip r:embed="rId7"/>
              <a:stretch>
                <a:fillRect/>
              </a:stretch>
            </p:blipFill>
            <p:spPr>
              <a:xfrm>
                <a:off x="2976314" y="3843297"/>
                <a:ext cx="791915" cy="486526"/>
              </a:xfrm>
              <a:prstGeom prst="rect">
                <a:avLst/>
              </a:prstGeom>
            </p:spPr>
          </p:pic>
          <p:pic>
            <p:nvPicPr>
              <p:cNvPr id="245" name="Picture 244">
                <a:extLst>
                  <a:ext uri="{FF2B5EF4-FFF2-40B4-BE49-F238E27FC236}">
                    <a16:creationId xmlns:a16="http://schemas.microsoft.com/office/drawing/2014/main" id="{CE60667A-D3F1-4552-A31E-2500F96CD259}"/>
                  </a:ext>
                </a:extLst>
              </p:cNvPr>
              <p:cNvPicPr>
                <a:picLocks noChangeAspect="1"/>
              </p:cNvPicPr>
              <p:nvPr/>
            </p:nvPicPr>
            <p:blipFill>
              <a:blip r:embed="rId7"/>
              <a:stretch>
                <a:fillRect/>
              </a:stretch>
            </p:blipFill>
            <p:spPr>
              <a:xfrm>
                <a:off x="3128714" y="3995697"/>
                <a:ext cx="791915" cy="486526"/>
              </a:xfrm>
              <a:prstGeom prst="rect">
                <a:avLst/>
              </a:prstGeom>
            </p:spPr>
          </p:pic>
          <p:pic>
            <p:nvPicPr>
              <p:cNvPr id="246" name="Picture 245">
                <a:extLst>
                  <a:ext uri="{FF2B5EF4-FFF2-40B4-BE49-F238E27FC236}">
                    <a16:creationId xmlns:a16="http://schemas.microsoft.com/office/drawing/2014/main" id="{B601425C-5BD7-4B83-B83F-4D06366638F1}"/>
                  </a:ext>
                </a:extLst>
              </p:cNvPr>
              <p:cNvPicPr>
                <a:picLocks noChangeAspect="1"/>
              </p:cNvPicPr>
              <p:nvPr/>
            </p:nvPicPr>
            <p:blipFill>
              <a:blip r:embed="rId7"/>
              <a:stretch>
                <a:fillRect/>
              </a:stretch>
            </p:blipFill>
            <p:spPr>
              <a:xfrm>
                <a:off x="3281114" y="4148097"/>
                <a:ext cx="791915" cy="486526"/>
              </a:xfrm>
              <a:prstGeom prst="rect">
                <a:avLst/>
              </a:prstGeom>
            </p:spPr>
          </p:pic>
        </p:grpSp>
        <p:cxnSp>
          <p:nvCxnSpPr>
            <p:cNvPr id="238" name="Elbow Connector 27">
              <a:extLst>
                <a:ext uri="{FF2B5EF4-FFF2-40B4-BE49-F238E27FC236}">
                  <a16:creationId xmlns:a16="http://schemas.microsoft.com/office/drawing/2014/main" id="{78943285-D7CC-4E8F-B2F0-D430B89E1A60}"/>
                </a:ext>
              </a:extLst>
            </p:cNvPr>
            <p:cNvCxnSpPr>
              <a:stCxn id="231" idx="3"/>
              <a:endCxn id="232" idx="1"/>
            </p:cNvCxnSpPr>
            <p:nvPr/>
          </p:nvCxnSpPr>
          <p:spPr>
            <a:xfrm flipV="1">
              <a:off x="1778465" y="4183475"/>
              <a:ext cx="348655" cy="704305"/>
            </a:xfrm>
            <a:prstGeom prst="bentConnector3">
              <a:avLst>
                <a:gd name="adj1" fmla="val 50000"/>
              </a:avLst>
            </a:prstGeom>
            <a:noFill/>
            <a:ln w="9525" cap="flat" cmpd="sng" algn="ctr">
              <a:solidFill>
                <a:srgbClr val="808080"/>
              </a:solidFill>
              <a:prstDash val="solid"/>
              <a:tailEnd type="triangle"/>
            </a:ln>
            <a:effectLst/>
          </p:spPr>
        </p:cxnSp>
        <p:cxnSp>
          <p:nvCxnSpPr>
            <p:cNvPr id="239" name="Elbow Connector 87">
              <a:extLst>
                <a:ext uri="{FF2B5EF4-FFF2-40B4-BE49-F238E27FC236}">
                  <a16:creationId xmlns:a16="http://schemas.microsoft.com/office/drawing/2014/main" id="{EDCAAC98-5822-4F50-A5B4-1DFA7429B8BD}"/>
                </a:ext>
              </a:extLst>
            </p:cNvPr>
            <p:cNvCxnSpPr>
              <a:stCxn id="231" idx="3"/>
              <a:endCxn id="234" idx="1"/>
            </p:cNvCxnSpPr>
            <p:nvPr/>
          </p:nvCxnSpPr>
          <p:spPr>
            <a:xfrm>
              <a:off x="1778465" y="4887780"/>
              <a:ext cx="348655" cy="704306"/>
            </a:xfrm>
            <a:prstGeom prst="bentConnector3">
              <a:avLst>
                <a:gd name="adj1" fmla="val 50000"/>
              </a:avLst>
            </a:prstGeom>
            <a:noFill/>
            <a:ln w="9525" cap="flat" cmpd="sng" algn="ctr">
              <a:solidFill>
                <a:srgbClr val="808080"/>
              </a:solidFill>
              <a:prstDash val="solid"/>
              <a:tailEnd type="triangle"/>
            </a:ln>
            <a:effectLst/>
          </p:spPr>
        </p:cxnSp>
        <p:cxnSp>
          <p:nvCxnSpPr>
            <p:cNvPr id="240" name="Straight Arrow Connector 239">
              <a:extLst>
                <a:ext uri="{FF2B5EF4-FFF2-40B4-BE49-F238E27FC236}">
                  <a16:creationId xmlns:a16="http://schemas.microsoft.com/office/drawing/2014/main" id="{23F49BA5-85E9-43C2-A135-D97142E7E02D}"/>
                </a:ext>
              </a:extLst>
            </p:cNvPr>
            <p:cNvCxnSpPr>
              <a:stCxn id="231" idx="3"/>
              <a:endCxn id="233" idx="1"/>
            </p:cNvCxnSpPr>
            <p:nvPr/>
          </p:nvCxnSpPr>
          <p:spPr>
            <a:xfrm>
              <a:off x="1778465" y="4887780"/>
              <a:ext cx="348655" cy="0"/>
            </a:xfrm>
            <a:prstGeom prst="straightConnector1">
              <a:avLst/>
            </a:prstGeom>
            <a:noFill/>
            <a:ln w="9525" cap="flat" cmpd="sng" algn="ctr">
              <a:solidFill>
                <a:srgbClr val="808080"/>
              </a:solidFill>
              <a:prstDash val="solid"/>
              <a:tailEnd type="triangle"/>
            </a:ln>
            <a:effectLst/>
          </p:spPr>
        </p:cxnSp>
        <p:cxnSp>
          <p:nvCxnSpPr>
            <p:cNvPr id="241" name="Straight Arrow Connector 240">
              <a:extLst>
                <a:ext uri="{FF2B5EF4-FFF2-40B4-BE49-F238E27FC236}">
                  <a16:creationId xmlns:a16="http://schemas.microsoft.com/office/drawing/2014/main" id="{BD1E65B5-397E-4519-BB3A-43FD4143ED0A}"/>
                </a:ext>
              </a:extLst>
            </p:cNvPr>
            <p:cNvCxnSpPr/>
            <p:nvPr/>
          </p:nvCxnSpPr>
          <p:spPr>
            <a:xfrm flipV="1">
              <a:off x="2844552" y="4197552"/>
              <a:ext cx="131762" cy="1"/>
            </a:xfrm>
            <a:prstGeom prst="straightConnector1">
              <a:avLst/>
            </a:prstGeom>
            <a:noFill/>
            <a:ln w="9525" cap="flat" cmpd="sng" algn="ctr">
              <a:solidFill>
                <a:srgbClr val="808080"/>
              </a:solidFill>
              <a:prstDash val="solid"/>
              <a:tailEnd type="triangle"/>
            </a:ln>
            <a:effectLst/>
          </p:spPr>
        </p:cxnSp>
        <p:cxnSp>
          <p:nvCxnSpPr>
            <p:cNvPr id="242" name="Straight Arrow Connector 241">
              <a:extLst>
                <a:ext uri="{FF2B5EF4-FFF2-40B4-BE49-F238E27FC236}">
                  <a16:creationId xmlns:a16="http://schemas.microsoft.com/office/drawing/2014/main" id="{2A7187F5-EAE6-443A-9CAA-7CAA3586413C}"/>
                </a:ext>
              </a:extLst>
            </p:cNvPr>
            <p:cNvCxnSpPr/>
            <p:nvPr/>
          </p:nvCxnSpPr>
          <p:spPr>
            <a:xfrm flipV="1">
              <a:off x="2838981" y="4887777"/>
              <a:ext cx="131762" cy="1"/>
            </a:xfrm>
            <a:prstGeom prst="straightConnector1">
              <a:avLst/>
            </a:prstGeom>
            <a:noFill/>
            <a:ln w="9525" cap="flat" cmpd="sng" algn="ctr">
              <a:solidFill>
                <a:srgbClr val="808080"/>
              </a:solidFill>
              <a:prstDash val="solid"/>
              <a:tailEnd type="triangle"/>
            </a:ln>
            <a:effectLst/>
          </p:spPr>
        </p:cxnSp>
        <p:cxnSp>
          <p:nvCxnSpPr>
            <p:cNvPr id="243" name="Straight Arrow Connector 242">
              <a:extLst>
                <a:ext uri="{FF2B5EF4-FFF2-40B4-BE49-F238E27FC236}">
                  <a16:creationId xmlns:a16="http://schemas.microsoft.com/office/drawing/2014/main" id="{AEFDA6A5-F3FA-44A6-946A-9926844E5E08}"/>
                </a:ext>
              </a:extLst>
            </p:cNvPr>
            <p:cNvCxnSpPr/>
            <p:nvPr/>
          </p:nvCxnSpPr>
          <p:spPr>
            <a:xfrm flipV="1">
              <a:off x="2838981" y="5592086"/>
              <a:ext cx="131762" cy="1"/>
            </a:xfrm>
            <a:prstGeom prst="straightConnector1">
              <a:avLst/>
            </a:prstGeom>
            <a:noFill/>
            <a:ln w="9525" cap="flat" cmpd="sng" algn="ctr">
              <a:solidFill>
                <a:srgbClr val="808080"/>
              </a:solidFill>
              <a:prstDash val="solid"/>
              <a:tailEnd type="triangle"/>
            </a:ln>
            <a:effectLst/>
          </p:spPr>
        </p:cxnSp>
      </p:grpSp>
    </p:spTree>
    <p:extLst>
      <p:ext uri="{BB962C8B-B14F-4D97-AF65-F5344CB8AC3E}">
        <p14:creationId xmlns:p14="http://schemas.microsoft.com/office/powerpoint/2010/main" val="3770204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531F-FB88-4D60-9345-9A48589790E1}"/>
              </a:ext>
            </a:extLst>
          </p:cNvPr>
          <p:cNvSpPr>
            <a:spLocks noGrp="1"/>
          </p:cNvSpPr>
          <p:nvPr>
            <p:ph type="title"/>
          </p:nvPr>
        </p:nvSpPr>
        <p:spPr/>
        <p:txBody>
          <a:bodyPr/>
          <a:lstStyle/>
          <a:p>
            <a:r>
              <a:rPr lang="es-ES"/>
              <a:t>Visualización de datos | Metodología DAR</a:t>
            </a:r>
          </a:p>
        </p:txBody>
      </p:sp>
      <p:sp>
        <p:nvSpPr>
          <p:cNvPr id="3" name="Content Placeholder 2">
            <a:extLst>
              <a:ext uri="{FF2B5EF4-FFF2-40B4-BE49-F238E27FC236}">
                <a16:creationId xmlns:a16="http://schemas.microsoft.com/office/drawing/2014/main" id="{EC54E50A-DCFD-4884-A122-FF1229491AA9}"/>
              </a:ext>
            </a:extLst>
          </p:cNvPr>
          <p:cNvSpPr txBox="1">
            <a:spLocks/>
          </p:cNvSpPr>
          <p:nvPr/>
        </p:nvSpPr>
        <p:spPr>
          <a:xfrm>
            <a:off x="284225" y="1107542"/>
            <a:ext cx="11522593" cy="2036934"/>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La </a:t>
            </a:r>
            <a:r>
              <a:rPr lang="es-ES" sz="1400" b="1">
                <a:solidFill>
                  <a:schemeClr val="tx1"/>
                </a:solidFill>
                <a:latin typeface="EYInterstate Light" panose="02000506000000020004" pitchFamily="2" charset="0"/>
              </a:rPr>
              <a:t>posición del gráfico </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en la pantalla impacta la percepción que el usuario tiene sobre la relevancia de la información presentada.</a:t>
            </a:r>
          </a:p>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Los usuarios suelen leer y ver las pantallas siguiendo un patrón en </a:t>
            </a:r>
            <a:r>
              <a:rPr lang="es-ES" sz="1400" b="1">
                <a:solidFill>
                  <a:schemeClr val="tx1"/>
                </a:solidFill>
                <a:latin typeface="EYInterstate Light" panose="02000506000000020004" pitchFamily="2" charset="0"/>
              </a:rPr>
              <a:t>forma de "F", </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prestando más atención a la esquina superior izquierda de la pantalla.</a:t>
            </a:r>
          </a:p>
          <a:p>
            <a:pPr marL="356616" marR="0" lvl="0" indent="-356616" algn="just" defTabSz="914400" rtl="0" eaLnBrk="1" fontAlgn="auto" latinLnBrk="0" hangingPunct="1">
              <a:lnSpc>
                <a:spcPct val="100000"/>
              </a:lnSpc>
              <a:spcBef>
                <a:spcPct val="20000"/>
              </a:spcBef>
              <a:spcAft>
                <a:spcPts val="0"/>
              </a:spcAft>
              <a:buClr>
                <a:srgbClr val="00B050"/>
              </a:buClr>
              <a:buSzPct val="120000"/>
              <a:buFont typeface="Wingdings 2" panose="05020102010507070707" pitchFamily="18" charset="2"/>
              <a:buChar char=""/>
              <a:tabLst/>
              <a:defRPr/>
            </a:pP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Al organizar la información y teniendo en cuenta el diseño de la pantalla, el desarrollador debe ser consciente de que la información colocada en la </a:t>
            </a:r>
            <a:r>
              <a:rPr lang="es-ES" sz="1400" b="1">
                <a:solidFill>
                  <a:schemeClr val="tx1"/>
                </a:solidFill>
                <a:latin typeface="EYInterstate Light" panose="02000506000000020004" pitchFamily="2" charset="0"/>
              </a:rPr>
              <a:t>esquina superior izquierda se hace hincapié</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 mientras que el que se coloca en la esquina inferior derecha se </a:t>
            </a:r>
            <a:r>
              <a:rPr kumimoji="0" lang="es-ES" sz="1400" b="0" i="0" u="none" strike="noStrike" kern="1200" cap="none" spc="0" normalizeH="0" baseline="0" noProof="0" err="1">
                <a:ln>
                  <a:noFill/>
                </a:ln>
                <a:solidFill>
                  <a:schemeClr val="tx1"/>
                </a:solidFill>
                <a:effectLst/>
                <a:uLnTx/>
                <a:uFillTx/>
                <a:latin typeface="EYInterstate Light" panose="02000506000000020004" pitchFamily="2" charset="0"/>
                <a:ea typeface="+mn-ea"/>
                <a:cs typeface="+mn-cs"/>
              </a:rPr>
              <a:t>desacentúa</a:t>
            </a:r>
            <a:r>
              <a:rPr kumimoji="0" lang="es-ES" sz="1400" b="0"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a:t>
            </a:r>
          </a:p>
        </p:txBody>
      </p:sp>
      <p:grpSp>
        <p:nvGrpSpPr>
          <p:cNvPr id="4" name="Group 3">
            <a:extLst>
              <a:ext uri="{FF2B5EF4-FFF2-40B4-BE49-F238E27FC236}">
                <a16:creationId xmlns:a16="http://schemas.microsoft.com/office/drawing/2014/main" id="{173E357D-B237-4689-A17C-2DE4B61A8E1A}"/>
              </a:ext>
            </a:extLst>
          </p:cNvPr>
          <p:cNvGrpSpPr/>
          <p:nvPr/>
        </p:nvGrpSpPr>
        <p:grpSpPr>
          <a:xfrm>
            <a:off x="1015745" y="3612914"/>
            <a:ext cx="4232911" cy="2499951"/>
            <a:chOff x="779762" y="4113057"/>
            <a:chExt cx="3020713" cy="1584820"/>
          </a:xfrm>
        </p:grpSpPr>
        <p:sp>
          <p:nvSpPr>
            <p:cNvPr id="5" name="Freeform 50">
              <a:extLst>
                <a:ext uri="{FF2B5EF4-FFF2-40B4-BE49-F238E27FC236}">
                  <a16:creationId xmlns:a16="http://schemas.microsoft.com/office/drawing/2014/main" id="{19A59498-E7E2-482A-B865-59A04054B0F4}"/>
                </a:ext>
              </a:extLst>
            </p:cNvPr>
            <p:cNvSpPr>
              <a:spLocks noChangeAspect="1" noEditPoints="1"/>
            </p:cNvSpPr>
            <p:nvPr/>
          </p:nvSpPr>
          <p:spPr bwMode="auto">
            <a:xfrm>
              <a:off x="779762" y="4147500"/>
              <a:ext cx="1598000" cy="1516880"/>
            </a:xfrm>
            <a:custGeom>
              <a:avLst/>
              <a:gdLst>
                <a:gd name="T0" fmla="*/ 2147483647 w 5332"/>
                <a:gd name="T1" fmla="*/ 2147483647 h 4763"/>
                <a:gd name="T2" fmla="*/ 2147483647 w 5332"/>
                <a:gd name="T3" fmla="*/ 2147483647 h 4763"/>
                <a:gd name="T4" fmla="*/ 2147483647 w 5332"/>
                <a:gd name="T5" fmla="*/ 2147483647 h 4763"/>
                <a:gd name="T6" fmla="*/ 2147483647 w 5332"/>
                <a:gd name="T7" fmla="*/ 2147483647 h 4763"/>
                <a:gd name="T8" fmla="*/ 2147483647 w 5332"/>
                <a:gd name="T9" fmla="*/ 2147483647 h 4763"/>
                <a:gd name="T10" fmla="*/ 2147483647 w 5332"/>
                <a:gd name="T11" fmla="*/ 2147483647 h 4763"/>
                <a:gd name="T12" fmla="*/ 2147483647 w 5332"/>
                <a:gd name="T13" fmla="*/ 2147483647 h 4763"/>
                <a:gd name="T14" fmla="*/ 2147483647 w 5332"/>
                <a:gd name="T15" fmla="*/ 2147483647 h 4763"/>
                <a:gd name="T16" fmla="*/ 2147483647 w 5332"/>
                <a:gd name="T17" fmla="*/ 2147483647 h 4763"/>
                <a:gd name="T18" fmla="*/ 2147483647 w 5332"/>
                <a:gd name="T19" fmla="*/ 2147483647 h 4763"/>
                <a:gd name="T20" fmla="*/ 2147483647 w 5332"/>
                <a:gd name="T21" fmla="*/ 2147483647 h 4763"/>
                <a:gd name="T22" fmla="*/ 2147483647 w 5332"/>
                <a:gd name="T23" fmla="*/ 2147483647 h 4763"/>
                <a:gd name="T24" fmla="*/ 2147483647 w 5332"/>
                <a:gd name="T25" fmla="*/ 2147483647 h 4763"/>
                <a:gd name="T26" fmla="*/ 2147483647 w 5332"/>
                <a:gd name="T27" fmla="*/ 2147483647 h 4763"/>
                <a:gd name="T28" fmla="*/ 2147483647 w 5332"/>
                <a:gd name="T29" fmla="*/ 2147483647 h 4763"/>
                <a:gd name="T30" fmla="*/ 2147483647 w 5332"/>
                <a:gd name="T31" fmla="*/ 2147483647 h 4763"/>
                <a:gd name="T32" fmla="*/ 2147483647 w 5332"/>
                <a:gd name="T33" fmla="*/ 2147483647 h 4763"/>
                <a:gd name="T34" fmla="*/ 2147483647 w 5332"/>
                <a:gd name="T35" fmla="*/ 2147483647 h 4763"/>
                <a:gd name="T36" fmla="*/ 2147483647 w 5332"/>
                <a:gd name="T37" fmla="*/ 2147483647 h 4763"/>
                <a:gd name="T38" fmla="*/ 2147483647 w 5332"/>
                <a:gd name="T39" fmla="*/ 2147483647 h 4763"/>
                <a:gd name="T40" fmla="*/ 2147483647 w 5332"/>
                <a:gd name="T41" fmla="*/ 2147483647 h 4763"/>
                <a:gd name="T42" fmla="*/ 2147483647 w 5332"/>
                <a:gd name="T43" fmla="*/ 2147483647 h 4763"/>
                <a:gd name="T44" fmla="*/ 2147483647 w 5332"/>
                <a:gd name="T45" fmla="*/ 2147483647 h 4763"/>
                <a:gd name="T46" fmla="*/ 2147483647 w 5332"/>
                <a:gd name="T47" fmla="*/ 2147483647 h 4763"/>
                <a:gd name="T48" fmla="*/ 2147483647 w 5332"/>
                <a:gd name="T49" fmla="*/ 2147483647 h 4763"/>
                <a:gd name="T50" fmla="*/ 2147483647 w 5332"/>
                <a:gd name="T51" fmla="*/ 2147483647 h 4763"/>
                <a:gd name="T52" fmla="*/ 2147483647 w 5332"/>
                <a:gd name="T53" fmla="*/ 2147483647 h 4763"/>
                <a:gd name="T54" fmla="*/ 2147483647 w 5332"/>
                <a:gd name="T55" fmla="*/ 2147483647 h 4763"/>
                <a:gd name="T56" fmla="*/ 2147483647 w 5332"/>
                <a:gd name="T57" fmla="*/ 2147483647 h 4763"/>
                <a:gd name="T58" fmla="*/ 2147483647 w 5332"/>
                <a:gd name="T59" fmla="*/ 2147483647 h 4763"/>
                <a:gd name="T60" fmla="*/ 2147483647 w 5332"/>
                <a:gd name="T61" fmla="*/ 2147483647 h 4763"/>
                <a:gd name="T62" fmla="*/ 2147483647 w 5332"/>
                <a:gd name="T63" fmla="*/ 2147483647 h 4763"/>
                <a:gd name="T64" fmla="*/ 2147483647 w 5332"/>
                <a:gd name="T65" fmla="*/ 2147483647 h 4763"/>
                <a:gd name="T66" fmla="*/ 2147483647 w 5332"/>
                <a:gd name="T67" fmla="*/ 2147483647 h 4763"/>
                <a:gd name="T68" fmla="*/ 2147483647 w 5332"/>
                <a:gd name="T69" fmla="*/ 2147483647 h 4763"/>
                <a:gd name="T70" fmla="*/ 2147483647 w 5332"/>
                <a:gd name="T71" fmla="*/ 2147483647 h 4763"/>
                <a:gd name="T72" fmla="*/ 2147483647 w 5332"/>
                <a:gd name="T73" fmla="*/ 2147483647 h 4763"/>
                <a:gd name="T74" fmla="*/ 2147483647 w 5332"/>
                <a:gd name="T75" fmla="*/ 2147483647 h 4763"/>
                <a:gd name="T76" fmla="*/ 2147483647 w 5332"/>
                <a:gd name="T77" fmla="*/ 2147483647 h 4763"/>
                <a:gd name="T78" fmla="*/ 2147483647 w 5332"/>
                <a:gd name="T79" fmla="*/ 2147483647 h 4763"/>
                <a:gd name="T80" fmla="*/ 2147483647 w 5332"/>
                <a:gd name="T81" fmla="*/ 2147483647 h 4763"/>
                <a:gd name="T82" fmla="*/ 2147483647 w 5332"/>
                <a:gd name="T83" fmla="*/ 2147483647 h 4763"/>
                <a:gd name="T84" fmla="*/ 2147483647 w 5332"/>
                <a:gd name="T85" fmla="*/ 2147483647 h 4763"/>
                <a:gd name="T86" fmla="*/ 2147483647 w 5332"/>
                <a:gd name="T87" fmla="*/ 2147483647 h 4763"/>
                <a:gd name="T88" fmla="*/ 2147483647 w 5332"/>
                <a:gd name="T89" fmla="*/ 2147483647 h 4763"/>
                <a:gd name="T90" fmla="*/ 2147483647 w 5332"/>
                <a:gd name="T91" fmla="*/ 2147483647 h 4763"/>
                <a:gd name="T92" fmla="*/ 2147483647 w 5332"/>
                <a:gd name="T93" fmla="*/ 2147483647 h 4763"/>
                <a:gd name="T94" fmla="*/ 2147483647 w 5332"/>
                <a:gd name="T95" fmla="*/ 2147483647 h 4763"/>
                <a:gd name="T96" fmla="*/ 2147483647 w 5332"/>
                <a:gd name="T97" fmla="*/ 2147483647 h 4763"/>
                <a:gd name="T98" fmla="*/ 2147483647 w 5332"/>
                <a:gd name="T99" fmla="*/ 2147483647 h 4763"/>
                <a:gd name="T100" fmla="*/ 2147483647 w 5332"/>
                <a:gd name="T101" fmla="*/ 2147483647 h 4763"/>
                <a:gd name="T102" fmla="*/ 2147483647 w 5332"/>
                <a:gd name="T103" fmla="*/ 2147483647 h 4763"/>
                <a:gd name="T104" fmla="*/ 2147483647 w 5332"/>
                <a:gd name="T105" fmla="*/ 2147483647 h 4763"/>
                <a:gd name="T106" fmla="*/ 2147483647 w 5332"/>
                <a:gd name="T107" fmla="*/ 2147483647 h 4763"/>
                <a:gd name="T108" fmla="*/ 2147483647 w 5332"/>
                <a:gd name="T109" fmla="*/ 2147483647 h 4763"/>
                <a:gd name="T110" fmla="*/ 2147483647 w 5332"/>
                <a:gd name="T111" fmla="*/ 2147483647 h 4763"/>
                <a:gd name="T112" fmla="*/ 2147483647 w 5332"/>
                <a:gd name="T113" fmla="*/ 2147483647 h 4763"/>
                <a:gd name="T114" fmla="*/ 2147483647 w 5332"/>
                <a:gd name="T115" fmla="*/ 2147483647 h 4763"/>
                <a:gd name="T116" fmla="*/ 2147483647 w 5332"/>
                <a:gd name="T117" fmla="*/ 2147483647 h 4763"/>
                <a:gd name="T118" fmla="*/ 2147483647 w 5332"/>
                <a:gd name="T119" fmla="*/ 2147483647 h 47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32"/>
                <a:gd name="T181" fmla="*/ 0 h 4763"/>
                <a:gd name="T182" fmla="*/ 5332 w 5332"/>
                <a:gd name="T183" fmla="*/ 4763 h 47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32" h="4763">
                  <a:moveTo>
                    <a:pt x="4084" y="2685"/>
                  </a:moveTo>
                  <a:lnTo>
                    <a:pt x="3832" y="2533"/>
                  </a:lnTo>
                  <a:lnTo>
                    <a:pt x="3578" y="2380"/>
                  </a:lnTo>
                  <a:lnTo>
                    <a:pt x="3573" y="2675"/>
                  </a:lnTo>
                  <a:lnTo>
                    <a:pt x="3569" y="2971"/>
                  </a:lnTo>
                  <a:lnTo>
                    <a:pt x="3827" y="2828"/>
                  </a:lnTo>
                  <a:lnTo>
                    <a:pt x="4084" y="2685"/>
                  </a:lnTo>
                  <a:close/>
                  <a:moveTo>
                    <a:pt x="3679" y="2787"/>
                  </a:moveTo>
                  <a:lnTo>
                    <a:pt x="3680" y="2678"/>
                  </a:lnTo>
                  <a:lnTo>
                    <a:pt x="3683" y="2568"/>
                  </a:lnTo>
                  <a:lnTo>
                    <a:pt x="3777" y="2624"/>
                  </a:lnTo>
                  <a:lnTo>
                    <a:pt x="3870" y="2681"/>
                  </a:lnTo>
                  <a:lnTo>
                    <a:pt x="3774" y="2734"/>
                  </a:lnTo>
                  <a:lnTo>
                    <a:pt x="3679" y="2787"/>
                  </a:lnTo>
                  <a:close/>
                  <a:moveTo>
                    <a:pt x="2628" y="2110"/>
                  </a:moveTo>
                  <a:lnTo>
                    <a:pt x="2628" y="2525"/>
                  </a:lnTo>
                  <a:lnTo>
                    <a:pt x="2616" y="2529"/>
                  </a:lnTo>
                  <a:lnTo>
                    <a:pt x="2606" y="2534"/>
                  </a:lnTo>
                  <a:lnTo>
                    <a:pt x="2595" y="2541"/>
                  </a:lnTo>
                  <a:lnTo>
                    <a:pt x="2585" y="2548"/>
                  </a:lnTo>
                  <a:lnTo>
                    <a:pt x="2576" y="2556"/>
                  </a:lnTo>
                  <a:lnTo>
                    <a:pt x="2567" y="2564"/>
                  </a:lnTo>
                  <a:lnTo>
                    <a:pt x="2559" y="2573"/>
                  </a:lnTo>
                  <a:lnTo>
                    <a:pt x="2551" y="2583"/>
                  </a:lnTo>
                  <a:lnTo>
                    <a:pt x="2544" y="2593"/>
                  </a:lnTo>
                  <a:lnTo>
                    <a:pt x="2539" y="2604"/>
                  </a:lnTo>
                  <a:lnTo>
                    <a:pt x="2533" y="2615"/>
                  </a:lnTo>
                  <a:lnTo>
                    <a:pt x="2529" y="2627"/>
                  </a:lnTo>
                  <a:lnTo>
                    <a:pt x="2525" y="2639"/>
                  </a:lnTo>
                  <a:lnTo>
                    <a:pt x="2522" y="2651"/>
                  </a:lnTo>
                  <a:lnTo>
                    <a:pt x="2521" y="2663"/>
                  </a:lnTo>
                  <a:lnTo>
                    <a:pt x="2521" y="2677"/>
                  </a:lnTo>
                  <a:lnTo>
                    <a:pt x="2522" y="2693"/>
                  </a:lnTo>
                  <a:lnTo>
                    <a:pt x="2524" y="2709"/>
                  </a:lnTo>
                  <a:lnTo>
                    <a:pt x="2528" y="2725"/>
                  </a:lnTo>
                  <a:lnTo>
                    <a:pt x="2533" y="2740"/>
                  </a:lnTo>
                  <a:lnTo>
                    <a:pt x="2540" y="2753"/>
                  </a:lnTo>
                  <a:lnTo>
                    <a:pt x="2548" y="2767"/>
                  </a:lnTo>
                  <a:lnTo>
                    <a:pt x="2557" y="2779"/>
                  </a:lnTo>
                  <a:lnTo>
                    <a:pt x="2568" y="2791"/>
                  </a:lnTo>
                  <a:lnTo>
                    <a:pt x="2580" y="2801"/>
                  </a:lnTo>
                  <a:lnTo>
                    <a:pt x="2592" y="2811"/>
                  </a:lnTo>
                  <a:lnTo>
                    <a:pt x="2606" y="2819"/>
                  </a:lnTo>
                  <a:lnTo>
                    <a:pt x="2619" y="2826"/>
                  </a:lnTo>
                  <a:lnTo>
                    <a:pt x="2634" y="2831"/>
                  </a:lnTo>
                  <a:lnTo>
                    <a:pt x="2650" y="2835"/>
                  </a:lnTo>
                  <a:lnTo>
                    <a:pt x="2666" y="2836"/>
                  </a:lnTo>
                  <a:lnTo>
                    <a:pt x="2682" y="2838"/>
                  </a:lnTo>
                  <a:lnTo>
                    <a:pt x="2698" y="2836"/>
                  </a:lnTo>
                  <a:lnTo>
                    <a:pt x="2714" y="2835"/>
                  </a:lnTo>
                  <a:lnTo>
                    <a:pt x="2730" y="2831"/>
                  </a:lnTo>
                  <a:lnTo>
                    <a:pt x="2745" y="2826"/>
                  </a:lnTo>
                  <a:lnTo>
                    <a:pt x="2759" y="2819"/>
                  </a:lnTo>
                  <a:lnTo>
                    <a:pt x="2772" y="2811"/>
                  </a:lnTo>
                  <a:lnTo>
                    <a:pt x="2784" y="2801"/>
                  </a:lnTo>
                  <a:lnTo>
                    <a:pt x="2796" y="2791"/>
                  </a:lnTo>
                  <a:lnTo>
                    <a:pt x="2807" y="2779"/>
                  </a:lnTo>
                  <a:lnTo>
                    <a:pt x="2815" y="2767"/>
                  </a:lnTo>
                  <a:lnTo>
                    <a:pt x="2823" y="2753"/>
                  </a:lnTo>
                  <a:lnTo>
                    <a:pt x="2831" y="2740"/>
                  </a:lnTo>
                  <a:lnTo>
                    <a:pt x="2836" y="2725"/>
                  </a:lnTo>
                  <a:lnTo>
                    <a:pt x="2840" y="2709"/>
                  </a:lnTo>
                  <a:lnTo>
                    <a:pt x="2842" y="2693"/>
                  </a:lnTo>
                  <a:lnTo>
                    <a:pt x="2843" y="2677"/>
                  </a:lnTo>
                  <a:lnTo>
                    <a:pt x="2843" y="2663"/>
                  </a:lnTo>
                  <a:lnTo>
                    <a:pt x="2840" y="2651"/>
                  </a:lnTo>
                  <a:lnTo>
                    <a:pt x="2839" y="2639"/>
                  </a:lnTo>
                  <a:lnTo>
                    <a:pt x="2835" y="2627"/>
                  </a:lnTo>
                  <a:lnTo>
                    <a:pt x="2831" y="2615"/>
                  </a:lnTo>
                  <a:lnTo>
                    <a:pt x="2826" y="2604"/>
                  </a:lnTo>
                  <a:lnTo>
                    <a:pt x="2819" y="2593"/>
                  </a:lnTo>
                  <a:lnTo>
                    <a:pt x="2812" y="2583"/>
                  </a:lnTo>
                  <a:lnTo>
                    <a:pt x="2806" y="2573"/>
                  </a:lnTo>
                  <a:lnTo>
                    <a:pt x="2797" y="2564"/>
                  </a:lnTo>
                  <a:lnTo>
                    <a:pt x="2788" y="2556"/>
                  </a:lnTo>
                  <a:lnTo>
                    <a:pt x="2779" y="2548"/>
                  </a:lnTo>
                  <a:lnTo>
                    <a:pt x="2769" y="2541"/>
                  </a:lnTo>
                  <a:lnTo>
                    <a:pt x="2759" y="2534"/>
                  </a:lnTo>
                  <a:lnTo>
                    <a:pt x="2748" y="2529"/>
                  </a:lnTo>
                  <a:lnTo>
                    <a:pt x="2736" y="2525"/>
                  </a:lnTo>
                  <a:lnTo>
                    <a:pt x="2736" y="2110"/>
                  </a:lnTo>
                  <a:lnTo>
                    <a:pt x="2628" y="2110"/>
                  </a:lnTo>
                  <a:close/>
                  <a:moveTo>
                    <a:pt x="3855" y="2361"/>
                  </a:moveTo>
                  <a:lnTo>
                    <a:pt x="3855" y="1920"/>
                  </a:lnTo>
                  <a:lnTo>
                    <a:pt x="3865" y="1916"/>
                  </a:lnTo>
                  <a:lnTo>
                    <a:pt x="3876" y="1911"/>
                  </a:lnTo>
                  <a:lnTo>
                    <a:pt x="3887" y="1904"/>
                  </a:lnTo>
                  <a:lnTo>
                    <a:pt x="3898" y="1897"/>
                  </a:lnTo>
                  <a:lnTo>
                    <a:pt x="3907" y="1889"/>
                  </a:lnTo>
                  <a:lnTo>
                    <a:pt x="3915" y="1881"/>
                  </a:lnTo>
                  <a:lnTo>
                    <a:pt x="3923" y="1872"/>
                  </a:lnTo>
                  <a:lnTo>
                    <a:pt x="3931" y="1862"/>
                  </a:lnTo>
                  <a:lnTo>
                    <a:pt x="3938" y="1852"/>
                  </a:lnTo>
                  <a:lnTo>
                    <a:pt x="3943" y="1841"/>
                  </a:lnTo>
                  <a:lnTo>
                    <a:pt x="3949" y="1830"/>
                  </a:lnTo>
                  <a:lnTo>
                    <a:pt x="3954" y="1818"/>
                  </a:lnTo>
                  <a:lnTo>
                    <a:pt x="3957" y="1806"/>
                  </a:lnTo>
                  <a:lnTo>
                    <a:pt x="3959" y="1794"/>
                  </a:lnTo>
                  <a:lnTo>
                    <a:pt x="3961" y="1780"/>
                  </a:lnTo>
                  <a:lnTo>
                    <a:pt x="3962" y="1768"/>
                  </a:lnTo>
                  <a:lnTo>
                    <a:pt x="3961" y="1752"/>
                  </a:lnTo>
                  <a:lnTo>
                    <a:pt x="3958" y="1736"/>
                  </a:lnTo>
                  <a:lnTo>
                    <a:pt x="3954" y="1720"/>
                  </a:lnTo>
                  <a:lnTo>
                    <a:pt x="3949" y="1705"/>
                  </a:lnTo>
                  <a:lnTo>
                    <a:pt x="3942" y="1692"/>
                  </a:lnTo>
                  <a:lnTo>
                    <a:pt x="3934" y="1678"/>
                  </a:lnTo>
                  <a:lnTo>
                    <a:pt x="3925" y="1665"/>
                  </a:lnTo>
                  <a:lnTo>
                    <a:pt x="3914" y="1654"/>
                  </a:lnTo>
                  <a:lnTo>
                    <a:pt x="3903" y="1644"/>
                  </a:lnTo>
                  <a:lnTo>
                    <a:pt x="3891" y="1634"/>
                  </a:lnTo>
                  <a:lnTo>
                    <a:pt x="3878" y="1626"/>
                  </a:lnTo>
                  <a:lnTo>
                    <a:pt x="3863" y="1619"/>
                  </a:lnTo>
                  <a:lnTo>
                    <a:pt x="3848" y="1614"/>
                  </a:lnTo>
                  <a:lnTo>
                    <a:pt x="3833" y="1610"/>
                  </a:lnTo>
                  <a:lnTo>
                    <a:pt x="3817" y="1607"/>
                  </a:lnTo>
                  <a:lnTo>
                    <a:pt x="3801" y="1607"/>
                  </a:lnTo>
                  <a:lnTo>
                    <a:pt x="3788" y="1607"/>
                  </a:lnTo>
                  <a:lnTo>
                    <a:pt x="3774" y="1609"/>
                  </a:lnTo>
                  <a:lnTo>
                    <a:pt x="3762" y="1611"/>
                  </a:lnTo>
                  <a:lnTo>
                    <a:pt x="3750" y="1615"/>
                  </a:lnTo>
                  <a:lnTo>
                    <a:pt x="3738" y="1619"/>
                  </a:lnTo>
                  <a:lnTo>
                    <a:pt x="3727" y="1625"/>
                  </a:lnTo>
                  <a:lnTo>
                    <a:pt x="3717" y="1630"/>
                  </a:lnTo>
                  <a:lnTo>
                    <a:pt x="3707" y="1637"/>
                  </a:lnTo>
                  <a:lnTo>
                    <a:pt x="3696" y="1645"/>
                  </a:lnTo>
                  <a:lnTo>
                    <a:pt x="3688" y="1653"/>
                  </a:lnTo>
                  <a:lnTo>
                    <a:pt x="3679" y="1662"/>
                  </a:lnTo>
                  <a:lnTo>
                    <a:pt x="3672" y="1672"/>
                  </a:lnTo>
                  <a:lnTo>
                    <a:pt x="3664" y="1681"/>
                  </a:lnTo>
                  <a:lnTo>
                    <a:pt x="3659" y="1692"/>
                  </a:lnTo>
                  <a:lnTo>
                    <a:pt x="3654" y="1703"/>
                  </a:lnTo>
                  <a:lnTo>
                    <a:pt x="3648" y="1715"/>
                  </a:lnTo>
                  <a:lnTo>
                    <a:pt x="3040" y="1715"/>
                  </a:lnTo>
                  <a:lnTo>
                    <a:pt x="3040" y="1822"/>
                  </a:lnTo>
                  <a:lnTo>
                    <a:pt x="3648" y="1822"/>
                  </a:lnTo>
                  <a:lnTo>
                    <a:pt x="3656" y="1838"/>
                  </a:lnTo>
                  <a:lnTo>
                    <a:pt x="3664" y="1854"/>
                  </a:lnTo>
                  <a:lnTo>
                    <a:pt x="3675" y="1869"/>
                  </a:lnTo>
                  <a:lnTo>
                    <a:pt x="3687" y="1882"/>
                  </a:lnTo>
                  <a:lnTo>
                    <a:pt x="3700" y="1894"/>
                  </a:lnTo>
                  <a:lnTo>
                    <a:pt x="3714" y="1904"/>
                  </a:lnTo>
                  <a:lnTo>
                    <a:pt x="3730" y="1913"/>
                  </a:lnTo>
                  <a:lnTo>
                    <a:pt x="3747" y="1920"/>
                  </a:lnTo>
                  <a:lnTo>
                    <a:pt x="3747" y="2361"/>
                  </a:lnTo>
                  <a:lnTo>
                    <a:pt x="3855" y="2361"/>
                  </a:lnTo>
                  <a:close/>
                  <a:moveTo>
                    <a:pt x="2713" y="1623"/>
                  </a:moveTo>
                  <a:lnTo>
                    <a:pt x="2461" y="1472"/>
                  </a:lnTo>
                  <a:lnTo>
                    <a:pt x="2455" y="1767"/>
                  </a:lnTo>
                  <a:lnTo>
                    <a:pt x="2450" y="2062"/>
                  </a:lnTo>
                  <a:lnTo>
                    <a:pt x="2708" y="1919"/>
                  </a:lnTo>
                  <a:lnTo>
                    <a:pt x="2967" y="1776"/>
                  </a:lnTo>
                  <a:lnTo>
                    <a:pt x="2713" y="1623"/>
                  </a:lnTo>
                  <a:close/>
                  <a:moveTo>
                    <a:pt x="2657" y="1825"/>
                  </a:moveTo>
                  <a:lnTo>
                    <a:pt x="2560" y="1878"/>
                  </a:lnTo>
                  <a:lnTo>
                    <a:pt x="2563" y="1768"/>
                  </a:lnTo>
                  <a:lnTo>
                    <a:pt x="2564" y="1660"/>
                  </a:lnTo>
                  <a:lnTo>
                    <a:pt x="2658" y="1716"/>
                  </a:lnTo>
                  <a:lnTo>
                    <a:pt x="2752" y="1772"/>
                  </a:lnTo>
                  <a:lnTo>
                    <a:pt x="2657" y="1825"/>
                  </a:lnTo>
                  <a:close/>
                  <a:moveTo>
                    <a:pt x="2736" y="1432"/>
                  </a:moveTo>
                  <a:lnTo>
                    <a:pt x="2736" y="1055"/>
                  </a:lnTo>
                  <a:lnTo>
                    <a:pt x="2748" y="1049"/>
                  </a:lnTo>
                  <a:lnTo>
                    <a:pt x="2759" y="1044"/>
                  </a:lnTo>
                  <a:lnTo>
                    <a:pt x="2769" y="1037"/>
                  </a:lnTo>
                  <a:lnTo>
                    <a:pt x="2779" y="1030"/>
                  </a:lnTo>
                  <a:lnTo>
                    <a:pt x="2788" y="1024"/>
                  </a:lnTo>
                  <a:lnTo>
                    <a:pt x="2797" y="1014"/>
                  </a:lnTo>
                  <a:lnTo>
                    <a:pt x="2806" y="1006"/>
                  </a:lnTo>
                  <a:lnTo>
                    <a:pt x="2812" y="996"/>
                  </a:lnTo>
                  <a:lnTo>
                    <a:pt x="2819" y="986"/>
                  </a:lnTo>
                  <a:lnTo>
                    <a:pt x="2826" y="975"/>
                  </a:lnTo>
                  <a:lnTo>
                    <a:pt x="2831" y="963"/>
                  </a:lnTo>
                  <a:lnTo>
                    <a:pt x="2835" y="953"/>
                  </a:lnTo>
                  <a:lnTo>
                    <a:pt x="2839" y="941"/>
                  </a:lnTo>
                  <a:lnTo>
                    <a:pt x="2840" y="928"/>
                  </a:lnTo>
                  <a:lnTo>
                    <a:pt x="2843" y="915"/>
                  </a:lnTo>
                  <a:lnTo>
                    <a:pt x="2843" y="902"/>
                  </a:lnTo>
                  <a:lnTo>
                    <a:pt x="2842" y="886"/>
                  </a:lnTo>
                  <a:lnTo>
                    <a:pt x="2840" y="869"/>
                  </a:lnTo>
                  <a:lnTo>
                    <a:pt x="2836" y="855"/>
                  </a:lnTo>
                  <a:lnTo>
                    <a:pt x="2831" y="840"/>
                  </a:lnTo>
                  <a:lnTo>
                    <a:pt x="2823" y="825"/>
                  </a:lnTo>
                  <a:lnTo>
                    <a:pt x="2815" y="812"/>
                  </a:lnTo>
                  <a:lnTo>
                    <a:pt x="2807" y="800"/>
                  </a:lnTo>
                  <a:lnTo>
                    <a:pt x="2796" y="789"/>
                  </a:lnTo>
                  <a:lnTo>
                    <a:pt x="2784" y="778"/>
                  </a:lnTo>
                  <a:lnTo>
                    <a:pt x="2772" y="769"/>
                  </a:lnTo>
                  <a:lnTo>
                    <a:pt x="2759" y="761"/>
                  </a:lnTo>
                  <a:lnTo>
                    <a:pt x="2745" y="754"/>
                  </a:lnTo>
                  <a:lnTo>
                    <a:pt x="2730" y="749"/>
                  </a:lnTo>
                  <a:lnTo>
                    <a:pt x="2714" y="745"/>
                  </a:lnTo>
                  <a:lnTo>
                    <a:pt x="2698" y="742"/>
                  </a:lnTo>
                  <a:lnTo>
                    <a:pt x="2682" y="741"/>
                  </a:lnTo>
                  <a:lnTo>
                    <a:pt x="2669" y="742"/>
                  </a:lnTo>
                  <a:lnTo>
                    <a:pt x="2657" y="743"/>
                  </a:lnTo>
                  <a:lnTo>
                    <a:pt x="2645" y="746"/>
                  </a:lnTo>
                  <a:lnTo>
                    <a:pt x="2632" y="749"/>
                  </a:lnTo>
                  <a:lnTo>
                    <a:pt x="2620" y="754"/>
                  </a:lnTo>
                  <a:lnTo>
                    <a:pt x="2610" y="758"/>
                  </a:lnTo>
                  <a:lnTo>
                    <a:pt x="2599" y="765"/>
                  </a:lnTo>
                  <a:lnTo>
                    <a:pt x="2588" y="771"/>
                  </a:lnTo>
                  <a:lnTo>
                    <a:pt x="2579" y="778"/>
                  </a:lnTo>
                  <a:lnTo>
                    <a:pt x="2569" y="788"/>
                  </a:lnTo>
                  <a:lnTo>
                    <a:pt x="2561" y="796"/>
                  </a:lnTo>
                  <a:lnTo>
                    <a:pt x="2553" y="805"/>
                  </a:lnTo>
                  <a:lnTo>
                    <a:pt x="2547" y="816"/>
                  </a:lnTo>
                  <a:lnTo>
                    <a:pt x="2540" y="826"/>
                  </a:lnTo>
                  <a:lnTo>
                    <a:pt x="2535" y="837"/>
                  </a:lnTo>
                  <a:lnTo>
                    <a:pt x="2530" y="848"/>
                  </a:lnTo>
                  <a:lnTo>
                    <a:pt x="1917" y="848"/>
                  </a:lnTo>
                  <a:lnTo>
                    <a:pt x="1917" y="955"/>
                  </a:lnTo>
                  <a:lnTo>
                    <a:pt x="2530" y="955"/>
                  </a:lnTo>
                  <a:lnTo>
                    <a:pt x="2537" y="973"/>
                  </a:lnTo>
                  <a:lnTo>
                    <a:pt x="2545" y="987"/>
                  </a:lnTo>
                  <a:lnTo>
                    <a:pt x="2556" y="1002"/>
                  </a:lnTo>
                  <a:lnTo>
                    <a:pt x="2568" y="1016"/>
                  </a:lnTo>
                  <a:lnTo>
                    <a:pt x="2581" y="1028"/>
                  </a:lnTo>
                  <a:lnTo>
                    <a:pt x="2596" y="1038"/>
                  </a:lnTo>
                  <a:lnTo>
                    <a:pt x="2612" y="1047"/>
                  </a:lnTo>
                  <a:lnTo>
                    <a:pt x="2628" y="1055"/>
                  </a:lnTo>
                  <a:lnTo>
                    <a:pt x="2628" y="1432"/>
                  </a:lnTo>
                  <a:lnTo>
                    <a:pt x="2736" y="1432"/>
                  </a:lnTo>
                  <a:close/>
                  <a:moveTo>
                    <a:pt x="1563" y="758"/>
                  </a:moveTo>
                  <a:lnTo>
                    <a:pt x="1310" y="606"/>
                  </a:lnTo>
                  <a:lnTo>
                    <a:pt x="1305" y="902"/>
                  </a:lnTo>
                  <a:lnTo>
                    <a:pt x="1300" y="1197"/>
                  </a:lnTo>
                  <a:lnTo>
                    <a:pt x="1558" y="1053"/>
                  </a:lnTo>
                  <a:lnTo>
                    <a:pt x="1815" y="910"/>
                  </a:lnTo>
                  <a:lnTo>
                    <a:pt x="1563" y="758"/>
                  </a:lnTo>
                  <a:close/>
                  <a:moveTo>
                    <a:pt x="1505" y="959"/>
                  </a:moveTo>
                  <a:lnTo>
                    <a:pt x="1410" y="1012"/>
                  </a:lnTo>
                  <a:lnTo>
                    <a:pt x="1411" y="903"/>
                  </a:lnTo>
                  <a:lnTo>
                    <a:pt x="1414" y="794"/>
                  </a:lnTo>
                  <a:lnTo>
                    <a:pt x="1508" y="851"/>
                  </a:lnTo>
                  <a:lnTo>
                    <a:pt x="1602" y="907"/>
                  </a:lnTo>
                  <a:lnTo>
                    <a:pt x="1505" y="959"/>
                  </a:lnTo>
                  <a:close/>
                  <a:moveTo>
                    <a:pt x="1693" y="1768"/>
                  </a:moveTo>
                  <a:lnTo>
                    <a:pt x="1693" y="1768"/>
                  </a:lnTo>
                  <a:lnTo>
                    <a:pt x="1692" y="1755"/>
                  </a:lnTo>
                  <a:lnTo>
                    <a:pt x="1691" y="1743"/>
                  </a:lnTo>
                  <a:lnTo>
                    <a:pt x="1688" y="1729"/>
                  </a:lnTo>
                  <a:lnTo>
                    <a:pt x="1685" y="1717"/>
                  </a:lnTo>
                  <a:lnTo>
                    <a:pt x="1681" y="1707"/>
                  </a:lnTo>
                  <a:lnTo>
                    <a:pt x="1676" y="1695"/>
                  </a:lnTo>
                  <a:lnTo>
                    <a:pt x="1669" y="1684"/>
                  </a:lnTo>
                  <a:lnTo>
                    <a:pt x="1662" y="1674"/>
                  </a:lnTo>
                  <a:lnTo>
                    <a:pt x="1656" y="1665"/>
                  </a:lnTo>
                  <a:lnTo>
                    <a:pt x="1646" y="1656"/>
                  </a:lnTo>
                  <a:lnTo>
                    <a:pt x="1638" y="1648"/>
                  </a:lnTo>
                  <a:lnTo>
                    <a:pt x="1629" y="1640"/>
                  </a:lnTo>
                  <a:lnTo>
                    <a:pt x="1618" y="1633"/>
                  </a:lnTo>
                  <a:lnTo>
                    <a:pt x="1609" y="1626"/>
                  </a:lnTo>
                  <a:lnTo>
                    <a:pt x="1597" y="1621"/>
                  </a:lnTo>
                  <a:lnTo>
                    <a:pt x="1586" y="1617"/>
                  </a:lnTo>
                  <a:lnTo>
                    <a:pt x="1586" y="1233"/>
                  </a:lnTo>
                  <a:lnTo>
                    <a:pt x="1479" y="1233"/>
                  </a:lnTo>
                  <a:lnTo>
                    <a:pt x="1479" y="1617"/>
                  </a:lnTo>
                  <a:lnTo>
                    <a:pt x="1467" y="1621"/>
                  </a:lnTo>
                  <a:lnTo>
                    <a:pt x="1456" y="1626"/>
                  </a:lnTo>
                  <a:lnTo>
                    <a:pt x="1445" y="1633"/>
                  </a:lnTo>
                  <a:lnTo>
                    <a:pt x="1436" y="1640"/>
                  </a:lnTo>
                  <a:lnTo>
                    <a:pt x="1425" y="1648"/>
                  </a:lnTo>
                  <a:lnTo>
                    <a:pt x="1417" y="1656"/>
                  </a:lnTo>
                  <a:lnTo>
                    <a:pt x="1409" y="1665"/>
                  </a:lnTo>
                  <a:lnTo>
                    <a:pt x="1401" y="1674"/>
                  </a:lnTo>
                  <a:lnTo>
                    <a:pt x="1394" y="1684"/>
                  </a:lnTo>
                  <a:lnTo>
                    <a:pt x="1389" y="1695"/>
                  </a:lnTo>
                  <a:lnTo>
                    <a:pt x="1383" y="1707"/>
                  </a:lnTo>
                  <a:lnTo>
                    <a:pt x="1379" y="1717"/>
                  </a:lnTo>
                  <a:lnTo>
                    <a:pt x="1375" y="1729"/>
                  </a:lnTo>
                  <a:lnTo>
                    <a:pt x="1373" y="1743"/>
                  </a:lnTo>
                  <a:lnTo>
                    <a:pt x="1371" y="1755"/>
                  </a:lnTo>
                  <a:lnTo>
                    <a:pt x="1371" y="1768"/>
                  </a:lnTo>
                  <a:lnTo>
                    <a:pt x="1371" y="1780"/>
                  </a:lnTo>
                  <a:lnTo>
                    <a:pt x="1373" y="1794"/>
                  </a:lnTo>
                  <a:lnTo>
                    <a:pt x="1375" y="1806"/>
                  </a:lnTo>
                  <a:lnTo>
                    <a:pt x="1379" y="1818"/>
                  </a:lnTo>
                  <a:lnTo>
                    <a:pt x="1383" y="1830"/>
                  </a:lnTo>
                  <a:lnTo>
                    <a:pt x="1389" y="1841"/>
                  </a:lnTo>
                  <a:lnTo>
                    <a:pt x="1394" y="1852"/>
                  </a:lnTo>
                  <a:lnTo>
                    <a:pt x="1401" y="1862"/>
                  </a:lnTo>
                  <a:lnTo>
                    <a:pt x="1409" y="1872"/>
                  </a:lnTo>
                  <a:lnTo>
                    <a:pt x="1417" y="1881"/>
                  </a:lnTo>
                  <a:lnTo>
                    <a:pt x="1425" y="1889"/>
                  </a:lnTo>
                  <a:lnTo>
                    <a:pt x="1436" y="1897"/>
                  </a:lnTo>
                  <a:lnTo>
                    <a:pt x="1445" y="1904"/>
                  </a:lnTo>
                  <a:lnTo>
                    <a:pt x="1456" y="1911"/>
                  </a:lnTo>
                  <a:lnTo>
                    <a:pt x="1467" y="1916"/>
                  </a:lnTo>
                  <a:lnTo>
                    <a:pt x="1479" y="1920"/>
                  </a:lnTo>
                  <a:lnTo>
                    <a:pt x="1479" y="2525"/>
                  </a:lnTo>
                  <a:lnTo>
                    <a:pt x="1467" y="2529"/>
                  </a:lnTo>
                  <a:lnTo>
                    <a:pt x="1456" y="2534"/>
                  </a:lnTo>
                  <a:lnTo>
                    <a:pt x="1445" y="2541"/>
                  </a:lnTo>
                  <a:lnTo>
                    <a:pt x="1436" y="2548"/>
                  </a:lnTo>
                  <a:lnTo>
                    <a:pt x="1425" y="2556"/>
                  </a:lnTo>
                  <a:lnTo>
                    <a:pt x="1417" y="2564"/>
                  </a:lnTo>
                  <a:lnTo>
                    <a:pt x="1409" y="2573"/>
                  </a:lnTo>
                  <a:lnTo>
                    <a:pt x="1401" y="2583"/>
                  </a:lnTo>
                  <a:lnTo>
                    <a:pt x="1394" y="2593"/>
                  </a:lnTo>
                  <a:lnTo>
                    <a:pt x="1389" y="2604"/>
                  </a:lnTo>
                  <a:lnTo>
                    <a:pt x="1383" y="2615"/>
                  </a:lnTo>
                  <a:lnTo>
                    <a:pt x="1379" y="2627"/>
                  </a:lnTo>
                  <a:lnTo>
                    <a:pt x="1375" y="2639"/>
                  </a:lnTo>
                  <a:lnTo>
                    <a:pt x="1373" y="2651"/>
                  </a:lnTo>
                  <a:lnTo>
                    <a:pt x="1371" y="2663"/>
                  </a:lnTo>
                  <a:lnTo>
                    <a:pt x="1371" y="2677"/>
                  </a:lnTo>
                  <a:lnTo>
                    <a:pt x="1371" y="2693"/>
                  </a:lnTo>
                  <a:lnTo>
                    <a:pt x="1374" y="2709"/>
                  </a:lnTo>
                  <a:lnTo>
                    <a:pt x="1378" y="2725"/>
                  </a:lnTo>
                  <a:lnTo>
                    <a:pt x="1383" y="2740"/>
                  </a:lnTo>
                  <a:lnTo>
                    <a:pt x="1390" y="2753"/>
                  </a:lnTo>
                  <a:lnTo>
                    <a:pt x="1398" y="2767"/>
                  </a:lnTo>
                  <a:lnTo>
                    <a:pt x="1407" y="2779"/>
                  </a:lnTo>
                  <a:lnTo>
                    <a:pt x="1418" y="2791"/>
                  </a:lnTo>
                  <a:lnTo>
                    <a:pt x="1429" y="2801"/>
                  </a:lnTo>
                  <a:lnTo>
                    <a:pt x="1442" y="2811"/>
                  </a:lnTo>
                  <a:lnTo>
                    <a:pt x="1454" y="2819"/>
                  </a:lnTo>
                  <a:lnTo>
                    <a:pt x="1469" y="2826"/>
                  </a:lnTo>
                  <a:lnTo>
                    <a:pt x="1484" y="2831"/>
                  </a:lnTo>
                  <a:lnTo>
                    <a:pt x="1500" y="2835"/>
                  </a:lnTo>
                  <a:lnTo>
                    <a:pt x="1515" y="2836"/>
                  </a:lnTo>
                  <a:lnTo>
                    <a:pt x="1532" y="2838"/>
                  </a:lnTo>
                  <a:lnTo>
                    <a:pt x="1548" y="2836"/>
                  </a:lnTo>
                  <a:lnTo>
                    <a:pt x="1564" y="2835"/>
                  </a:lnTo>
                  <a:lnTo>
                    <a:pt x="1579" y="2831"/>
                  </a:lnTo>
                  <a:lnTo>
                    <a:pt x="1594" y="2826"/>
                  </a:lnTo>
                  <a:lnTo>
                    <a:pt x="1609" y="2819"/>
                  </a:lnTo>
                  <a:lnTo>
                    <a:pt x="1622" y="2811"/>
                  </a:lnTo>
                  <a:lnTo>
                    <a:pt x="1634" y="2801"/>
                  </a:lnTo>
                  <a:lnTo>
                    <a:pt x="1646" y="2791"/>
                  </a:lnTo>
                  <a:lnTo>
                    <a:pt x="1656" y="2779"/>
                  </a:lnTo>
                  <a:lnTo>
                    <a:pt x="1665" y="2767"/>
                  </a:lnTo>
                  <a:lnTo>
                    <a:pt x="1673" y="2753"/>
                  </a:lnTo>
                  <a:lnTo>
                    <a:pt x="1680" y="2740"/>
                  </a:lnTo>
                  <a:lnTo>
                    <a:pt x="1685" y="2725"/>
                  </a:lnTo>
                  <a:lnTo>
                    <a:pt x="1689" y="2709"/>
                  </a:lnTo>
                  <a:lnTo>
                    <a:pt x="1692" y="2693"/>
                  </a:lnTo>
                  <a:lnTo>
                    <a:pt x="1693" y="2677"/>
                  </a:lnTo>
                  <a:lnTo>
                    <a:pt x="1692" y="2663"/>
                  </a:lnTo>
                  <a:lnTo>
                    <a:pt x="1691" y="2651"/>
                  </a:lnTo>
                  <a:lnTo>
                    <a:pt x="1688" y="2639"/>
                  </a:lnTo>
                  <a:lnTo>
                    <a:pt x="1685" y="2627"/>
                  </a:lnTo>
                  <a:lnTo>
                    <a:pt x="1681" y="2615"/>
                  </a:lnTo>
                  <a:lnTo>
                    <a:pt x="1676" y="2604"/>
                  </a:lnTo>
                  <a:lnTo>
                    <a:pt x="1669" y="2593"/>
                  </a:lnTo>
                  <a:lnTo>
                    <a:pt x="1662" y="2583"/>
                  </a:lnTo>
                  <a:lnTo>
                    <a:pt x="1656" y="2573"/>
                  </a:lnTo>
                  <a:lnTo>
                    <a:pt x="1646" y="2564"/>
                  </a:lnTo>
                  <a:lnTo>
                    <a:pt x="1638" y="2556"/>
                  </a:lnTo>
                  <a:lnTo>
                    <a:pt x="1629" y="2548"/>
                  </a:lnTo>
                  <a:lnTo>
                    <a:pt x="1618" y="2541"/>
                  </a:lnTo>
                  <a:lnTo>
                    <a:pt x="1609" y="2534"/>
                  </a:lnTo>
                  <a:lnTo>
                    <a:pt x="1597" y="2529"/>
                  </a:lnTo>
                  <a:lnTo>
                    <a:pt x="1586" y="2525"/>
                  </a:lnTo>
                  <a:lnTo>
                    <a:pt x="1586" y="1920"/>
                  </a:lnTo>
                  <a:lnTo>
                    <a:pt x="1597" y="1916"/>
                  </a:lnTo>
                  <a:lnTo>
                    <a:pt x="1609" y="1911"/>
                  </a:lnTo>
                  <a:lnTo>
                    <a:pt x="1618" y="1904"/>
                  </a:lnTo>
                  <a:lnTo>
                    <a:pt x="1629" y="1897"/>
                  </a:lnTo>
                  <a:lnTo>
                    <a:pt x="1638" y="1889"/>
                  </a:lnTo>
                  <a:lnTo>
                    <a:pt x="1646" y="1881"/>
                  </a:lnTo>
                  <a:lnTo>
                    <a:pt x="1656" y="1872"/>
                  </a:lnTo>
                  <a:lnTo>
                    <a:pt x="1662" y="1862"/>
                  </a:lnTo>
                  <a:lnTo>
                    <a:pt x="1669" y="1852"/>
                  </a:lnTo>
                  <a:lnTo>
                    <a:pt x="1676" y="1841"/>
                  </a:lnTo>
                  <a:lnTo>
                    <a:pt x="1681" y="1830"/>
                  </a:lnTo>
                  <a:lnTo>
                    <a:pt x="1685" y="1818"/>
                  </a:lnTo>
                  <a:lnTo>
                    <a:pt x="1688" y="1806"/>
                  </a:lnTo>
                  <a:lnTo>
                    <a:pt x="1691" y="1794"/>
                  </a:lnTo>
                  <a:lnTo>
                    <a:pt x="1692" y="1780"/>
                  </a:lnTo>
                  <a:lnTo>
                    <a:pt x="1693" y="1768"/>
                  </a:lnTo>
                  <a:close/>
                  <a:moveTo>
                    <a:pt x="5151" y="0"/>
                  </a:moveTo>
                  <a:lnTo>
                    <a:pt x="182" y="0"/>
                  </a:lnTo>
                  <a:lnTo>
                    <a:pt x="165" y="1"/>
                  </a:lnTo>
                  <a:lnTo>
                    <a:pt x="149" y="3"/>
                  </a:lnTo>
                  <a:lnTo>
                    <a:pt x="133" y="7"/>
                  </a:lnTo>
                  <a:lnTo>
                    <a:pt x="117" y="12"/>
                  </a:lnTo>
                  <a:lnTo>
                    <a:pt x="101" y="19"/>
                  </a:lnTo>
                  <a:lnTo>
                    <a:pt x="86" y="27"/>
                  </a:lnTo>
                  <a:lnTo>
                    <a:pt x="72" y="36"/>
                  </a:lnTo>
                  <a:lnTo>
                    <a:pt x="59" y="46"/>
                  </a:lnTo>
                  <a:lnTo>
                    <a:pt x="46" y="58"/>
                  </a:lnTo>
                  <a:lnTo>
                    <a:pt x="35" y="71"/>
                  </a:lnTo>
                  <a:lnTo>
                    <a:pt x="25" y="86"/>
                  </a:lnTo>
                  <a:lnTo>
                    <a:pt x="16" y="101"/>
                  </a:lnTo>
                  <a:lnTo>
                    <a:pt x="9" y="117"/>
                  </a:lnTo>
                  <a:lnTo>
                    <a:pt x="5" y="134"/>
                  </a:lnTo>
                  <a:lnTo>
                    <a:pt x="1" y="153"/>
                  </a:lnTo>
                  <a:lnTo>
                    <a:pt x="0" y="173"/>
                  </a:lnTo>
                  <a:lnTo>
                    <a:pt x="0" y="3782"/>
                  </a:lnTo>
                  <a:lnTo>
                    <a:pt x="1" y="3802"/>
                  </a:lnTo>
                  <a:lnTo>
                    <a:pt x="5" y="3821"/>
                  </a:lnTo>
                  <a:lnTo>
                    <a:pt x="9" y="3839"/>
                  </a:lnTo>
                  <a:lnTo>
                    <a:pt x="16" y="3855"/>
                  </a:lnTo>
                  <a:lnTo>
                    <a:pt x="25" y="3869"/>
                  </a:lnTo>
                  <a:lnTo>
                    <a:pt x="35" y="3884"/>
                  </a:lnTo>
                  <a:lnTo>
                    <a:pt x="46" y="3898"/>
                  </a:lnTo>
                  <a:lnTo>
                    <a:pt x="59" y="3910"/>
                  </a:lnTo>
                  <a:lnTo>
                    <a:pt x="72" y="3919"/>
                  </a:lnTo>
                  <a:lnTo>
                    <a:pt x="86" y="3928"/>
                  </a:lnTo>
                  <a:lnTo>
                    <a:pt x="101" y="3937"/>
                  </a:lnTo>
                  <a:lnTo>
                    <a:pt x="117" y="3943"/>
                  </a:lnTo>
                  <a:lnTo>
                    <a:pt x="133" y="3949"/>
                  </a:lnTo>
                  <a:lnTo>
                    <a:pt x="149" y="3953"/>
                  </a:lnTo>
                  <a:lnTo>
                    <a:pt x="165" y="3954"/>
                  </a:lnTo>
                  <a:lnTo>
                    <a:pt x="182" y="3955"/>
                  </a:lnTo>
                  <a:lnTo>
                    <a:pt x="5151" y="3955"/>
                  </a:lnTo>
                  <a:lnTo>
                    <a:pt x="5167" y="3954"/>
                  </a:lnTo>
                  <a:lnTo>
                    <a:pt x="5183" y="3953"/>
                  </a:lnTo>
                  <a:lnTo>
                    <a:pt x="5199" y="3949"/>
                  </a:lnTo>
                  <a:lnTo>
                    <a:pt x="5215" y="3943"/>
                  </a:lnTo>
                  <a:lnTo>
                    <a:pt x="5231" y="3937"/>
                  </a:lnTo>
                  <a:lnTo>
                    <a:pt x="5246" y="3928"/>
                  </a:lnTo>
                  <a:lnTo>
                    <a:pt x="5261" y="3919"/>
                  </a:lnTo>
                  <a:lnTo>
                    <a:pt x="5274" y="3910"/>
                  </a:lnTo>
                  <a:lnTo>
                    <a:pt x="5286" y="3898"/>
                  </a:lnTo>
                  <a:lnTo>
                    <a:pt x="5297" y="3884"/>
                  </a:lnTo>
                  <a:lnTo>
                    <a:pt x="5308" y="3869"/>
                  </a:lnTo>
                  <a:lnTo>
                    <a:pt x="5316" y="3855"/>
                  </a:lnTo>
                  <a:lnTo>
                    <a:pt x="5323" y="3839"/>
                  </a:lnTo>
                  <a:lnTo>
                    <a:pt x="5328" y="3821"/>
                  </a:lnTo>
                  <a:lnTo>
                    <a:pt x="5331" y="3802"/>
                  </a:lnTo>
                  <a:lnTo>
                    <a:pt x="5332" y="3782"/>
                  </a:lnTo>
                  <a:lnTo>
                    <a:pt x="5332" y="173"/>
                  </a:lnTo>
                  <a:lnTo>
                    <a:pt x="5331" y="153"/>
                  </a:lnTo>
                  <a:lnTo>
                    <a:pt x="5328" y="134"/>
                  </a:lnTo>
                  <a:lnTo>
                    <a:pt x="5323" y="117"/>
                  </a:lnTo>
                  <a:lnTo>
                    <a:pt x="5316" y="101"/>
                  </a:lnTo>
                  <a:lnTo>
                    <a:pt x="5308" y="86"/>
                  </a:lnTo>
                  <a:lnTo>
                    <a:pt x="5297" y="71"/>
                  </a:lnTo>
                  <a:lnTo>
                    <a:pt x="5286" y="58"/>
                  </a:lnTo>
                  <a:lnTo>
                    <a:pt x="5274" y="46"/>
                  </a:lnTo>
                  <a:lnTo>
                    <a:pt x="5261" y="36"/>
                  </a:lnTo>
                  <a:lnTo>
                    <a:pt x="5246" y="27"/>
                  </a:lnTo>
                  <a:lnTo>
                    <a:pt x="5231" y="19"/>
                  </a:lnTo>
                  <a:lnTo>
                    <a:pt x="5215" y="12"/>
                  </a:lnTo>
                  <a:lnTo>
                    <a:pt x="5199" y="7"/>
                  </a:lnTo>
                  <a:lnTo>
                    <a:pt x="5183" y="3"/>
                  </a:lnTo>
                  <a:lnTo>
                    <a:pt x="5167" y="1"/>
                  </a:lnTo>
                  <a:lnTo>
                    <a:pt x="5151" y="0"/>
                  </a:lnTo>
                  <a:close/>
                  <a:moveTo>
                    <a:pt x="5117" y="3741"/>
                  </a:moveTo>
                  <a:lnTo>
                    <a:pt x="215" y="3741"/>
                  </a:lnTo>
                  <a:lnTo>
                    <a:pt x="215" y="215"/>
                  </a:lnTo>
                  <a:lnTo>
                    <a:pt x="5117" y="215"/>
                  </a:lnTo>
                  <a:lnTo>
                    <a:pt x="5117" y="3741"/>
                  </a:lnTo>
                  <a:close/>
                  <a:moveTo>
                    <a:pt x="3815" y="4480"/>
                  </a:moveTo>
                  <a:lnTo>
                    <a:pt x="3475" y="4277"/>
                  </a:lnTo>
                  <a:lnTo>
                    <a:pt x="3443" y="4259"/>
                  </a:lnTo>
                  <a:lnTo>
                    <a:pt x="3431" y="4249"/>
                  </a:lnTo>
                  <a:lnTo>
                    <a:pt x="3420" y="4238"/>
                  </a:lnTo>
                  <a:lnTo>
                    <a:pt x="3413" y="4228"/>
                  </a:lnTo>
                  <a:lnTo>
                    <a:pt x="3408" y="4213"/>
                  </a:lnTo>
                  <a:lnTo>
                    <a:pt x="3404" y="4197"/>
                  </a:lnTo>
                  <a:lnTo>
                    <a:pt x="3404" y="4175"/>
                  </a:lnTo>
                  <a:lnTo>
                    <a:pt x="3404" y="4063"/>
                  </a:lnTo>
                  <a:lnTo>
                    <a:pt x="3189" y="4063"/>
                  </a:lnTo>
                  <a:lnTo>
                    <a:pt x="3189" y="4246"/>
                  </a:lnTo>
                  <a:lnTo>
                    <a:pt x="3189" y="4271"/>
                  </a:lnTo>
                  <a:lnTo>
                    <a:pt x="3191" y="4292"/>
                  </a:lnTo>
                  <a:lnTo>
                    <a:pt x="3195" y="4312"/>
                  </a:lnTo>
                  <a:lnTo>
                    <a:pt x="3201" y="4331"/>
                  </a:lnTo>
                  <a:lnTo>
                    <a:pt x="3205" y="4339"/>
                  </a:lnTo>
                  <a:lnTo>
                    <a:pt x="3209" y="4347"/>
                  </a:lnTo>
                  <a:lnTo>
                    <a:pt x="3216" y="4356"/>
                  </a:lnTo>
                  <a:lnTo>
                    <a:pt x="3223" y="4365"/>
                  </a:lnTo>
                  <a:lnTo>
                    <a:pt x="3230" y="4371"/>
                  </a:lnTo>
                  <a:lnTo>
                    <a:pt x="3239" y="4379"/>
                  </a:lnTo>
                  <a:lnTo>
                    <a:pt x="3248" y="4386"/>
                  </a:lnTo>
                  <a:lnTo>
                    <a:pt x="3259" y="4394"/>
                  </a:lnTo>
                  <a:lnTo>
                    <a:pt x="3514" y="4548"/>
                  </a:lnTo>
                  <a:lnTo>
                    <a:pt x="1813" y="4548"/>
                  </a:lnTo>
                  <a:lnTo>
                    <a:pt x="2041" y="4413"/>
                  </a:lnTo>
                  <a:lnTo>
                    <a:pt x="2885" y="4413"/>
                  </a:lnTo>
                  <a:lnTo>
                    <a:pt x="2885" y="4305"/>
                  </a:lnTo>
                  <a:lnTo>
                    <a:pt x="2131" y="4305"/>
                  </a:lnTo>
                  <a:lnTo>
                    <a:pt x="2135" y="4296"/>
                  </a:lnTo>
                  <a:lnTo>
                    <a:pt x="2137" y="4285"/>
                  </a:lnTo>
                  <a:lnTo>
                    <a:pt x="2141" y="4257"/>
                  </a:lnTo>
                  <a:lnTo>
                    <a:pt x="2143" y="4226"/>
                  </a:lnTo>
                  <a:lnTo>
                    <a:pt x="2144" y="4198"/>
                  </a:lnTo>
                  <a:lnTo>
                    <a:pt x="2144" y="4063"/>
                  </a:lnTo>
                  <a:lnTo>
                    <a:pt x="1929" y="4063"/>
                  </a:lnTo>
                  <a:lnTo>
                    <a:pt x="1929" y="4158"/>
                  </a:lnTo>
                  <a:lnTo>
                    <a:pt x="1928" y="4177"/>
                  </a:lnTo>
                  <a:lnTo>
                    <a:pt x="1924" y="4194"/>
                  </a:lnTo>
                  <a:lnTo>
                    <a:pt x="1919" y="4212"/>
                  </a:lnTo>
                  <a:lnTo>
                    <a:pt x="1911" y="4228"/>
                  </a:lnTo>
                  <a:lnTo>
                    <a:pt x="1901" y="4242"/>
                  </a:lnTo>
                  <a:lnTo>
                    <a:pt x="1890" y="4256"/>
                  </a:lnTo>
                  <a:lnTo>
                    <a:pt x="1877" y="4268"/>
                  </a:lnTo>
                  <a:lnTo>
                    <a:pt x="1864" y="4277"/>
                  </a:lnTo>
                  <a:lnTo>
                    <a:pt x="1517" y="4480"/>
                  </a:lnTo>
                  <a:lnTo>
                    <a:pt x="1507" y="4487"/>
                  </a:lnTo>
                  <a:lnTo>
                    <a:pt x="1496" y="4495"/>
                  </a:lnTo>
                  <a:lnTo>
                    <a:pt x="1487" y="4503"/>
                  </a:lnTo>
                  <a:lnTo>
                    <a:pt x="1477" y="4512"/>
                  </a:lnTo>
                  <a:lnTo>
                    <a:pt x="1469" y="4523"/>
                  </a:lnTo>
                  <a:lnTo>
                    <a:pt x="1462" y="4532"/>
                  </a:lnTo>
                  <a:lnTo>
                    <a:pt x="1456" y="4543"/>
                  </a:lnTo>
                  <a:lnTo>
                    <a:pt x="1450" y="4555"/>
                  </a:lnTo>
                  <a:lnTo>
                    <a:pt x="1445" y="4566"/>
                  </a:lnTo>
                  <a:lnTo>
                    <a:pt x="1441" y="4578"/>
                  </a:lnTo>
                  <a:lnTo>
                    <a:pt x="1438" y="4590"/>
                  </a:lnTo>
                  <a:lnTo>
                    <a:pt x="1436" y="4601"/>
                  </a:lnTo>
                  <a:lnTo>
                    <a:pt x="1434" y="4613"/>
                  </a:lnTo>
                  <a:lnTo>
                    <a:pt x="1434" y="4625"/>
                  </a:lnTo>
                  <a:lnTo>
                    <a:pt x="1434" y="4637"/>
                  </a:lnTo>
                  <a:lnTo>
                    <a:pt x="1436" y="4649"/>
                  </a:lnTo>
                  <a:lnTo>
                    <a:pt x="1437" y="4660"/>
                  </a:lnTo>
                  <a:lnTo>
                    <a:pt x="1440" y="4672"/>
                  </a:lnTo>
                  <a:lnTo>
                    <a:pt x="1444" y="4682"/>
                  </a:lnTo>
                  <a:lnTo>
                    <a:pt x="1448" y="4693"/>
                  </a:lnTo>
                  <a:lnTo>
                    <a:pt x="1453" y="4703"/>
                  </a:lnTo>
                  <a:lnTo>
                    <a:pt x="1460" y="4712"/>
                  </a:lnTo>
                  <a:lnTo>
                    <a:pt x="1467" y="4721"/>
                  </a:lnTo>
                  <a:lnTo>
                    <a:pt x="1475" y="4729"/>
                  </a:lnTo>
                  <a:lnTo>
                    <a:pt x="1484" y="4736"/>
                  </a:lnTo>
                  <a:lnTo>
                    <a:pt x="1493" y="4743"/>
                  </a:lnTo>
                  <a:lnTo>
                    <a:pt x="1504" y="4750"/>
                  </a:lnTo>
                  <a:lnTo>
                    <a:pt x="1516" y="4754"/>
                  </a:lnTo>
                  <a:lnTo>
                    <a:pt x="1528" y="4758"/>
                  </a:lnTo>
                  <a:lnTo>
                    <a:pt x="1542" y="4760"/>
                  </a:lnTo>
                  <a:lnTo>
                    <a:pt x="1556" y="4763"/>
                  </a:lnTo>
                  <a:lnTo>
                    <a:pt x="1571" y="4763"/>
                  </a:lnTo>
                  <a:lnTo>
                    <a:pt x="3761" y="4763"/>
                  </a:lnTo>
                  <a:lnTo>
                    <a:pt x="3777" y="4763"/>
                  </a:lnTo>
                  <a:lnTo>
                    <a:pt x="3790" y="4760"/>
                  </a:lnTo>
                  <a:lnTo>
                    <a:pt x="3804" y="4758"/>
                  </a:lnTo>
                  <a:lnTo>
                    <a:pt x="3816" y="4754"/>
                  </a:lnTo>
                  <a:lnTo>
                    <a:pt x="3828" y="4750"/>
                  </a:lnTo>
                  <a:lnTo>
                    <a:pt x="3839" y="4743"/>
                  </a:lnTo>
                  <a:lnTo>
                    <a:pt x="3848" y="4736"/>
                  </a:lnTo>
                  <a:lnTo>
                    <a:pt x="3857" y="4729"/>
                  </a:lnTo>
                  <a:lnTo>
                    <a:pt x="3865" y="4721"/>
                  </a:lnTo>
                  <a:lnTo>
                    <a:pt x="3872" y="4712"/>
                  </a:lnTo>
                  <a:lnTo>
                    <a:pt x="3879" y="4703"/>
                  </a:lnTo>
                  <a:lnTo>
                    <a:pt x="3884" y="4693"/>
                  </a:lnTo>
                  <a:lnTo>
                    <a:pt x="3888" y="4682"/>
                  </a:lnTo>
                  <a:lnTo>
                    <a:pt x="3892" y="4672"/>
                  </a:lnTo>
                  <a:lnTo>
                    <a:pt x="3895" y="4661"/>
                  </a:lnTo>
                  <a:lnTo>
                    <a:pt x="3896" y="4649"/>
                  </a:lnTo>
                  <a:lnTo>
                    <a:pt x="3898" y="4637"/>
                  </a:lnTo>
                  <a:lnTo>
                    <a:pt x="3898" y="4625"/>
                  </a:lnTo>
                  <a:lnTo>
                    <a:pt x="3898" y="4614"/>
                  </a:lnTo>
                  <a:lnTo>
                    <a:pt x="3896" y="4602"/>
                  </a:lnTo>
                  <a:lnTo>
                    <a:pt x="3894" y="4590"/>
                  </a:lnTo>
                  <a:lnTo>
                    <a:pt x="3891" y="4578"/>
                  </a:lnTo>
                  <a:lnTo>
                    <a:pt x="3887" y="4566"/>
                  </a:lnTo>
                  <a:lnTo>
                    <a:pt x="3882" y="4555"/>
                  </a:lnTo>
                  <a:lnTo>
                    <a:pt x="3876" y="4544"/>
                  </a:lnTo>
                  <a:lnTo>
                    <a:pt x="3871" y="4532"/>
                  </a:lnTo>
                  <a:lnTo>
                    <a:pt x="3863" y="4523"/>
                  </a:lnTo>
                  <a:lnTo>
                    <a:pt x="3855" y="4512"/>
                  </a:lnTo>
                  <a:lnTo>
                    <a:pt x="3847" y="4503"/>
                  </a:lnTo>
                  <a:lnTo>
                    <a:pt x="3836" y="4495"/>
                  </a:lnTo>
                  <a:lnTo>
                    <a:pt x="3827" y="4487"/>
                  </a:lnTo>
                  <a:lnTo>
                    <a:pt x="3815" y="4480"/>
                  </a:lnTo>
                  <a:close/>
                  <a:moveTo>
                    <a:pt x="2666" y="3264"/>
                  </a:moveTo>
                  <a:lnTo>
                    <a:pt x="2666" y="3264"/>
                  </a:lnTo>
                  <a:lnTo>
                    <a:pt x="2647" y="3266"/>
                  </a:lnTo>
                  <a:lnTo>
                    <a:pt x="2628" y="3268"/>
                  </a:lnTo>
                  <a:lnTo>
                    <a:pt x="2610" y="3272"/>
                  </a:lnTo>
                  <a:lnTo>
                    <a:pt x="2592" y="3279"/>
                  </a:lnTo>
                  <a:lnTo>
                    <a:pt x="2576" y="3287"/>
                  </a:lnTo>
                  <a:lnTo>
                    <a:pt x="2560" y="3297"/>
                  </a:lnTo>
                  <a:lnTo>
                    <a:pt x="2545" y="3307"/>
                  </a:lnTo>
                  <a:lnTo>
                    <a:pt x="2532" y="3319"/>
                  </a:lnTo>
                  <a:lnTo>
                    <a:pt x="2520" y="3333"/>
                  </a:lnTo>
                  <a:lnTo>
                    <a:pt x="2509" y="3348"/>
                  </a:lnTo>
                  <a:lnTo>
                    <a:pt x="2500" y="3364"/>
                  </a:lnTo>
                  <a:lnTo>
                    <a:pt x="2492" y="3380"/>
                  </a:lnTo>
                  <a:lnTo>
                    <a:pt x="2485" y="3397"/>
                  </a:lnTo>
                  <a:lnTo>
                    <a:pt x="2481" y="3416"/>
                  </a:lnTo>
                  <a:lnTo>
                    <a:pt x="2478" y="3435"/>
                  </a:lnTo>
                  <a:lnTo>
                    <a:pt x="2477" y="3454"/>
                  </a:lnTo>
                  <a:lnTo>
                    <a:pt x="2478" y="3474"/>
                  </a:lnTo>
                  <a:lnTo>
                    <a:pt x="2481" y="3492"/>
                  </a:lnTo>
                  <a:lnTo>
                    <a:pt x="2485" y="3510"/>
                  </a:lnTo>
                  <a:lnTo>
                    <a:pt x="2492" y="3527"/>
                  </a:lnTo>
                  <a:lnTo>
                    <a:pt x="2500" y="3545"/>
                  </a:lnTo>
                  <a:lnTo>
                    <a:pt x="2509" y="3560"/>
                  </a:lnTo>
                  <a:lnTo>
                    <a:pt x="2520" y="3574"/>
                  </a:lnTo>
                  <a:lnTo>
                    <a:pt x="2532" y="3588"/>
                  </a:lnTo>
                  <a:lnTo>
                    <a:pt x="2545" y="3600"/>
                  </a:lnTo>
                  <a:lnTo>
                    <a:pt x="2560" y="3612"/>
                  </a:lnTo>
                  <a:lnTo>
                    <a:pt x="2576" y="3621"/>
                  </a:lnTo>
                  <a:lnTo>
                    <a:pt x="2592" y="3629"/>
                  </a:lnTo>
                  <a:lnTo>
                    <a:pt x="2610" y="3635"/>
                  </a:lnTo>
                  <a:lnTo>
                    <a:pt x="2628" y="3640"/>
                  </a:lnTo>
                  <a:lnTo>
                    <a:pt x="2647" y="3643"/>
                  </a:lnTo>
                  <a:lnTo>
                    <a:pt x="2666" y="3644"/>
                  </a:lnTo>
                  <a:lnTo>
                    <a:pt x="2686" y="3643"/>
                  </a:lnTo>
                  <a:lnTo>
                    <a:pt x="2705" y="3640"/>
                  </a:lnTo>
                  <a:lnTo>
                    <a:pt x="2722" y="3635"/>
                  </a:lnTo>
                  <a:lnTo>
                    <a:pt x="2740" y="3629"/>
                  </a:lnTo>
                  <a:lnTo>
                    <a:pt x="2756" y="3621"/>
                  </a:lnTo>
                  <a:lnTo>
                    <a:pt x="2772" y="3612"/>
                  </a:lnTo>
                  <a:lnTo>
                    <a:pt x="2787" y="3600"/>
                  </a:lnTo>
                  <a:lnTo>
                    <a:pt x="2800" y="3588"/>
                  </a:lnTo>
                  <a:lnTo>
                    <a:pt x="2812" y="3574"/>
                  </a:lnTo>
                  <a:lnTo>
                    <a:pt x="2823" y="3560"/>
                  </a:lnTo>
                  <a:lnTo>
                    <a:pt x="2832" y="3545"/>
                  </a:lnTo>
                  <a:lnTo>
                    <a:pt x="2840" y="3527"/>
                  </a:lnTo>
                  <a:lnTo>
                    <a:pt x="2847" y="3510"/>
                  </a:lnTo>
                  <a:lnTo>
                    <a:pt x="2852" y="3492"/>
                  </a:lnTo>
                  <a:lnTo>
                    <a:pt x="2855" y="3474"/>
                  </a:lnTo>
                  <a:lnTo>
                    <a:pt x="2855" y="3454"/>
                  </a:lnTo>
                  <a:lnTo>
                    <a:pt x="2855" y="3435"/>
                  </a:lnTo>
                  <a:lnTo>
                    <a:pt x="2852" y="3416"/>
                  </a:lnTo>
                  <a:lnTo>
                    <a:pt x="2847" y="3397"/>
                  </a:lnTo>
                  <a:lnTo>
                    <a:pt x="2840" y="3380"/>
                  </a:lnTo>
                  <a:lnTo>
                    <a:pt x="2832" y="3364"/>
                  </a:lnTo>
                  <a:lnTo>
                    <a:pt x="2823" y="3348"/>
                  </a:lnTo>
                  <a:lnTo>
                    <a:pt x="2812" y="3333"/>
                  </a:lnTo>
                  <a:lnTo>
                    <a:pt x="2800" y="3319"/>
                  </a:lnTo>
                  <a:lnTo>
                    <a:pt x="2787" y="3307"/>
                  </a:lnTo>
                  <a:lnTo>
                    <a:pt x="2772" y="3297"/>
                  </a:lnTo>
                  <a:lnTo>
                    <a:pt x="2756" y="3287"/>
                  </a:lnTo>
                  <a:lnTo>
                    <a:pt x="2740" y="3279"/>
                  </a:lnTo>
                  <a:lnTo>
                    <a:pt x="2722" y="3272"/>
                  </a:lnTo>
                  <a:lnTo>
                    <a:pt x="2705" y="3268"/>
                  </a:lnTo>
                  <a:lnTo>
                    <a:pt x="2686" y="3266"/>
                  </a:lnTo>
                  <a:lnTo>
                    <a:pt x="2666" y="3264"/>
                  </a:lnTo>
                  <a:close/>
                  <a:moveTo>
                    <a:pt x="2666" y="3537"/>
                  </a:moveTo>
                  <a:lnTo>
                    <a:pt x="2666" y="3537"/>
                  </a:lnTo>
                  <a:lnTo>
                    <a:pt x="2658" y="3535"/>
                  </a:lnTo>
                  <a:lnTo>
                    <a:pt x="2650" y="3534"/>
                  </a:lnTo>
                  <a:lnTo>
                    <a:pt x="2642" y="3533"/>
                  </a:lnTo>
                  <a:lnTo>
                    <a:pt x="2634" y="3530"/>
                  </a:lnTo>
                  <a:lnTo>
                    <a:pt x="2620" y="3522"/>
                  </a:lnTo>
                  <a:lnTo>
                    <a:pt x="2608" y="3513"/>
                  </a:lnTo>
                  <a:lnTo>
                    <a:pt x="2598" y="3500"/>
                  </a:lnTo>
                  <a:lnTo>
                    <a:pt x="2591" y="3486"/>
                  </a:lnTo>
                  <a:lnTo>
                    <a:pt x="2588" y="3479"/>
                  </a:lnTo>
                  <a:lnTo>
                    <a:pt x="2585" y="3471"/>
                  </a:lnTo>
                  <a:lnTo>
                    <a:pt x="2584" y="3463"/>
                  </a:lnTo>
                  <a:lnTo>
                    <a:pt x="2584" y="3454"/>
                  </a:lnTo>
                  <a:lnTo>
                    <a:pt x="2584" y="3445"/>
                  </a:lnTo>
                  <a:lnTo>
                    <a:pt x="2585" y="3437"/>
                  </a:lnTo>
                  <a:lnTo>
                    <a:pt x="2588" y="3429"/>
                  </a:lnTo>
                  <a:lnTo>
                    <a:pt x="2591" y="3421"/>
                  </a:lnTo>
                  <a:lnTo>
                    <a:pt x="2598" y="3408"/>
                  </a:lnTo>
                  <a:lnTo>
                    <a:pt x="2608" y="3396"/>
                  </a:lnTo>
                  <a:lnTo>
                    <a:pt x="2620" y="3385"/>
                  </a:lnTo>
                  <a:lnTo>
                    <a:pt x="2634" y="3378"/>
                  </a:lnTo>
                  <a:lnTo>
                    <a:pt x="2642" y="3376"/>
                  </a:lnTo>
                  <a:lnTo>
                    <a:pt x="2650" y="3373"/>
                  </a:lnTo>
                  <a:lnTo>
                    <a:pt x="2658" y="3372"/>
                  </a:lnTo>
                  <a:lnTo>
                    <a:pt x="2666" y="3372"/>
                  </a:lnTo>
                  <a:lnTo>
                    <a:pt x="2674" y="3372"/>
                  </a:lnTo>
                  <a:lnTo>
                    <a:pt x="2682" y="3373"/>
                  </a:lnTo>
                  <a:lnTo>
                    <a:pt x="2690" y="3376"/>
                  </a:lnTo>
                  <a:lnTo>
                    <a:pt x="2698" y="3378"/>
                  </a:lnTo>
                  <a:lnTo>
                    <a:pt x="2712" y="3385"/>
                  </a:lnTo>
                  <a:lnTo>
                    <a:pt x="2724" y="3396"/>
                  </a:lnTo>
                  <a:lnTo>
                    <a:pt x="2734" y="3408"/>
                  </a:lnTo>
                  <a:lnTo>
                    <a:pt x="2742" y="3421"/>
                  </a:lnTo>
                  <a:lnTo>
                    <a:pt x="2745" y="3429"/>
                  </a:lnTo>
                  <a:lnTo>
                    <a:pt x="2747" y="3437"/>
                  </a:lnTo>
                  <a:lnTo>
                    <a:pt x="2748" y="3445"/>
                  </a:lnTo>
                  <a:lnTo>
                    <a:pt x="2748" y="3454"/>
                  </a:lnTo>
                  <a:lnTo>
                    <a:pt x="2748" y="3463"/>
                  </a:lnTo>
                  <a:lnTo>
                    <a:pt x="2747" y="3471"/>
                  </a:lnTo>
                  <a:lnTo>
                    <a:pt x="2745" y="3479"/>
                  </a:lnTo>
                  <a:lnTo>
                    <a:pt x="2742" y="3486"/>
                  </a:lnTo>
                  <a:lnTo>
                    <a:pt x="2734" y="3500"/>
                  </a:lnTo>
                  <a:lnTo>
                    <a:pt x="2724" y="3513"/>
                  </a:lnTo>
                  <a:lnTo>
                    <a:pt x="2712" y="3522"/>
                  </a:lnTo>
                  <a:lnTo>
                    <a:pt x="2698" y="3530"/>
                  </a:lnTo>
                  <a:lnTo>
                    <a:pt x="2690" y="3533"/>
                  </a:lnTo>
                  <a:lnTo>
                    <a:pt x="2682" y="3534"/>
                  </a:lnTo>
                  <a:lnTo>
                    <a:pt x="2674" y="3535"/>
                  </a:lnTo>
                  <a:lnTo>
                    <a:pt x="2666" y="3537"/>
                  </a:lnTo>
                  <a:close/>
                  <a:moveTo>
                    <a:pt x="4921" y="390"/>
                  </a:moveTo>
                  <a:lnTo>
                    <a:pt x="4814" y="390"/>
                  </a:lnTo>
                  <a:lnTo>
                    <a:pt x="4814" y="3082"/>
                  </a:lnTo>
                  <a:lnTo>
                    <a:pt x="518" y="3082"/>
                  </a:lnTo>
                  <a:lnTo>
                    <a:pt x="518" y="498"/>
                  </a:lnTo>
                  <a:lnTo>
                    <a:pt x="4599" y="498"/>
                  </a:lnTo>
                  <a:lnTo>
                    <a:pt x="4599" y="390"/>
                  </a:lnTo>
                  <a:lnTo>
                    <a:pt x="411" y="390"/>
                  </a:lnTo>
                  <a:lnTo>
                    <a:pt x="411" y="3189"/>
                  </a:lnTo>
                  <a:lnTo>
                    <a:pt x="4921" y="3189"/>
                  </a:lnTo>
                  <a:lnTo>
                    <a:pt x="4921" y="390"/>
                  </a:lnTo>
                  <a:close/>
                </a:path>
              </a:pathLst>
            </a:custGeom>
            <a:solidFill>
              <a:srgbClr val="646464"/>
            </a:solidFill>
            <a:ln w="9525">
              <a:noFill/>
              <a:round/>
              <a:headEnd/>
              <a:tailEnd/>
            </a:ln>
          </p:spPr>
          <p:txBody>
            <a:bodyPr/>
            <a:lstStyle/>
            <a:p>
              <a:pPr marL="0" marR="0" lvl="0" indent="0" defTabSz="914077"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ndParaRPr>
            </a:p>
          </p:txBody>
        </p:sp>
        <p:sp>
          <p:nvSpPr>
            <p:cNvPr id="6" name="Rectangle 5">
              <a:extLst>
                <a:ext uri="{FF2B5EF4-FFF2-40B4-BE49-F238E27FC236}">
                  <a16:creationId xmlns:a16="http://schemas.microsoft.com/office/drawing/2014/main" id="{3930AD15-6E1A-41FB-817E-FE0148800FB6}"/>
                </a:ext>
              </a:extLst>
            </p:cNvPr>
            <p:cNvSpPr/>
            <p:nvPr/>
          </p:nvSpPr>
          <p:spPr>
            <a:xfrm>
              <a:off x="897731" y="4262146"/>
              <a:ext cx="1364457" cy="904874"/>
            </a:xfrm>
            <a:prstGeom prst="rect">
              <a:avLst/>
            </a:prstGeom>
            <a:solidFill>
              <a:srgbClr val="FFFFFF"/>
            </a:solidFill>
            <a:ln w="9525" cap="flat" cmpd="sng" algn="ctr">
              <a:solidFill>
                <a:srgbClr val="80808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14B40AD8-A8E7-4AF7-9CEC-B53222EE948C}"/>
                </a:ext>
              </a:extLst>
            </p:cNvPr>
            <p:cNvGrpSpPr/>
            <p:nvPr/>
          </p:nvGrpSpPr>
          <p:grpSpPr>
            <a:xfrm>
              <a:off x="992977" y="4305001"/>
              <a:ext cx="1185876" cy="833736"/>
              <a:chOff x="980184" y="4296934"/>
              <a:chExt cx="1716592" cy="1116191"/>
            </a:xfrm>
          </p:grpSpPr>
          <p:sp>
            <p:nvSpPr>
              <p:cNvPr id="20" name="Oval 19">
                <a:extLst>
                  <a:ext uri="{FF2B5EF4-FFF2-40B4-BE49-F238E27FC236}">
                    <a16:creationId xmlns:a16="http://schemas.microsoft.com/office/drawing/2014/main" id="{5BC3A982-97F7-49CD-B0BB-72E0893086E0}"/>
                  </a:ext>
                </a:extLst>
              </p:cNvPr>
              <p:cNvSpPr/>
              <p:nvPr/>
            </p:nvSpPr>
            <p:spPr>
              <a:xfrm>
                <a:off x="980184" y="4296934"/>
                <a:ext cx="345281" cy="333376"/>
              </a:xfrm>
              <a:prstGeom prst="ellipse">
                <a:avLst/>
              </a:prstGeom>
              <a:solidFill>
                <a:srgbClr val="2C97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1" name="Oval 20">
                <a:extLst>
                  <a:ext uri="{FF2B5EF4-FFF2-40B4-BE49-F238E27FC236}">
                    <a16:creationId xmlns:a16="http://schemas.microsoft.com/office/drawing/2014/main" id="{50F3B4A7-2A10-4C26-80B7-8857A6BEC42C}"/>
                  </a:ext>
                </a:extLst>
              </p:cNvPr>
              <p:cNvSpPr/>
              <p:nvPr/>
            </p:nvSpPr>
            <p:spPr>
              <a:xfrm>
                <a:off x="1669288" y="4296934"/>
                <a:ext cx="345281" cy="333376"/>
              </a:xfrm>
              <a:prstGeom prst="ellipse">
                <a:avLst/>
              </a:prstGeom>
              <a:solidFill>
                <a:srgbClr val="92D05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2" name="Oval 21">
                <a:extLst>
                  <a:ext uri="{FF2B5EF4-FFF2-40B4-BE49-F238E27FC236}">
                    <a16:creationId xmlns:a16="http://schemas.microsoft.com/office/drawing/2014/main" id="{CA463AB6-09BB-4B15-AFA3-04BFB4C779E5}"/>
                  </a:ext>
                </a:extLst>
              </p:cNvPr>
              <p:cNvSpPr/>
              <p:nvPr/>
            </p:nvSpPr>
            <p:spPr>
              <a:xfrm>
                <a:off x="980184" y="4691793"/>
                <a:ext cx="345281" cy="333376"/>
              </a:xfrm>
              <a:prstGeom prst="ellipse">
                <a:avLst/>
              </a:prstGeom>
              <a:solidFill>
                <a:srgbClr val="92D05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3" name="Oval 22">
                <a:extLst>
                  <a:ext uri="{FF2B5EF4-FFF2-40B4-BE49-F238E27FC236}">
                    <a16:creationId xmlns:a16="http://schemas.microsoft.com/office/drawing/2014/main" id="{74B44AB0-035F-4AC1-BDC0-B3DBA49B925F}"/>
                  </a:ext>
                </a:extLst>
              </p:cNvPr>
              <p:cNvSpPr/>
              <p:nvPr/>
            </p:nvSpPr>
            <p:spPr>
              <a:xfrm>
                <a:off x="1669288" y="4691793"/>
                <a:ext cx="345281" cy="333375"/>
              </a:xfrm>
              <a:prstGeom prst="ellipse">
                <a:avLst/>
              </a:prstGeom>
              <a:solidFill>
                <a:srgbClr val="BEE395"/>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4" name="Oval 23">
                <a:extLst>
                  <a:ext uri="{FF2B5EF4-FFF2-40B4-BE49-F238E27FC236}">
                    <a16:creationId xmlns:a16="http://schemas.microsoft.com/office/drawing/2014/main" id="{D008FE85-CA6D-4790-B378-81EDCD0B3CA7}"/>
                  </a:ext>
                </a:extLst>
              </p:cNvPr>
              <p:cNvSpPr/>
              <p:nvPr/>
            </p:nvSpPr>
            <p:spPr>
              <a:xfrm>
                <a:off x="2351493" y="4296934"/>
                <a:ext cx="345281" cy="333376"/>
              </a:xfrm>
              <a:prstGeom prst="ellipse">
                <a:avLst/>
              </a:prstGeom>
              <a:solidFill>
                <a:srgbClr val="CDE7C7"/>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5" name="Oval 24">
                <a:extLst>
                  <a:ext uri="{FF2B5EF4-FFF2-40B4-BE49-F238E27FC236}">
                    <a16:creationId xmlns:a16="http://schemas.microsoft.com/office/drawing/2014/main" id="{31A2D593-4F50-445A-AC63-C7EDD86391F0}"/>
                  </a:ext>
                </a:extLst>
              </p:cNvPr>
              <p:cNvSpPr/>
              <p:nvPr/>
            </p:nvSpPr>
            <p:spPr>
              <a:xfrm>
                <a:off x="2351495" y="4691793"/>
                <a:ext cx="345281" cy="333376"/>
              </a:xfrm>
              <a:prstGeom prst="ellipse">
                <a:avLst/>
              </a:prstGeom>
              <a:solidFill>
                <a:srgbClr val="F04C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6" name="Oval 25">
                <a:extLst>
                  <a:ext uri="{FF2B5EF4-FFF2-40B4-BE49-F238E27FC236}">
                    <a16:creationId xmlns:a16="http://schemas.microsoft.com/office/drawing/2014/main" id="{94150C9F-C2EA-45EA-958E-7BC7B4A2954D}"/>
                  </a:ext>
                </a:extLst>
              </p:cNvPr>
              <p:cNvSpPr/>
              <p:nvPr/>
            </p:nvSpPr>
            <p:spPr>
              <a:xfrm>
                <a:off x="980184" y="5079749"/>
                <a:ext cx="345281" cy="333376"/>
              </a:xfrm>
              <a:prstGeom prst="ellipse">
                <a:avLst/>
              </a:prstGeom>
              <a:solidFill>
                <a:srgbClr val="CDE7C7"/>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7" name="Oval 26">
                <a:extLst>
                  <a:ext uri="{FF2B5EF4-FFF2-40B4-BE49-F238E27FC236}">
                    <a16:creationId xmlns:a16="http://schemas.microsoft.com/office/drawing/2014/main" id="{73315876-69FC-451A-B4F4-B4721B9C8634}"/>
                  </a:ext>
                </a:extLst>
              </p:cNvPr>
              <p:cNvSpPr/>
              <p:nvPr/>
            </p:nvSpPr>
            <p:spPr>
              <a:xfrm>
                <a:off x="1669288" y="5079750"/>
                <a:ext cx="345281" cy="333375"/>
              </a:xfrm>
              <a:prstGeom prst="ellipse">
                <a:avLst/>
              </a:prstGeom>
              <a:solidFill>
                <a:srgbClr val="F04C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28" name="Oval 27">
                <a:extLst>
                  <a:ext uri="{FF2B5EF4-FFF2-40B4-BE49-F238E27FC236}">
                    <a16:creationId xmlns:a16="http://schemas.microsoft.com/office/drawing/2014/main" id="{097E7E44-6E63-4CB4-91A7-5AB14DD3CC89}"/>
                  </a:ext>
                </a:extLst>
              </p:cNvPr>
              <p:cNvSpPr/>
              <p:nvPr/>
            </p:nvSpPr>
            <p:spPr>
              <a:xfrm>
                <a:off x="2351495" y="5079749"/>
                <a:ext cx="345281" cy="333376"/>
              </a:xfrm>
              <a:prstGeom prst="ellipse">
                <a:avLst/>
              </a:prstGeom>
              <a:solidFill>
                <a:srgbClr val="C0000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grpSp>
        <p:cxnSp>
          <p:nvCxnSpPr>
            <p:cNvPr id="8" name="Straight Connector 7">
              <a:extLst>
                <a:ext uri="{FF2B5EF4-FFF2-40B4-BE49-F238E27FC236}">
                  <a16:creationId xmlns:a16="http://schemas.microsoft.com/office/drawing/2014/main" id="{EE4FD5DD-C531-4259-87EB-52230A2501A1}"/>
                </a:ext>
              </a:extLst>
            </p:cNvPr>
            <p:cNvCxnSpPr/>
            <p:nvPr/>
          </p:nvCxnSpPr>
          <p:spPr>
            <a:xfrm>
              <a:off x="897731" y="4590748"/>
              <a:ext cx="1364457" cy="0"/>
            </a:xfrm>
            <a:prstGeom prst="line">
              <a:avLst/>
            </a:prstGeom>
            <a:noFill/>
            <a:ln w="3175" cap="flat" cmpd="sng" algn="ctr">
              <a:solidFill>
                <a:srgbClr val="808080"/>
              </a:solidFill>
              <a:prstDash val="sysDot"/>
              <a:tailEnd type="none"/>
            </a:ln>
            <a:effectLst/>
          </p:spPr>
        </p:cxnSp>
        <p:cxnSp>
          <p:nvCxnSpPr>
            <p:cNvPr id="9" name="Straight Connector 8">
              <a:extLst>
                <a:ext uri="{FF2B5EF4-FFF2-40B4-BE49-F238E27FC236}">
                  <a16:creationId xmlns:a16="http://schemas.microsoft.com/office/drawing/2014/main" id="{7E9492D5-A4CF-45F8-90EE-7CA5AE85C34D}"/>
                </a:ext>
              </a:extLst>
            </p:cNvPr>
            <p:cNvCxnSpPr/>
            <p:nvPr/>
          </p:nvCxnSpPr>
          <p:spPr>
            <a:xfrm>
              <a:off x="897731" y="4857450"/>
              <a:ext cx="1364457" cy="0"/>
            </a:xfrm>
            <a:prstGeom prst="line">
              <a:avLst/>
            </a:prstGeom>
            <a:noFill/>
            <a:ln w="3175" cap="flat" cmpd="sng" algn="ctr">
              <a:solidFill>
                <a:srgbClr val="808080"/>
              </a:solidFill>
              <a:prstDash val="sysDot"/>
              <a:tailEnd type="none"/>
            </a:ln>
            <a:effectLst/>
          </p:spPr>
        </p:cxnSp>
        <p:cxnSp>
          <p:nvCxnSpPr>
            <p:cNvPr id="10" name="Straight Connector 9">
              <a:extLst>
                <a:ext uri="{FF2B5EF4-FFF2-40B4-BE49-F238E27FC236}">
                  <a16:creationId xmlns:a16="http://schemas.microsoft.com/office/drawing/2014/main" id="{E368B779-9687-484D-B199-26557685D136}"/>
                </a:ext>
              </a:extLst>
            </p:cNvPr>
            <p:cNvCxnSpPr/>
            <p:nvPr/>
          </p:nvCxnSpPr>
          <p:spPr>
            <a:xfrm>
              <a:off x="1337268" y="4262146"/>
              <a:ext cx="0" cy="904876"/>
            </a:xfrm>
            <a:prstGeom prst="line">
              <a:avLst/>
            </a:prstGeom>
            <a:noFill/>
            <a:ln w="3175" cap="flat" cmpd="sng" algn="ctr">
              <a:solidFill>
                <a:srgbClr val="808080"/>
              </a:solidFill>
              <a:prstDash val="sysDot"/>
              <a:tailEnd type="none"/>
            </a:ln>
            <a:effectLst/>
          </p:spPr>
        </p:cxnSp>
        <p:cxnSp>
          <p:nvCxnSpPr>
            <p:cNvPr id="11" name="Straight Connector 10">
              <a:extLst>
                <a:ext uri="{FF2B5EF4-FFF2-40B4-BE49-F238E27FC236}">
                  <a16:creationId xmlns:a16="http://schemas.microsoft.com/office/drawing/2014/main" id="{1C466AC1-D2D8-4E4F-8AFD-670132139442}"/>
                </a:ext>
              </a:extLst>
            </p:cNvPr>
            <p:cNvCxnSpPr/>
            <p:nvPr/>
          </p:nvCxnSpPr>
          <p:spPr>
            <a:xfrm>
              <a:off x="1839322" y="4262144"/>
              <a:ext cx="0" cy="904880"/>
            </a:xfrm>
            <a:prstGeom prst="line">
              <a:avLst/>
            </a:prstGeom>
            <a:noFill/>
            <a:ln w="3175" cap="flat" cmpd="sng" algn="ctr">
              <a:solidFill>
                <a:srgbClr val="808080"/>
              </a:solidFill>
              <a:prstDash val="sysDot"/>
              <a:tailEnd type="none"/>
            </a:ln>
            <a:effectLst/>
          </p:spPr>
        </p:cxnSp>
        <p:grpSp>
          <p:nvGrpSpPr>
            <p:cNvPr id="12" name="Group 11">
              <a:extLst>
                <a:ext uri="{FF2B5EF4-FFF2-40B4-BE49-F238E27FC236}">
                  <a16:creationId xmlns:a16="http://schemas.microsoft.com/office/drawing/2014/main" id="{D1DFED96-DED8-47B2-9FAC-65B9CA6C2E6A}"/>
                </a:ext>
              </a:extLst>
            </p:cNvPr>
            <p:cNvGrpSpPr/>
            <p:nvPr/>
          </p:nvGrpSpPr>
          <p:grpSpPr>
            <a:xfrm>
              <a:off x="2593975" y="4113057"/>
              <a:ext cx="1206500" cy="1584820"/>
              <a:chOff x="2870200" y="4113057"/>
              <a:chExt cx="1206500" cy="1584820"/>
            </a:xfrm>
          </p:grpSpPr>
          <p:sp>
            <p:nvSpPr>
              <p:cNvPr id="13" name="Rectangle 12">
                <a:extLst>
                  <a:ext uri="{FF2B5EF4-FFF2-40B4-BE49-F238E27FC236}">
                    <a16:creationId xmlns:a16="http://schemas.microsoft.com/office/drawing/2014/main" id="{3A6F45D3-D633-4E1C-8681-5E0AE188C8AE}"/>
                  </a:ext>
                </a:extLst>
              </p:cNvPr>
              <p:cNvSpPr/>
              <p:nvPr/>
            </p:nvSpPr>
            <p:spPr>
              <a:xfrm>
                <a:off x="2870200" y="4147500"/>
                <a:ext cx="114300" cy="1516880"/>
              </a:xfrm>
              <a:prstGeom prst="rect">
                <a:avLst/>
              </a:prstGeom>
              <a:gradFill>
                <a:gsLst>
                  <a:gs pos="0">
                    <a:srgbClr val="2C973E"/>
                  </a:gs>
                  <a:gs pos="66000">
                    <a:srgbClr val="CDE7C7"/>
                  </a:gs>
                  <a:gs pos="27000">
                    <a:srgbClr val="95CB89"/>
                  </a:gs>
                  <a:gs pos="86000">
                    <a:srgbClr val="F04C3E"/>
                  </a:gs>
                  <a:gs pos="100000">
                    <a:srgbClr val="C00000"/>
                  </a:gs>
                </a:gsLst>
                <a:lin ang="5400000" scaled="1"/>
              </a:gra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cxnSp>
            <p:nvCxnSpPr>
              <p:cNvPr id="14" name="Straight Connector 13">
                <a:extLst>
                  <a:ext uri="{FF2B5EF4-FFF2-40B4-BE49-F238E27FC236}">
                    <a16:creationId xmlns:a16="http://schemas.microsoft.com/office/drawing/2014/main" id="{16D5046B-8444-4261-8E22-859D86A41E49}"/>
                  </a:ext>
                </a:extLst>
              </p:cNvPr>
              <p:cNvCxnSpPr/>
              <p:nvPr/>
            </p:nvCxnSpPr>
            <p:spPr>
              <a:xfrm>
                <a:off x="2984500" y="4180838"/>
                <a:ext cx="36000" cy="0"/>
              </a:xfrm>
              <a:prstGeom prst="line">
                <a:avLst/>
              </a:prstGeom>
              <a:noFill/>
              <a:ln w="6350" cap="flat" cmpd="sng" algn="ctr">
                <a:solidFill>
                  <a:srgbClr val="808080"/>
                </a:solidFill>
                <a:prstDash val="solid"/>
                <a:tailEnd type="none"/>
              </a:ln>
              <a:effectLst/>
            </p:spPr>
          </p:cxnSp>
          <p:cxnSp>
            <p:nvCxnSpPr>
              <p:cNvPr id="15" name="Straight Connector 14">
                <a:extLst>
                  <a:ext uri="{FF2B5EF4-FFF2-40B4-BE49-F238E27FC236}">
                    <a16:creationId xmlns:a16="http://schemas.microsoft.com/office/drawing/2014/main" id="{B3F0EF95-D8AA-449D-82D7-490171302FD7}"/>
                  </a:ext>
                </a:extLst>
              </p:cNvPr>
              <p:cNvCxnSpPr/>
              <p:nvPr/>
            </p:nvCxnSpPr>
            <p:spPr>
              <a:xfrm>
                <a:off x="2984500" y="4908004"/>
                <a:ext cx="36000" cy="0"/>
              </a:xfrm>
              <a:prstGeom prst="line">
                <a:avLst/>
              </a:prstGeom>
              <a:noFill/>
              <a:ln w="6350" cap="flat" cmpd="sng" algn="ctr">
                <a:solidFill>
                  <a:srgbClr val="808080"/>
                </a:solidFill>
                <a:prstDash val="solid"/>
                <a:tailEnd type="none"/>
              </a:ln>
              <a:effectLst/>
            </p:spPr>
          </p:cxnSp>
          <p:cxnSp>
            <p:nvCxnSpPr>
              <p:cNvPr id="16" name="Straight Connector 15">
                <a:extLst>
                  <a:ext uri="{FF2B5EF4-FFF2-40B4-BE49-F238E27FC236}">
                    <a16:creationId xmlns:a16="http://schemas.microsoft.com/office/drawing/2014/main" id="{5C082DA8-1E21-4F99-88DB-47D5605C603B}"/>
                  </a:ext>
                </a:extLst>
              </p:cNvPr>
              <p:cNvCxnSpPr/>
              <p:nvPr/>
            </p:nvCxnSpPr>
            <p:spPr>
              <a:xfrm>
                <a:off x="2984500" y="5635170"/>
                <a:ext cx="36000" cy="0"/>
              </a:xfrm>
              <a:prstGeom prst="line">
                <a:avLst/>
              </a:prstGeom>
              <a:noFill/>
              <a:ln w="6350" cap="flat" cmpd="sng" algn="ctr">
                <a:solidFill>
                  <a:srgbClr val="808080"/>
                </a:solidFill>
                <a:prstDash val="solid"/>
                <a:tailEnd type="none"/>
              </a:ln>
              <a:effectLst/>
            </p:spPr>
          </p:cxnSp>
          <p:sp>
            <p:nvSpPr>
              <p:cNvPr id="17" name="Content Placeholder 2">
                <a:extLst>
                  <a:ext uri="{FF2B5EF4-FFF2-40B4-BE49-F238E27FC236}">
                    <a16:creationId xmlns:a16="http://schemas.microsoft.com/office/drawing/2014/main" id="{2FB9F6E3-AF64-45BC-BD13-F7093A028088}"/>
                  </a:ext>
                </a:extLst>
              </p:cNvPr>
              <p:cNvSpPr txBox="1">
                <a:spLocks/>
              </p:cNvSpPr>
              <p:nvPr/>
            </p:nvSpPr>
            <p:spPr>
              <a:xfrm>
                <a:off x="3069098" y="4113057"/>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2C973E"/>
                    </a:solidFill>
                    <a:effectLst/>
                    <a:uLnTx/>
                    <a:uFillTx/>
                    <a:latin typeface="EYInterstate Light" panose="02000506000000020004" pitchFamily="2" charset="0"/>
                    <a:ea typeface="+mn-ea"/>
                    <a:cs typeface="+mn-cs"/>
                  </a:rPr>
                  <a:t>Mayor relevancia</a:t>
                </a:r>
              </a:p>
            </p:txBody>
          </p:sp>
          <p:sp>
            <p:nvSpPr>
              <p:cNvPr id="18" name="Content Placeholder 2">
                <a:extLst>
                  <a:ext uri="{FF2B5EF4-FFF2-40B4-BE49-F238E27FC236}">
                    <a16:creationId xmlns:a16="http://schemas.microsoft.com/office/drawing/2014/main" id="{8D63EFD7-563E-45A0-A3AD-3A3E6CB828A8}"/>
                  </a:ext>
                </a:extLst>
              </p:cNvPr>
              <p:cNvSpPr txBox="1">
                <a:spLocks/>
              </p:cNvSpPr>
              <p:nvPr/>
            </p:nvSpPr>
            <p:spPr>
              <a:xfrm>
                <a:off x="3069098" y="4837686"/>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999999"/>
                    </a:solidFill>
                    <a:effectLst/>
                    <a:uLnTx/>
                    <a:uFillTx/>
                    <a:latin typeface="EYInterstate Light" panose="02000506000000020004" pitchFamily="2" charset="0"/>
                    <a:ea typeface="+mn-ea"/>
                    <a:cs typeface="+mn-cs"/>
                  </a:rPr>
                  <a:t>Neutral</a:t>
                </a:r>
              </a:p>
            </p:txBody>
          </p:sp>
          <p:sp>
            <p:nvSpPr>
              <p:cNvPr id="19" name="Content Placeholder 2">
                <a:extLst>
                  <a:ext uri="{FF2B5EF4-FFF2-40B4-BE49-F238E27FC236}">
                    <a16:creationId xmlns:a16="http://schemas.microsoft.com/office/drawing/2014/main" id="{683B8ACE-E3FF-46B8-92CD-53145926BAD0}"/>
                  </a:ext>
                </a:extLst>
              </p:cNvPr>
              <p:cNvSpPr txBox="1">
                <a:spLocks/>
              </p:cNvSpPr>
              <p:nvPr/>
            </p:nvSpPr>
            <p:spPr>
              <a:xfrm>
                <a:off x="3069098" y="5562315"/>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F04C3E"/>
                    </a:solidFill>
                    <a:effectLst/>
                    <a:uLnTx/>
                    <a:uFillTx/>
                    <a:latin typeface="EYInterstate Light" panose="02000506000000020004" pitchFamily="2" charset="0"/>
                    <a:ea typeface="+mn-ea"/>
                    <a:cs typeface="+mn-cs"/>
                  </a:rPr>
                  <a:t>Menos importante</a:t>
                </a:r>
              </a:p>
            </p:txBody>
          </p:sp>
        </p:grpSp>
      </p:grpSp>
      <p:grpSp>
        <p:nvGrpSpPr>
          <p:cNvPr id="29" name="Group 28">
            <a:extLst>
              <a:ext uri="{FF2B5EF4-FFF2-40B4-BE49-F238E27FC236}">
                <a16:creationId xmlns:a16="http://schemas.microsoft.com/office/drawing/2014/main" id="{3354E441-363B-44E6-88A8-A39D0DD90084}"/>
              </a:ext>
            </a:extLst>
          </p:cNvPr>
          <p:cNvGrpSpPr/>
          <p:nvPr/>
        </p:nvGrpSpPr>
        <p:grpSpPr>
          <a:xfrm>
            <a:off x="6886770" y="3568466"/>
            <a:ext cx="4289485" cy="2491559"/>
            <a:chOff x="779762" y="4113057"/>
            <a:chExt cx="3020713" cy="1584820"/>
          </a:xfrm>
        </p:grpSpPr>
        <p:sp>
          <p:nvSpPr>
            <p:cNvPr id="30" name="Freeform 50">
              <a:extLst>
                <a:ext uri="{FF2B5EF4-FFF2-40B4-BE49-F238E27FC236}">
                  <a16:creationId xmlns:a16="http://schemas.microsoft.com/office/drawing/2014/main" id="{B7B3AB25-3DC5-49E3-9FCD-27325CF80FE1}"/>
                </a:ext>
              </a:extLst>
            </p:cNvPr>
            <p:cNvSpPr>
              <a:spLocks noChangeAspect="1" noEditPoints="1"/>
            </p:cNvSpPr>
            <p:nvPr/>
          </p:nvSpPr>
          <p:spPr bwMode="auto">
            <a:xfrm>
              <a:off x="779762" y="4147500"/>
              <a:ext cx="1598000" cy="1516880"/>
            </a:xfrm>
            <a:custGeom>
              <a:avLst/>
              <a:gdLst>
                <a:gd name="T0" fmla="*/ 2147483647 w 5332"/>
                <a:gd name="T1" fmla="*/ 2147483647 h 4763"/>
                <a:gd name="T2" fmla="*/ 2147483647 w 5332"/>
                <a:gd name="T3" fmla="*/ 2147483647 h 4763"/>
                <a:gd name="T4" fmla="*/ 2147483647 w 5332"/>
                <a:gd name="T5" fmla="*/ 2147483647 h 4763"/>
                <a:gd name="T6" fmla="*/ 2147483647 w 5332"/>
                <a:gd name="T7" fmla="*/ 2147483647 h 4763"/>
                <a:gd name="T8" fmla="*/ 2147483647 w 5332"/>
                <a:gd name="T9" fmla="*/ 2147483647 h 4763"/>
                <a:gd name="T10" fmla="*/ 2147483647 w 5332"/>
                <a:gd name="T11" fmla="*/ 2147483647 h 4763"/>
                <a:gd name="T12" fmla="*/ 2147483647 w 5332"/>
                <a:gd name="T13" fmla="*/ 2147483647 h 4763"/>
                <a:gd name="T14" fmla="*/ 2147483647 w 5332"/>
                <a:gd name="T15" fmla="*/ 2147483647 h 4763"/>
                <a:gd name="T16" fmla="*/ 2147483647 w 5332"/>
                <a:gd name="T17" fmla="*/ 2147483647 h 4763"/>
                <a:gd name="T18" fmla="*/ 2147483647 w 5332"/>
                <a:gd name="T19" fmla="*/ 2147483647 h 4763"/>
                <a:gd name="T20" fmla="*/ 2147483647 w 5332"/>
                <a:gd name="T21" fmla="*/ 2147483647 h 4763"/>
                <a:gd name="T22" fmla="*/ 2147483647 w 5332"/>
                <a:gd name="T23" fmla="*/ 2147483647 h 4763"/>
                <a:gd name="T24" fmla="*/ 2147483647 w 5332"/>
                <a:gd name="T25" fmla="*/ 2147483647 h 4763"/>
                <a:gd name="T26" fmla="*/ 2147483647 w 5332"/>
                <a:gd name="T27" fmla="*/ 2147483647 h 4763"/>
                <a:gd name="T28" fmla="*/ 2147483647 w 5332"/>
                <a:gd name="T29" fmla="*/ 2147483647 h 4763"/>
                <a:gd name="T30" fmla="*/ 2147483647 w 5332"/>
                <a:gd name="T31" fmla="*/ 2147483647 h 4763"/>
                <a:gd name="T32" fmla="*/ 2147483647 w 5332"/>
                <a:gd name="T33" fmla="*/ 2147483647 h 4763"/>
                <a:gd name="T34" fmla="*/ 2147483647 w 5332"/>
                <a:gd name="T35" fmla="*/ 2147483647 h 4763"/>
                <a:gd name="T36" fmla="*/ 2147483647 w 5332"/>
                <a:gd name="T37" fmla="*/ 2147483647 h 4763"/>
                <a:gd name="T38" fmla="*/ 2147483647 w 5332"/>
                <a:gd name="T39" fmla="*/ 2147483647 h 4763"/>
                <a:gd name="T40" fmla="*/ 2147483647 w 5332"/>
                <a:gd name="T41" fmla="*/ 2147483647 h 4763"/>
                <a:gd name="T42" fmla="*/ 2147483647 w 5332"/>
                <a:gd name="T43" fmla="*/ 2147483647 h 4763"/>
                <a:gd name="T44" fmla="*/ 2147483647 w 5332"/>
                <a:gd name="T45" fmla="*/ 2147483647 h 4763"/>
                <a:gd name="T46" fmla="*/ 2147483647 w 5332"/>
                <a:gd name="T47" fmla="*/ 2147483647 h 4763"/>
                <a:gd name="T48" fmla="*/ 2147483647 w 5332"/>
                <a:gd name="T49" fmla="*/ 2147483647 h 4763"/>
                <a:gd name="T50" fmla="*/ 2147483647 w 5332"/>
                <a:gd name="T51" fmla="*/ 2147483647 h 4763"/>
                <a:gd name="T52" fmla="*/ 2147483647 w 5332"/>
                <a:gd name="T53" fmla="*/ 2147483647 h 4763"/>
                <a:gd name="T54" fmla="*/ 2147483647 w 5332"/>
                <a:gd name="T55" fmla="*/ 2147483647 h 4763"/>
                <a:gd name="T56" fmla="*/ 2147483647 w 5332"/>
                <a:gd name="T57" fmla="*/ 2147483647 h 4763"/>
                <a:gd name="T58" fmla="*/ 2147483647 w 5332"/>
                <a:gd name="T59" fmla="*/ 2147483647 h 4763"/>
                <a:gd name="T60" fmla="*/ 2147483647 w 5332"/>
                <a:gd name="T61" fmla="*/ 2147483647 h 4763"/>
                <a:gd name="T62" fmla="*/ 2147483647 w 5332"/>
                <a:gd name="T63" fmla="*/ 2147483647 h 4763"/>
                <a:gd name="T64" fmla="*/ 2147483647 w 5332"/>
                <a:gd name="T65" fmla="*/ 2147483647 h 4763"/>
                <a:gd name="T66" fmla="*/ 2147483647 w 5332"/>
                <a:gd name="T67" fmla="*/ 2147483647 h 4763"/>
                <a:gd name="T68" fmla="*/ 2147483647 w 5332"/>
                <a:gd name="T69" fmla="*/ 2147483647 h 4763"/>
                <a:gd name="T70" fmla="*/ 2147483647 w 5332"/>
                <a:gd name="T71" fmla="*/ 2147483647 h 4763"/>
                <a:gd name="T72" fmla="*/ 2147483647 w 5332"/>
                <a:gd name="T73" fmla="*/ 2147483647 h 4763"/>
                <a:gd name="T74" fmla="*/ 2147483647 w 5332"/>
                <a:gd name="T75" fmla="*/ 2147483647 h 4763"/>
                <a:gd name="T76" fmla="*/ 2147483647 w 5332"/>
                <a:gd name="T77" fmla="*/ 2147483647 h 4763"/>
                <a:gd name="T78" fmla="*/ 2147483647 w 5332"/>
                <a:gd name="T79" fmla="*/ 2147483647 h 4763"/>
                <a:gd name="T80" fmla="*/ 2147483647 w 5332"/>
                <a:gd name="T81" fmla="*/ 2147483647 h 4763"/>
                <a:gd name="T82" fmla="*/ 2147483647 w 5332"/>
                <a:gd name="T83" fmla="*/ 2147483647 h 4763"/>
                <a:gd name="T84" fmla="*/ 2147483647 w 5332"/>
                <a:gd name="T85" fmla="*/ 2147483647 h 4763"/>
                <a:gd name="T86" fmla="*/ 2147483647 w 5332"/>
                <a:gd name="T87" fmla="*/ 2147483647 h 4763"/>
                <a:gd name="T88" fmla="*/ 2147483647 w 5332"/>
                <a:gd name="T89" fmla="*/ 2147483647 h 4763"/>
                <a:gd name="T90" fmla="*/ 2147483647 w 5332"/>
                <a:gd name="T91" fmla="*/ 2147483647 h 4763"/>
                <a:gd name="T92" fmla="*/ 2147483647 w 5332"/>
                <a:gd name="T93" fmla="*/ 2147483647 h 4763"/>
                <a:gd name="T94" fmla="*/ 2147483647 w 5332"/>
                <a:gd name="T95" fmla="*/ 2147483647 h 4763"/>
                <a:gd name="T96" fmla="*/ 2147483647 w 5332"/>
                <a:gd name="T97" fmla="*/ 2147483647 h 4763"/>
                <a:gd name="T98" fmla="*/ 2147483647 w 5332"/>
                <a:gd name="T99" fmla="*/ 2147483647 h 4763"/>
                <a:gd name="T100" fmla="*/ 2147483647 w 5332"/>
                <a:gd name="T101" fmla="*/ 2147483647 h 4763"/>
                <a:gd name="T102" fmla="*/ 2147483647 w 5332"/>
                <a:gd name="T103" fmla="*/ 2147483647 h 4763"/>
                <a:gd name="T104" fmla="*/ 2147483647 w 5332"/>
                <a:gd name="T105" fmla="*/ 2147483647 h 4763"/>
                <a:gd name="T106" fmla="*/ 2147483647 w 5332"/>
                <a:gd name="T107" fmla="*/ 2147483647 h 4763"/>
                <a:gd name="T108" fmla="*/ 2147483647 w 5332"/>
                <a:gd name="T109" fmla="*/ 2147483647 h 4763"/>
                <a:gd name="T110" fmla="*/ 2147483647 w 5332"/>
                <a:gd name="T111" fmla="*/ 2147483647 h 4763"/>
                <a:gd name="T112" fmla="*/ 2147483647 w 5332"/>
                <a:gd name="T113" fmla="*/ 2147483647 h 4763"/>
                <a:gd name="T114" fmla="*/ 2147483647 w 5332"/>
                <a:gd name="T115" fmla="*/ 2147483647 h 4763"/>
                <a:gd name="T116" fmla="*/ 2147483647 w 5332"/>
                <a:gd name="T117" fmla="*/ 2147483647 h 4763"/>
                <a:gd name="T118" fmla="*/ 2147483647 w 5332"/>
                <a:gd name="T119" fmla="*/ 2147483647 h 47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32"/>
                <a:gd name="T181" fmla="*/ 0 h 4763"/>
                <a:gd name="T182" fmla="*/ 5332 w 5332"/>
                <a:gd name="T183" fmla="*/ 4763 h 47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32" h="4763">
                  <a:moveTo>
                    <a:pt x="4084" y="2685"/>
                  </a:moveTo>
                  <a:lnTo>
                    <a:pt x="3832" y="2533"/>
                  </a:lnTo>
                  <a:lnTo>
                    <a:pt x="3578" y="2380"/>
                  </a:lnTo>
                  <a:lnTo>
                    <a:pt x="3573" y="2675"/>
                  </a:lnTo>
                  <a:lnTo>
                    <a:pt x="3569" y="2971"/>
                  </a:lnTo>
                  <a:lnTo>
                    <a:pt x="3827" y="2828"/>
                  </a:lnTo>
                  <a:lnTo>
                    <a:pt x="4084" y="2685"/>
                  </a:lnTo>
                  <a:close/>
                  <a:moveTo>
                    <a:pt x="3679" y="2787"/>
                  </a:moveTo>
                  <a:lnTo>
                    <a:pt x="3680" y="2678"/>
                  </a:lnTo>
                  <a:lnTo>
                    <a:pt x="3683" y="2568"/>
                  </a:lnTo>
                  <a:lnTo>
                    <a:pt x="3777" y="2624"/>
                  </a:lnTo>
                  <a:lnTo>
                    <a:pt x="3870" y="2681"/>
                  </a:lnTo>
                  <a:lnTo>
                    <a:pt x="3774" y="2734"/>
                  </a:lnTo>
                  <a:lnTo>
                    <a:pt x="3679" y="2787"/>
                  </a:lnTo>
                  <a:close/>
                  <a:moveTo>
                    <a:pt x="2628" y="2110"/>
                  </a:moveTo>
                  <a:lnTo>
                    <a:pt x="2628" y="2525"/>
                  </a:lnTo>
                  <a:lnTo>
                    <a:pt x="2616" y="2529"/>
                  </a:lnTo>
                  <a:lnTo>
                    <a:pt x="2606" y="2534"/>
                  </a:lnTo>
                  <a:lnTo>
                    <a:pt x="2595" y="2541"/>
                  </a:lnTo>
                  <a:lnTo>
                    <a:pt x="2585" y="2548"/>
                  </a:lnTo>
                  <a:lnTo>
                    <a:pt x="2576" y="2556"/>
                  </a:lnTo>
                  <a:lnTo>
                    <a:pt x="2567" y="2564"/>
                  </a:lnTo>
                  <a:lnTo>
                    <a:pt x="2559" y="2573"/>
                  </a:lnTo>
                  <a:lnTo>
                    <a:pt x="2551" y="2583"/>
                  </a:lnTo>
                  <a:lnTo>
                    <a:pt x="2544" y="2593"/>
                  </a:lnTo>
                  <a:lnTo>
                    <a:pt x="2539" y="2604"/>
                  </a:lnTo>
                  <a:lnTo>
                    <a:pt x="2533" y="2615"/>
                  </a:lnTo>
                  <a:lnTo>
                    <a:pt x="2529" y="2627"/>
                  </a:lnTo>
                  <a:lnTo>
                    <a:pt x="2525" y="2639"/>
                  </a:lnTo>
                  <a:lnTo>
                    <a:pt x="2522" y="2651"/>
                  </a:lnTo>
                  <a:lnTo>
                    <a:pt x="2521" y="2663"/>
                  </a:lnTo>
                  <a:lnTo>
                    <a:pt x="2521" y="2677"/>
                  </a:lnTo>
                  <a:lnTo>
                    <a:pt x="2522" y="2693"/>
                  </a:lnTo>
                  <a:lnTo>
                    <a:pt x="2524" y="2709"/>
                  </a:lnTo>
                  <a:lnTo>
                    <a:pt x="2528" y="2725"/>
                  </a:lnTo>
                  <a:lnTo>
                    <a:pt x="2533" y="2740"/>
                  </a:lnTo>
                  <a:lnTo>
                    <a:pt x="2540" y="2753"/>
                  </a:lnTo>
                  <a:lnTo>
                    <a:pt x="2548" y="2767"/>
                  </a:lnTo>
                  <a:lnTo>
                    <a:pt x="2557" y="2779"/>
                  </a:lnTo>
                  <a:lnTo>
                    <a:pt x="2568" y="2791"/>
                  </a:lnTo>
                  <a:lnTo>
                    <a:pt x="2580" y="2801"/>
                  </a:lnTo>
                  <a:lnTo>
                    <a:pt x="2592" y="2811"/>
                  </a:lnTo>
                  <a:lnTo>
                    <a:pt x="2606" y="2819"/>
                  </a:lnTo>
                  <a:lnTo>
                    <a:pt x="2619" y="2826"/>
                  </a:lnTo>
                  <a:lnTo>
                    <a:pt x="2634" y="2831"/>
                  </a:lnTo>
                  <a:lnTo>
                    <a:pt x="2650" y="2835"/>
                  </a:lnTo>
                  <a:lnTo>
                    <a:pt x="2666" y="2836"/>
                  </a:lnTo>
                  <a:lnTo>
                    <a:pt x="2682" y="2838"/>
                  </a:lnTo>
                  <a:lnTo>
                    <a:pt x="2698" y="2836"/>
                  </a:lnTo>
                  <a:lnTo>
                    <a:pt x="2714" y="2835"/>
                  </a:lnTo>
                  <a:lnTo>
                    <a:pt x="2730" y="2831"/>
                  </a:lnTo>
                  <a:lnTo>
                    <a:pt x="2745" y="2826"/>
                  </a:lnTo>
                  <a:lnTo>
                    <a:pt x="2759" y="2819"/>
                  </a:lnTo>
                  <a:lnTo>
                    <a:pt x="2772" y="2811"/>
                  </a:lnTo>
                  <a:lnTo>
                    <a:pt x="2784" y="2801"/>
                  </a:lnTo>
                  <a:lnTo>
                    <a:pt x="2796" y="2791"/>
                  </a:lnTo>
                  <a:lnTo>
                    <a:pt x="2807" y="2779"/>
                  </a:lnTo>
                  <a:lnTo>
                    <a:pt x="2815" y="2767"/>
                  </a:lnTo>
                  <a:lnTo>
                    <a:pt x="2823" y="2753"/>
                  </a:lnTo>
                  <a:lnTo>
                    <a:pt x="2831" y="2740"/>
                  </a:lnTo>
                  <a:lnTo>
                    <a:pt x="2836" y="2725"/>
                  </a:lnTo>
                  <a:lnTo>
                    <a:pt x="2840" y="2709"/>
                  </a:lnTo>
                  <a:lnTo>
                    <a:pt x="2842" y="2693"/>
                  </a:lnTo>
                  <a:lnTo>
                    <a:pt x="2843" y="2677"/>
                  </a:lnTo>
                  <a:lnTo>
                    <a:pt x="2843" y="2663"/>
                  </a:lnTo>
                  <a:lnTo>
                    <a:pt x="2840" y="2651"/>
                  </a:lnTo>
                  <a:lnTo>
                    <a:pt x="2839" y="2639"/>
                  </a:lnTo>
                  <a:lnTo>
                    <a:pt x="2835" y="2627"/>
                  </a:lnTo>
                  <a:lnTo>
                    <a:pt x="2831" y="2615"/>
                  </a:lnTo>
                  <a:lnTo>
                    <a:pt x="2826" y="2604"/>
                  </a:lnTo>
                  <a:lnTo>
                    <a:pt x="2819" y="2593"/>
                  </a:lnTo>
                  <a:lnTo>
                    <a:pt x="2812" y="2583"/>
                  </a:lnTo>
                  <a:lnTo>
                    <a:pt x="2806" y="2573"/>
                  </a:lnTo>
                  <a:lnTo>
                    <a:pt x="2797" y="2564"/>
                  </a:lnTo>
                  <a:lnTo>
                    <a:pt x="2788" y="2556"/>
                  </a:lnTo>
                  <a:lnTo>
                    <a:pt x="2779" y="2548"/>
                  </a:lnTo>
                  <a:lnTo>
                    <a:pt x="2769" y="2541"/>
                  </a:lnTo>
                  <a:lnTo>
                    <a:pt x="2759" y="2534"/>
                  </a:lnTo>
                  <a:lnTo>
                    <a:pt x="2748" y="2529"/>
                  </a:lnTo>
                  <a:lnTo>
                    <a:pt x="2736" y="2525"/>
                  </a:lnTo>
                  <a:lnTo>
                    <a:pt x="2736" y="2110"/>
                  </a:lnTo>
                  <a:lnTo>
                    <a:pt x="2628" y="2110"/>
                  </a:lnTo>
                  <a:close/>
                  <a:moveTo>
                    <a:pt x="3855" y="2361"/>
                  </a:moveTo>
                  <a:lnTo>
                    <a:pt x="3855" y="1920"/>
                  </a:lnTo>
                  <a:lnTo>
                    <a:pt x="3865" y="1916"/>
                  </a:lnTo>
                  <a:lnTo>
                    <a:pt x="3876" y="1911"/>
                  </a:lnTo>
                  <a:lnTo>
                    <a:pt x="3887" y="1904"/>
                  </a:lnTo>
                  <a:lnTo>
                    <a:pt x="3898" y="1897"/>
                  </a:lnTo>
                  <a:lnTo>
                    <a:pt x="3907" y="1889"/>
                  </a:lnTo>
                  <a:lnTo>
                    <a:pt x="3915" y="1881"/>
                  </a:lnTo>
                  <a:lnTo>
                    <a:pt x="3923" y="1872"/>
                  </a:lnTo>
                  <a:lnTo>
                    <a:pt x="3931" y="1862"/>
                  </a:lnTo>
                  <a:lnTo>
                    <a:pt x="3938" y="1852"/>
                  </a:lnTo>
                  <a:lnTo>
                    <a:pt x="3943" y="1841"/>
                  </a:lnTo>
                  <a:lnTo>
                    <a:pt x="3949" y="1830"/>
                  </a:lnTo>
                  <a:lnTo>
                    <a:pt x="3954" y="1818"/>
                  </a:lnTo>
                  <a:lnTo>
                    <a:pt x="3957" y="1806"/>
                  </a:lnTo>
                  <a:lnTo>
                    <a:pt x="3959" y="1794"/>
                  </a:lnTo>
                  <a:lnTo>
                    <a:pt x="3961" y="1780"/>
                  </a:lnTo>
                  <a:lnTo>
                    <a:pt x="3962" y="1768"/>
                  </a:lnTo>
                  <a:lnTo>
                    <a:pt x="3961" y="1752"/>
                  </a:lnTo>
                  <a:lnTo>
                    <a:pt x="3958" y="1736"/>
                  </a:lnTo>
                  <a:lnTo>
                    <a:pt x="3954" y="1720"/>
                  </a:lnTo>
                  <a:lnTo>
                    <a:pt x="3949" y="1705"/>
                  </a:lnTo>
                  <a:lnTo>
                    <a:pt x="3942" y="1692"/>
                  </a:lnTo>
                  <a:lnTo>
                    <a:pt x="3934" y="1678"/>
                  </a:lnTo>
                  <a:lnTo>
                    <a:pt x="3925" y="1665"/>
                  </a:lnTo>
                  <a:lnTo>
                    <a:pt x="3914" y="1654"/>
                  </a:lnTo>
                  <a:lnTo>
                    <a:pt x="3903" y="1644"/>
                  </a:lnTo>
                  <a:lnTo>
                    <a:pt x="3891" y="1634"/>
                  </a:lnTo>
                  <a:lnTo>
                    <a:pt x="3878" y="1626"/>
                  </a:lnTo>
                  <a:lnTo>
                    <a:pt x="3863" y="1619"/>
                  </a:lnTo>
                  <a:lnTo>
                    <a:pt x="3848" y="1614"/>
                  </a:lnTo>
                  <a:lnTo>
                    <a:pt x="3833" y="1610"/>
                  </a:lnTo>
                  <a:lnTo>
                    <a:pt x="3817" y="1607"/>
                  </a:lnTo>
                  <a:lnTo>
                    <a:pt x="3801" y="1607"/>
                  </a:lnTo>
                  <a:lnTo>
                    <a:pt x="3788" y="1607"/>
                  </a:lnTo>
                  <a:lnTo>
                    <a:pt x="3774" y="1609"/>
                  </a:lnTo>
                  <a:lnTo>
                    <a:pt x="3762" y="1611"/>
                  </a:lnTo>
                  <a:lnTo>
                    <a:pt x="3750" y="1615"/>
                  </a:lnTo>
                  <a:lnTo>
                    <a:pt x="3738" y="1619"/>
                  </a:lnTo>
                  <a:lnTo>
                    <a:pt x="3727" y="1625"/>
                  </a:lnTo>
                  <a:lnTo>
                    <a:pt x="3717" y="1630"/>
                  </a:lnTo>
                  <a:lnTo>
                    <a:pt x="3707" y="1637"/>
                  </a:lnTo>
                  <a:lnTo>
                    <a:pt x="3696" y="1645"/>
                  </a:lnTo>
                  <a:lnTo>
                    <a:pt x="3688" y="1653"/>
                  </a:lnTo>
                  <a:lnTo>
                    <a:pt x="3679" y="1662"/>
                  </a:lnTo>
                  <a:lnTo>
                    <a:pt x="3672" y="1672"/>
                  </a:lnTo>
                  <a:lnTo>
                    <a:pt x="3664" y="1681"/>
                  </a:lnTo>
                  <a:lnTo>
                    <a:pt x="3659" y="1692"/>
                  </a:lnTo>
                  <a:lnTo>
                    <a:pt x="3654" y="1703"/>
                  </a:lnTo>
                  <a:lnTo>
                    <a:pt x="3648" y="1715"/>
                  </a:lnTo>
                  <a:lnTo>
                    <a:pt x="3040" y="1715"/>
                  </a:lnTo>
                  <a:lnTo>
                    <a:pt x="3040" y="1822"/>
                  </a:lnTo>
                  <a:lnTo>
                    <a:pt x="3648" y="1822"/>
                  </a:lnTo>
                  <a:lnTo>
                    <a:pt x="3656" y="1838"/>
                  </a:lnTo>
                  <a:lnTo>
                    <a:pt x="3664" y="1854"/>
                  </a:lnTo>
                  <a:lnTo>
                    <a:pt x="3675" y="1869"/>
                  </a:lnTo>
                  <a:lnTo>
                    <a:pt x="3687" y="1882"/>
                  </a:lnTo>
                  <a:lnTo>
                    <a:pt x="3700" y="1894"/>
                  </a:lnTo>
                  <a:lnTo>
                    <a:pt x="3714" y="1904"/>
                  </a:lnTo>
                  <a:lnTo>
                    <a:pt x="3730" y="1913"/>
                  </a:lnTo>
                  <a:lnTo>
                    <a:pt x="3747" y="1920"/>
                  </a:lnTo>
                  <a:lnTo>
                    <a:pt x="3747" y="2361"/>
                  </a:lnTo>
                  <a:lnTo>
                    <a:pt x="3855" y="2361"/>
                  </a:lnTo>
                  <a:close/>
                  <a:moveTo>
                    <a:pt x="2713" y="1623"/>
                  </a:moveTo>
                  <a:lnTo>
                    <a:pt x="2461" y="1472"/>
                  </a:lnTo>
                  <a:lnTo>
                    <a:pt x="2455" y="1767"/>
                  </a:lnTo>
                  <a:lnTo>
                    <a:pt x="2450" y="2062"/>
                  </a:lnTo>
                  <a:lnTo>
                    <a:pt x="2708" y="1919"/>
                  </a:lnTo>
                  <a:lnTo>
                    <a:pt x="2967" y="1776"/>
                  </a:lnTo>
                  <a:lnTo>
                    <a:pt x="2713" y="1623"/>
                  </a:lnTo>
                  <a:close/>
                  <a:moveTo>
                    <a:pt x="2657" y="1825"/>
                  </a:moveTo>
                  <a:lnTo>
                    <a:pt x="2560" y="1878"/>
                  </a:lnTo>
                  <a:lnTo>
                    <a:pt x="2563" y="1768"/>
                  </a:lnTo>
                  <a:lnTo>
                    <a:pt x="2564" y="1660"/>
                  </a:lnTo>
                  <a:lnTo>
                    <a:pt x="2658" y="1716"/>
                  </a:lnTo>
                  <a:lnTo>
                    <a:pt x="2752" y="1772"/>
                  </a:lnTo>
                  <a:lnTo>
                    <a:pt x="2657" y="1825"/>
                  </a:lnTo>
                  <a:close/>
                  <a:moveTo>
                    <a:pt x="2736" y="1432"/>
                  </a:moveTo>
                  <a:lnTo>
                    <a:pt x="2736" y="1055"/>
                  </a:lnTo>
                  <a:lnTo>
                    <a:pt x="2748" y="1049"/>
                  </a:lnTo>
                  <a:lnTo>
                    <a:pt x="2759" y="1044"/>
                  </a:lnTo>
                  <a:lnTo>
                    <a:pt x="2769" y="1037"/>
                  </a:lnTo>
                  <a:lnTo>
                    <a:pt x="2779" y="1030"/>
                  </a:lnTo>
                  <a:lnTo>
                    <a:pt x="2788" y="1024"/>
                  </a:lnTo>
                  <a:lnTo>
                    <a:pt x="2797" y="1014"/>
                  </a:lnTo>
                  <a:lnTo>
                    <a:pt x="2806" y="1006"/>
                  </a:lnTo>
                  <a:lnTo>
                    <a:pt x="2812" y="996"/>
                  </a:lnTo>
                  <a:lnTo>
                    <a:pt x="2819" y="986"/>
                  </a:lnTo>
                  <a:lnTo>
                    <a:pt x="2826" y="975"/>
                  </a:lnTo>
                  <a:lnTo>
                    <a:pt x="2831" y="963"/>
                  </a:lnTo>
                  <a:lnTo>
                    <a:pt x="2835" y="953"/>
                  </a:lnTo>
                  <a:lnTo>
                    <a:pt x="2839" y="941"/>
                  </a:lnTo>
                  <a:lnTo>
                    <a:pt x="2840" y="928"/>
                  </a:lnTo>
                  <a:lnTo>
                    <a:pt x="2843" y="915"/>
                  </a:lnTo>
                  <a:lnTo>
                    <a:pt x="2843" y="902"/>
                  </a:lnTo>
                  <a:lnTo>
                    <a:pt x="2842" y="886"/>
                  </a:lnTo>
                  <a:lnTo>
                    <a:pt x="2840" y="869"/>
                  </a:lnTo>
                  <a:lnTo>
                    <a:pt x="2836" y="855"/>
                  </a:lnTo>
                  <a:lnTo>
                    <a:pt x="2831" y="840"/>
                  </a:lnTo>
                  <a:lnTo>
                    <a:pt x="2823" y="825"/>
                  </a:lnTo>
                  <a:lnTo>
                    <a:pt x="2815" y="812"/>
                  </a:lnTo>
                  <a:lnTo>
                    <a:pt x="2807" y="800"/>
                  </a:lnTo>
                  <a:lnTo>
                    <a:pt x="2796" y="789"/>
                  </a:lnTo>
                  <a:lnTo>
                    <a:pt x="2784" y="778"/>
                  </a:lnTo>
                  <a:lnTo>
                    <a:pt x="2772" y="769"/>
                  </a:lnTo>
                  <a:lnTo>
                    <a:pt x="2759" y="761"/>
                  </a:lnTo>
                  <a:lnTo>
                    <a:pt x="2745" y="754"/>
                  </a:lnTo>
                  <a:lnTo>
                    <a:pt x="2730" y="749"/>
                  </a:lnTo>
                  <a:lnTo>
                    <a:pt x="2714" y="745"/>
                  </a:lnTo>
                  <a:lnTo>
                    <a:pt x="2698" y="742"/>
                  </a:lnTo>
                  <a:lnTo>
                    <a:pt x="2682" y="741"/>
                  </a:lnTo>
                  <a:lnTo>
                    <a:pt x="2669" y="742"/>
                  </a:lnTo>
                  <a:lnTo>
                    <a:pt x="2657" y="743"/>
                  </a:lnTo>
                  <a:lnTo>
                    <a:pt x="2645" y="746"/>
                  </a:lnTo>
                  <a:lnTo>
                    <a:pt x="2632" y="749"/>
                  </a:lnTo>
                  <a:lnTo>
                    <a:pt x="2620" y="754"/>
                  </a:lnTo>
                  <a:lnTo>
                    <a:pt x="2610" y="758"/>
                  </a:lnTo>
                  <a:lnTo>
                    <a:pt x="2599" y="765"/>
                  </a:lnTo>
                  <a:lnTo>
                    <a:pt x="2588" y="771"/>
                  </a:lnTo>
                  <a:lnTo>
                    <a:pt x="2579" y="778"/>
                  </a:lnTo>
                  <a:lnTo>
                    <a:pt x="2569" y="788"/>
                  </a:lnTo>
                  <a:lnTo>
                    <a:pt x="2561" y="796"/>
                  </a:lnTo>
                  <a:lnTo>
                    <a:pt x="2553" y="805"/>
                  </a:lnTo>
                  <a:lnTo>
                    <a:pt x="2547" y="816"/>
                  </a:lnTo>
                  <a:lnTo>
                    <a:pt x="2540" y="826"/>
                  </a:lnTo>
                  <a:lnTo>
                    <a:pt x="2535" y="837"/>
                  </a:lnTo>
                  <a:lnTo>
                    <a:pt x="2530" y="848"/>
                  </a:lnTo>
                  <a:lnTo>
                    <a:pt x="1917" y="848"/>
                  </a:lnTo>
                  <a:lnTo>
                    <a:pt x="1917" y="955"/>
                  </a:lnTo>
                  <a:lnTo>
                    <a:pt x="2530" y="955"/>
                  </a:lnTo>
                  <a:lnTo>
                    <a:pt x="2537" y="973"/>
                  </a:lnTo>
                  <a:lnTo>
                    <a:pt x="2545" y="987"/>
                  </a:lnTo>
                  <a:lnTo>
                    <a:pt x="2556" y="1002"/>
                  </a:lnTo>
                  <a:lnTo>
                    <a:pt x="2568" y="1016"/>
                  </a:lnTo>
                  <a:lnTo>
                    <a:pt x="2581" y="1028"/>
                  </a:lnTo>
                  <a:lnTo>
                    <a:pt x="2596" y="1038"/>
                  </a:lnTo>
                  <a:lnTo>
                    <a:pt x="2612" y="1047"/>
                  </a:lnTo>
                  <a:lnTo>
                    <a:pt x="2628" y="1055"/>
                  </a:lnTo>
                  <a:lnTo>
                    <a:pt x="2628" y="1432"/>
                  </a:lnTo>
                  <a:lnTo>
                    <a:pt x="2736" y="1432"/>
                  </a:lnTo>
                  <a:close/>
                  <a:moveTo>
                    <a:pt x="1563" y="758"/>
                  </a:moveTo>
                  <a:lnTo>
                    <a:pt x="1310" y="606"/>
                  </a:lnTo>
                  <a:lnTo>
                    <a:pt x="1305" y="902"/>
                  </a:lnTo>
                  <a:lnTo>
                    <a:pt x="1300" y="1197"/>
                  </a:lnTo>
                  <a:lnTo>
                    <a:pt x="1558" y="1053"/>
                  </a:lnTo>
                  <a:lnTo>
                    <a:pt x="1815" y="910"/>
                  </a:lnTo>
                  <a:lnTo>
                    <a:pt x="1563" y="758"/>
                  </a:lnTo>
                  <a:close/>
                  <a:moveTo>
                    <a:pt x="1505" y="959"/>
                  </a:moveTo>
                  <a:lnTo>
                    <a:pt x="1410" y="1012"/>
                  </a:lnTo>
                  <a:lnTo>
                    <a:pt x="1411" y="903"/>
                  </a:lnTo>
                  <a:lnTo>
                    <a:pt x="1414" y="794"/>
                  </a:lnTo>
                  <a:lnTo>
                    <a:pt x="1508" y="851"/>
                  </a:lnTo>
                  <a:lnTo>
                    <a:pt x="1602" y="907"/>
                  </a:lnTo>
                  <a:lnTo>
                    <a:pt x="1505" y="959"/>
                  </a:lnTo>
                  <a:close/>
                  <a:moveTo>
                    <a:pt x="1693" y="1768"/>
                  </a:moveTo>
                  <a:lnTo>
                    <a:pt x="1693" y="1768"/>
                  </a:lnTo>
                  <a:lnTo>
                    <a:pt x="1692" y="1755"/>
                  </a:lnTo>
                  <a:lnTo>
                    <a:pt x="1691" y="1743"/>
                  </a:lnTo>
                  <a:lnTo>
                    <a:pt x="1688" y="1729"/>
                  </a:lnTo>
                  <a:lnTo>
                    <a:pt x="1685" y="1717"/>
                  </a:lnTo>
                  <a:lnTo>
                    <a:pt x="1681" y="1707"/>
                  </a:lnTo>
                  <a:lnTo>
                    <a:pt x="1676" y="1695"/>
                  </a:lnTo>
                  <a:lnTo>
                    <a:pt x="1669" y="1684"/>
                  </a:lnTo>
                  <a:lnTo>
                    <a:pt x="1662" y="1674"/>
                  </a:lnTo>
                  <a:lnTo>
                    <a:pt x="1656" y="1665"/>
                  </a:lnTo>
                  <a:lnTo>
                    <a:pt x="1646" y="1656"/>
                  </a:lnTo>
                  <a:lnTo>
                    <a:pt x="1638" y="1648"/>
                  </a:lnTo>
                  <a:lnTo>
                    <a:pt x="1629" y="1640"/>
                  </a:lnTo>
                  <a:lnTo>
                    <a:pt x="1618" y="1633"/>
                  </a:lnTo>
                  <a:lnTo>
                    <a:pt x="1609" y="1626"/>
                  </a:lnTo>
                  <a:lnTo>
                    <a:pt x="1597" y="1621"/>
                  </a:lnTo>
                  <a:lnTo>
                    <a:pt x="1586" y="1617"/>
                  </a:lnTo>
                  <a:lnTo>
                    <a:pt x="1586" y="1233"/>
                  </a:lnTo>
                  <a:lnTo>
                    <a:pt x="1479" y="1233"/>
                  </a:lnTo>
                  <a:lnTo>
                    <a:pt x="1479" y="1617"/>
                  </a:lnTo>
                  <a:lnTo>
                    <a:pt x="1467" y="1621"/>
                  </a:lnTo>
                  <a:lnTo>
                    <a:pt x="1456" y="1626"/>
                  </a:lnTo>
                  <a:lnTo>
                    <a:pt x="1445" y="1633"/>
                  </a:lnTo>
                  <a:lnTo>
                    <a:pt x="1436" y="1640"/>
                  </a:lnTo>
                  <a:lnTo>
                    <a:pt x="1425" y="1648"/>
                  </a:lnTo>
                  <a:lnTo>
                    <a:pt x="1417" y="1656"/>
                  </a:lnTo>
                  <a:lnTo>
                    <a:pt x="1409" y="1665"/>
                  </a:lnTo>
                  <a:lnTo>
                    <a:pt x="1401" y="1674"/>
                  </a:lnTo>
                  <a:lnTo>
                    <a:pt x="1394" y="1684"/>
                  </a:lnTo>
                  <a:lnTo>
                    <a:pt x="1389" y="1695"/>
                  </a:lnTo>
                  <a:lnTo>
                    <a:pt x="1383" y="1707"/>
                  </a:lnTo>
                  <a:lnTo>
                    <a:pt x="1379" y="1717"/>
                  </a:lnTo>
                  <a:lnTo>
                    <a:pt x="1375" y="1729"/>
                  </a:lnTo>
                  <a:lnTo>
                    <a:pt x="1373" y="1743"/>
                  </a:lnTo>
                  <a:lnTo>
                    <a:pt x="1371" y="1755"/>
                  </a:lnTo>
                  <a:lnTo>
                    <a:pt x="1371" y="1768"/>
                  </a:lnTo>
                  <a:lnTo>
                    <a:pt x="1371" y="1780"/>
                  </a:lnTo>
                  <a:lnTo>
                    <a:pt x="1373" y="1794"/>
                  </a:lnTo>
                  <a:lnTo>
                    <a:pt x="1375" y="1806"/>
                  </a:lnTo>
                  <a:lnTo>
                    <a:pt x="1379" y="1818"/>
                  </a:lnTo>
                  <a:lnTo>
                    <a:pt x="1383" y="1830"/>
                  </a:lnTo>
                  <a:lnTo>
                    <a:pt x="1389" y="1841"/>
                  </a:lnTo>
                  <a:lnTo>
                    <a:pt x="1394" y="1852"/>
                  </a:lnTo>
                  <a:lnTo>
                    <a:pt x="1401" y="1862"/>
                  </a:lnTo>
                  <a:lnTo>
                    <a:pt x="1409" y="1872"/>
                  </a:lnTo>
                  <a:lnTo>
                    <a:pt x="1417" y="1881"/>
                  </a:lnTo>
                  <a:lnTo>
                    <a:pt x="1425" y="1889"/>
                  </a:lnTo>
                  <a:lnTo>
                    <a:pt x="1436" y="1897"/>
                  </a:lnTo>
                  <a:lnTo>
                    <a:pt x="1445" y="1904"/>
                  </a:lnTo>
                  <a:lnTo>
                    <a:pt x="1456" y="1911"/>
                  </a:lnTo>
                  <a:lnTo>
                    <a:pt x="1467" y="1916"/>
                  </a:lnTo>
                  <a:lnTo>
                    <a:pt x="1479" y="1920"/>
                  </a:lnTo>
                  <a:lnTo>
                    <a:pt x="1479" y="2525"/>
                  </a:lnTo>
                  <a:lnTo>
                    <a:pt x="1467" y="2529"/>
                  </a:lnTo>
                  <a:lnTo>
                    <a:pt x="1456" y="2534"/>
                  </a:lnTo>
                  <a:lnTo>
                    <a:pt x="1445" y="2541"/>
                  </a:lnTo>
                  <a:lnTo>
                    <a:pt x="1436" y="2548"/>
                  </a:lnTo>
                  <a:lnTo>
                    <a:pt x="1425" y="2556"/>
                  </a:lnTo>
                  <a:lnTo>
                    <a:pt x="1417" y="2564"/>
                  </a:lnTo>
                  <a:lnTo>
                    <a:pt x="1409" y="2573"/>
                  </a:lnTo>
                  <a:lnTo>
                    <a:pt x="1401" y="2583"/>
                  </a:lnTo>
                  <a:lnTo>
                    <a:pt x="1394" y="2593"/>
                  </a:lnTo>
                  <a:lnTo>
                    <a:pt x="1389" y="2604"/>
                  </a:lnTo>
                  <a:lnTo>
                    <a:pt x="1383" y="2615"/>
                  </a:lnTo>
                  <a:lnTo>
                    <a:pt x="1379" y="2627"/>
                  </a:lnTo>
                  <a:lnTo>
                    <a:pt x="1375" y="2639"/>
                  </a:lnTo>
                  <a:lnTo>
                    <a:pt x="1373" y="2651"/>
                  </a:lnTo>
                  <a:lnTo>
                    <a:pt x="1371" y="2663"/>
                  </a:lnTo>
                  <a:lnTo>
                    <a:pt x="1371" y="2677"/>
                  </a:lnTo>
                  <a:lnTo>
                    <a:pt x="1371" y="2693"/>
                  </a:lnTo>
                  <a:lnTo>
                    <a:pt x="1374" y="2709"/>
                  </a:lnTo>
                  <a:lnTo>
                    <a:pt x="1378" y="2725"/>
                  </a:lnTo>
                  <a:lnTo>
                    <a:pt x="1383" y="2740"/>
                  </a:lnTo>
                  <a:lnTo>
                    <a:pt x="1390" y="2753"/>
                  </a:lnTo>
                  <a:lnTo>
                    <a:pt x="1398" y="2767"/>
                  </a:lnTo>
                  <a:lnTo>
                    <a:pt x="1407" y="2779"/>
                  </a:lnTo>
                  <a:lnTo>
                    <a:pt x="1418" y="2791"/>
                  </a:lnTo>
                  <a:lnTo>
                    <a:pt x="1429" y="2801"/>
                  </a:lnTo>
                  <a:lnTo>
                    <a:pt x="1442" y="2811"/>
                  </a:lnTo>
                  <a:lnTo>
                    <a:pt x="1454" y="2819"/>
                  </a:lnTo>
                  <a:lnTo>
                    <a:pt x="1469" y="2826"/>
                  </a:lnTo>
                  <a:lnTo>
                    <a:pt x="1484" y="2831"/>
                  </a:lnTo>
                  <a:lnTo>
                    <a:pt x="1500" y="2835"/>
                  </a:lnTo>
                  <a:lnTo>
                    <a:pt x="1515" y="2836"/>
                  </a:lnTo>
                  <a:lnTo>
                    <a:pt x="1532" y="2838"/>
                  </a:lnTo>
                  <a:lnTo>
                    <a:pt x="1548" y="2836"/>
                  </a:lnTo>
                  <a:lnTo>
                    <a:pt x="1564" y="2835"/>
                  </a:lnTo>
                  <a:lnTo>
                    <a:pt x="1579" y="2831"/>
                  </a:lnTo>
                  <a:lnTo>
                    <a:pt x="1594" y="2826"/>
                  </a:lnTo>
                  <a:lnTo>
                    <a:pt x="1609" y="2819"/>
                  </a:lnTo>
                  <a:lnTo>
                    <a:pt x="1622" y="2811"/>
                  </a:lnTo>
                  <a:lnTo>
                    <a:pt x="1634" y="2801"/>
                  </a:lnTo>
                  <a:lnTo>
                    <a:pt x="1646" y="2791"/>
                  </a:lnTo>
                  <a:lnTo>
                    <a:pt x="1656" y="2779"/>
                  </a:lnTo>
                  <a:lnTo>
                    <a:pt x="1665" y="2767"/>
                  </a:lnTo>
                  <a:lnTo>
                    <a:pt x="1673" y="2753"/>
                  </a:lnTo>
                  <a:lnTo>
                    <a:pt x="1680" y="2740"/>
                  </a:lnTo>
                  <a:lnTo>
                    <a:pt x="1685" y="2725"/>
                  </a:lnTo>
                  <a:lnTo>
                    <a:pt x="1689" y="2709"/>
                  </a:lnTo>
                  <a:lnTo>
                    <a:pt x="1692" y="2693"/>
                  </a:lnTo>
                  <a:lnTo>
                    <a:pt x="1693" y="2677"/>
                  </a:lnTo>
                  <a:lnTo>
                    <a:pt x="1692" y="2663"/>
                  </a:lnTo>
                  <a:lnTo>
                    <a:pt x="1691" y="2651"/>
                  </a:lnTo>
                  <a:lnTo>
                    <a:pt x="1688" y="2639"/>
                  </a:lnTo>
                  <a:lnTo>
                    <a:pt x="1685" y="2627"/>
                  </a:lnTo>
                  <a:lnTo>
                    <a:pt x="1681" y="2615"/>
                  </a:lnTo>
                  <a:lnTo>
                    <a:pt x="1676" y="2604"/>
                  </a:lnTo>
                  <a:lnTo>
                    <a:pt x="1669" y="2593"/>
                  </a:lnTo>
                  <a:lnTo>
                    <a:pt x="1662" y="2583"/>
                  </a:lnTo>
                  <a:lnTo>
                    <a:pt x="1656" y="2573"/>
                  </a:lnTo>
                  <a:lnTo>
                    <a:pt x="1646" y="2564"/>
                  </a:lnTo>
                  <a:lnTo>
                    <a:pt x="1638" y="2556"/>
                  </a:lnTo>
                  <a:lnTo>
                    <a:pt x="1629" y="2548"/>
                  </a:lnTo>
                  <a:lnTo>
                    <a:pt x="1618" y="2541"/>
                  </a:lnTo>
                  <a:lnTo>
                    <a:pt x="1609" y="2534"/>
                  </a:lnTo>
                  <a:lnTo>
                    <a:pt x="1597" y="2529"/>
                  </a:lnTo>
                  <a:lnTo>
                    <a:pt x="1586" y="2525"/>
                  </a:lnTo>
                  <a:lnTo>
                    <a:pt x="1586" y="1920"/>
                  </a:lnTo>
                  <a:lnTo>
                    <a:pt x="1597" y="1916"/>
                  </a:lnTo>
                  <a:lnTo>
                    <a:pt x="1609" y="1911"/>
                  </a:lnTo>
                  <a:lnTo>
                    <a:pt x="1618" y="1904"/>
                  </a:lnTo>
                  <a:lnTo>
                    <a:pt x="1629" y="1897"/>
                  </a:lnTo>
                  <a:lnTo>
                    <a:pt x="1638" y="1889"/>
                  </a:lnTo>
                  <a:lnTo>
                    <a:pt x="1646" y="1881"/>
                  </a:lnTo>
                  <a:lnTo>
                    <a:pt x="1656" y="1872"/>
                  </a:lnTo>
                  <a:lnTo>
                    <a:pt x="1662" y="1862"/>
                  </a:lnTo>
                  <a:lnTo>
                    <a:pt x="1669" y="1852"/>
                  </a:lnTo>
                  <a:lnTo>
                    <a:pt x="1676" y="1841"/>
                  </a:lnTo>
                  <a:lnTo>
                    <a:pt x="1681" y="1830"/>
                  </a:lnTo>
                  <a:lnTo>
                    <a:pt x="1685" y="1818"/>
                  </a:lnTo>
                  <a:lnTo>
                    <a:pt x="1688" y="1806"/>
                  </a:lnTo>
                  <a:lnTo>
                    <a:pt x="1691" y="1794"/>
                  </a:lnTo>
                  <a:lnTo>
                    <a:pt x="1692" y="1780"/>
                  </a:lnTo>
                  <a:lnTo>
                    <a:pt x="1693" y="1768"/>
                  </a:lnTo>
                  <a:close/>
                  <a:moveTo>
                    <a:pt x="5151" y="0"/>
                  </a:moveTo>
                  <a:lnTo>
                    <a:pt x="182" y="0"/>
                  </a:lnTo>
                  <a:lnTo>
                    <a:pt x="165" y="1"/>
                  </a:lnTo>
                  <a:lnTo>
                    <a:pt x="149" y="3"/>
                  </a:lnTo>
                  <a:lnTo>
                    <a:pt x="133" y="7"/>
                  </a:lnTo>
                  <a:lnTo>
                    <a:pt x="117" y="12"/>
                  </a:lnTo>
                  <a:lnTo>
                    <a:pt x="101" y="19"/>
                  </a:lnTo>
                  <a:lnTo>
                    <a:pt x="86" y="27"/>
                  </a:lnTo>
                  <a:lnTo>
                    <a:pt x="72" y="36"/>
                  </a:lnTo>
                  <a:lnTo>
                    <a:pt x="59" y="46"/>
                  </a:lnTo>
                  <a:lnTo>
                    <a:pt x="46" y="58"/>
                  </a:lnTo>
                  <a:lnTo>
                    <a:pt x="35" y="71"/>
                  </a:lnTo>
                  <a:lnTo>
                    <a:pt x="25" y="86"/>
                  </a:lnTo>
                  <a:lnTo>
                    <a:pt x="16" y="101"/>
                  </a:lnTo>
                  <a:lnTo>
                    <a:pt x="9" y="117"/>
                  </a:lnTo>
                  <a:lnTo>
                    <a:pt x="5" y="134"/>
                  </a:lnTo>
                  <a:lnTo>
                    <a:pt x="1" y="153"/>
                  </a:lnTo>
                  <a:lnTo>
                    <a:pt x="0" y="173"/>
                  </a:lnTo>
                  <a:lnTo>
                    <a:pt x="0" y="3782"/>
                  </a:lnTo>
                  <a:lnTo>
                    <a:pt x="1" y="3802"/>
                  </a:lnTo>
                  <a:lnTo>
                    <a:pt x="5" y="3821"/>
                  </a:lnTo>
                  <a:lnTo>
                    <a:pt x="9" y="3839"/>
                  </a:lnTo>
                  <a:lnTo>
                    <a:pt x="16" y="3855"/>
                  </a:lnTo>
                  <a:lnTo>
                    <a:pt x="25" y="3869"/>
                  </a:lnTo>
                  <a:lnTo>
                    <a:pt x="35" y="3884"/>
                  </a:lnTo>
                  <a:lnTo>
                    <a:pt x="46" y="3898"/>
                  </a:lnTo>
                  <a:lnTo>
                    <a:pt x="59" y="3910"/>
                  </a:lnTo>
                  <a:lnTo>
                    <a:pt x="72" y="3919"/>
                  </a:lnTo>
                  <a:lnTo>
                    <a:pt x="86" y="3928"/>
                  </a:lnTo>
                  <a:lnTo>
                    <a:pt x="101" y="3937"/>
                  </a:lnTo>
                  <a:lnTo>
                    <a:pt x="117" y="3943"/>
                  </a:lnTo>
                  <a:lnTo>
                    <a:pt x="133" y="3949"/>
                  </a:lnTo>
                  <a:lnTo>
                    <a:pt x="149" y="3953"/>
                  </a:lnTo>
                  <a:lnTo>
                    <a:pt x="165" y="3954"/>
                  </a:lnTo>
                  <a:lnTo>
                    <a:pt x="182" y="3955"/>
                  </a:lnTo>
                  <a:lnTo>
                    <a:pt x="5151" y="3955"/>
                  </a:lnTo>
                  <a:lnTo>
                    <a:pt x="5167" y="3954"/>
                  </a:lnTo>
                  <a:lnTo>
                    <a:pt x="5183" y="3953"/>
                  </a:lnTo>
                  <a:lnTo>
                    <a:pt x="5199" y="3949"/>
                  </a:lnTo>
                  <a:lnTo>
                    <a:pt x="5215" y="3943"/>
                  </a:lnTo>
                  <a:lnTo>
                    <a:pt x="5231" y="3937"/>
                  </a:lnTo>
                  <a:lnTo>
                    <a:pt x="5246" y="3928"/>
                  </a:lnTo>
                  <a:lnTo>
                    <a:pt x="5261" y="3919"/>
                  </a:lnTo>
                  <a:lnTo>
                    <a:pt x="5274" y="3910"/>
                  </a:lnTo>
                  <a:lnTo>
                    <a:pt x="5286" y="3898"/>
                  </a:lnTo>
                  <a:lnTo>
                    <a:pt x="5297" y="3884"/>
                  </a:lnTo>
                  <a:lnTo>
                    <a:pt x="5308" y="3869"/>
                  </a:lnTo>
                  <a:lnTo>
                    <a:pt x="5316" y="3855"/>
                  </a:lnTo>
                  <a:lnTo>
                    <a:pt x="5323" y="3839"/>
                  </a:lnTo>
                  <a:lnTo>
                    <a:pt x="5328" y="3821"/>
                  </a:lnTo>
                  <a:lnTo>
                    <a:pt x="5331" y="3802"/>
                  </a:lnTo>
                  <a:lnTo>
                    <a:pt x="5332" y="3782"/>
                  </a:lnTo>
                  <a:lnTo>
                    <a:pt x="5332" y="173"/>
                  </a:lnTo>
                  <a:lnTo>
                    <a:pt x="5331" y="153"/>
                  </a:lnTo>
                  <a:lnTo>
                    <a:pt x="5328" y="134"/>
                  </a:lnTo>
                  <a:lnTo>
                    <a:pt x="5323" y="117"/>
                  </a:lnTo>
                  <a:lnTo>
                    <a:pt x="5316" y="101"/>
                  </a:lnTo>
                  <a:lnTo>
                    <a:pt x="5308" y="86"/>
                  </a:lnTo>
                  <a:lnTo>
                    <a:pt x="5297" y="71"/>
                  </a:lnTo>
                  <a:lnTo>
                    <a:pt x="5286" y="58"/>
                  </a:lnTo>
                  <a:lnTo>
                    <a:pt x="5274" y="46"/>
                  </a:lnTo>
                  <a:lnTo>
                    <a:pt x="5261" y="36"/>
                  </a:lnTo>
                  <a:lnTo>
                    <a:pt x="5246" y="27"/>
                  </a:lnTo>
                  <a:lnTo>
                    <a:pt x="5231" y="19"/>
                  </a:lnTo>
                  <a:lnTo>
                    <a:pt x="5215" y="12"/>
                  </a:lnTo>
                  <a:lnTo>
                    <a:pt x="5199" y="7"/>
                  </a:lnTo>
                  <a:lnTo>
                    <a:pt x="5183" y="3"/>
                  </a:lnTo>
                  <a:lnTo>
                    <a:pt x="5167" y="1"/>
                  </a:lnTo>
                  <a:lnTo>
                    <a:pt x="5151" y="0"/>
                  </a:lnTo>
                  <a:close/>
                  <a:moveTo>
                    <a:pt x="5117" y="3741"/>
                  </a:moveTo>
                  <a:lnTo>
                    <a:pt x="215" y="3741"/>
                  </a:lnTo>
                  <a:lnTo>
                    <a:pt x="215" y="215"/>
                  </a:lnTo>
                  <a:lnTo>
                    <a:pt x="5117" y="215"/>
                  </a:lnTo>
                  <a:lnTo>
                    <a:pt x="5117" y="3741"/>
                  </a:lnTo>
                  <a:close/>
                  <a:moveTo>
                    <a:pt x="3815" y="4480"/>
                  </a:moveTo>
                  <a:lnTo>
                    <a:pt x="3475" y="4277"/>
                  </a:lnTo>
                  <a:lnTo>
                    <a:pt x="3443" y="4259"/>
                  </a:lnTo>
                  <a:lnTo>
                    <a:pt x="3431" y="4249"/>
                  </a:lnTo>
                  <a:lnTo>
                    <a:pt x="3420" y="4238"/>
                  </a:lnTo>
                  <a:lnTo>
                    <a:pt x="3413" y="4228"/>
                  </a:lnTo>
                  <a:lnTo>
                    <a:pt x="3408" y="4213"/>
                  </a:lnTo>
                  <a:lnTo>
                    <a:pt x="3404" y="4197"/>
                  </a:lnTo>
                  <a:lnTo>
                    <a:pt x="3404" y="4175"/>
                  </a:lnTo>
                  <a:lnTo>
                    <a:pt x="3404" y="4063"/>
                  </a:lnTo>
                  <a:lnTo>
                    <a:pt x="3189" y="4063"/>
                  </a:lnTo>
                  <a:lnTo>
                    <a:pt x="3189" y="4246"/>
                  </a:lnTo>
                  <a:lnTo>
                    <a:pt x="3189" y="4271"/>
                  </a:lnTo>
                  <a:lnTo>
                    <a:pt x="3191" y="4292"/>
                  </a:lnTo>
                  <a:lnTo>
                    <a:pt x="3195" y="4312"/>
                  </a:lnTo>
                  <a:lnTo>
                    <a:pt x="3201" y="4331"/>
                  </a:lnTo>
                  <a:lnTo>
                    <a:pt x="3205" y="4339"/>
                  </a:lnTo>
                  <a:lnTo>
                    <a:pt x="3209" y="4347"/>
                  </a:lnTo>
                  <a:lnTo>
                    <a:pt x="3216" y="4356"/>
                  </a:lnTo>
                  <a:lnTo>
                    <a:pt x="3223" y="4365"/>
                  </a:lnTo>
                  <a:lnTo>
                    <a:pt x="3230" y="4371"/>
                  </a:lnTo>
                  <a:lnTo>
                    <a:pt x="3239" y="4379"/>
                  </a:lnTo>
                  <a:lnTo>
                    <a:pt x="3248" y="4386"/>
                  </a:lnTo>
                  <a:lnTo>
                    <a:pt x="3259" y="4394"/>
                  </a:lnTo>
                  <a:lnTo>
                    <a:pt x="3514" y="4548"/>
                  </a:lnTo>
                  <a:lnTo>
                    <a:pt x="1813" y="4548"/>
                  </a:lnTo>
                  <a:lnTo>
                    <a:pt x="2041" y="4413"/>
                  </a:lnTo>
                  <a:lnTo>
                    <a:pt x="2885" y="4413"/>
                  </a:lnTo>
                  <a:lnTo>
                    <a:pt x="2885" y="4305"/>
                  </a:lnTo>
                  <a:lnTo>
                    <a:pt x="2131" y="4305"/>
                  </a:lnTo>
                  <a:lnTo>
                    <a:pt x="2135" y="4296"/>
                  </a:lnTo>
                  <a:lnTo>
                    <a:pt x="2137" y="4285"/>
                  </a:lnTo>
                  <a:lnTo>
                    <a:pt x="2141" y="4257"/>
                  </a:lnTo>
                  <a:lnTo>
                    <a:pt x="2143" y="4226"/>
                  </a:lnTo>
                  <a:lnTo>
                    <a:pt x="2144" y="4198"/>
                  </a:lnTo>
                  <a:lnTo>
                    <a:pt x="2144" y="4063"/>
                  </a:lnTo>
                  <a:lnTo>
                    <a:pt x="1929" y="4063"/>
                  </a:lnTo>
                  <a:lnTo>
                    <a:pt x="1929" y="4158"/>
                  </a:lnTo>
                  <a:lnTo>
                    <a:pt x="1928" y="4177"/>
                  </a:lnTo>
                  <a:lnTo>
                    <a:pt x="1924" y="4194"/>
                  </a:lnTo>
                  <a:lnTo>
                    <a:pt x="1919" y="4212"/>
                  </a:lnTo>
                  <a:lnTo>
                    <a:pt x="1911" y="4228"/>
                  </a:lnTo>
                  <a:lnTo>
                    <a:pt x="1901" y="4242"/>
                  </a:lnTo>
                  <a:lnTo>
                    <a:pt x="1890" y="4256"/>
                  </a:lnTo>
                  <a:lnTo>
                    <a:pt x="1877" y="4268"/>
                  </a:lnTo>
                  <a:lnTo>
                    <a:pt x="1864" y="4277"/>
                  </a:lnTo>
                  <a:lnTo>
                    <a:pt x="1517" y="4480"/>
                  </a:lnTo>
                  <a:lnTo>
                    <a:pt x="1507" y="4487"/>
                  </a:lnTo>
                  <a:lnTo>
                    <a:pt x="1496" y="4495"/>
                  </a:lnTo>
                  <a:lnTo>
                    <a:pt x="1487" y="4503"/>
                  </a:lnTo>
                  <a:lnTo>
                    <a:pt x="1477" y="4512"/>
                  </a:lnTo>
                  <a:lnTo>
                    <a:pt x="1469" y="4523"/>
                  </a:lnTo>
                  <a:lnTo>
                    <a:pt x="1462" y="4532"/>
                  </a:lnTo>
                  <a:lnTo>
                    <a:pt x="1456" y="4543"/>
                  </a:lnTo>
                  <a:lnTo>
                    <a:pt x="1450" y="4555"/>
                  </a:lnTo>
                  <a:lnTo>
                    <a:pt x="1445" y="4566"/>
                  </a:lnTo>
                  <a:lnTo>
                    <a:pt x="1441" y="4578"/>
                  </a:lnTo>
                  <a:lnTo>
                    <a:pt x="1438" y="4590"/>
                  </a:lnTo>
                  <a:lnTo>
                    <a:pt x="1436" y="4601"/>
                  </a:lnTo>
                  <a:lnTo>
                    <a:pt x="1434" y="4613"/>
                  </a:lnTo>
                  <a:lnTo>
                    <a:pt x="1434" y="4625"/>
                  </a:lnTo>
                  <a:lnTo>
                    <a:pt x="1434" y="4637"/>
                  </a:lnTo>
                  <a:lnTo>
                    <a:pt x="1436" y="4649"/>
                  </a:lnTo>
                  <a:lnTo>
                    <a:pt x="1437" y="4660"/>
                  </a:lnTo>
                  <a:lnTo>
                    <a:pt x="1440" y="4672"/>
                  </a:lnTo>
                  <a:lnTo>
                    <a:pt x="1444" y="4682"/>
                  </a:lnTo>
                  <a:lnTo>
                    <a:pt x="1448" y="4693"/>
                  </a:lnTo>
                  <a:lnTo>
                    <a:pt x="1453" y="4703"/>
                  </a:lnTo>
                  <a:lnTo>
                    <a:pt x="1460" y="4712"/>
                  </a:lnTo>
                  <a:lnTo>
                    <a:pt x="1467" y="4721"/>
                  </a:lnTo>
                  <a:lnTo>
                    <a:pt x="1475" y="4729"/>
                  </a:lnTo>
                  <a:lnTo>
                    <a:pt x="1484" y="4736"/>
                  </a:lnTo>
                  <a:lnTo>
                    <a:pt x="1493" y="4743"/>
                  </a:lnTo>
                  <a:lnTo>
                    <a:pt x="1504" y="4750"/>
                  </a:lnTo>
                  <a:lnTo>
                    <a:pt x="1516" y="4754"/>
                  </a:lnTo>
                  <a:lnTo>
                    <a:pt x="1528" y="4758"/>
                  </a:lnTo>
                  <a:lnTo>
                    <a:pt x="1542" y="4760"/>
                  </a:lnTo>
                  <a:lnTo>
                    <a:pt x="1556" y="4763"/>
                  </a:lnTo>
                  <a:lnTo>
                    <a:pt x="1571" y="4763"/>
                  </a:lnTo>
                  <a:lnTo>
                    <a:pt x="3761" y="4763"/>
                  </a:lnTo>
                  <a:lnTo>
                    <a:pt x="3777" y="4763"/>
                  </a:lnTo>
                  <a:lnTo>
                    <a:pt x="3790" y="4760"/>
                  </a:lnTo>
                  <a:lnTo>
                    <a:pt x="3804" y="4758"/>
                  </a:lnTo>
                  <a:lnTo>
                    <a:pt x="3816" y="4754"/>
                  </a:lnTo>
                  <a:lnTo>
                    <a:pt x="3828" y="4750"/>
                  </a:lnTo>
                  <a:lnTo>
                    <a:pt x="3839" y="4743"/>
                  </a:lnTo>
                  <a:lnTo>
                    <a:pt x="3848" y="4736"/>
                  </a:lnTo>
                  <a:lnTo>
                    <a:pt x="3857" y="4729"/>
                  </a:lnTo>
                  <a:lnTo>
                    <a:pt x="3865" y="4721"/>
                  </a:lnTo>
                  <a:lnTo>
                    <a:pt x="3872" y="4712"/>
                  </a:lnTo>
                  <a:lnTo>
                    <a:pt x="3879" y="4703"/>
                  </a:lnTo>
                  <a:lnTo>
                    <a:pt x="3884" y="4693"/>
                  </a:lnTo>
                  <a:lnTo>
                    <a:pt x="3888" y="4682"/>
                  </a:lnTo>
                  <a:lnTo>
                    <a:pt x="3892" y="4672"/>
                  </a:lnTo>
                  <a:lnTo>
                    <a:pt x="3895" y="4661"/>
                  </a:lnTo>
                  <a:lnTo>
                    <a:pt x="3896" y="4649"/>
                  </a:lnTo>
                  <a:lnTo>
                    <a:pt x="3898" y="4637"/>
                  </a:lnTo>
                  <a:lnTo>
                    <a:pt x="3898" y="4625"/>
                  </a:lnTo>
                  <a:lnTo>
                    <a:pt x="3898" y="4614"/>
                  </a:lnTo>
                  <a:lnTo>
                    <a:pt x="3896" y="4602"/>
                  </a:lnTo>
                  <a:lnTo>
                    <a:pt x="3894" y="4590"/>
                  </a:lnTo>
                  <a:lnTo>
                    <a:pt x="3891" y="4578"/>
                  </a:lnTo>
                  <a:lnTo>
                    <a:pt x="3887" y="4566"/>
                  </a:lnTo>
                  <a:lnTo>
                    <a:pt x="3882" y="4555"/>
                  </a:lnTo>
                  <a:lnTo>
                    <a:pt x="3876" y="4544"/>
                  </a:lnTo>
                  <a:lnTo>
                    <a:pt x="3871" y="4532"/>
                  </a:lnTo>
                  <a:lnTo>
                    <a:pt x="3863" y="4523"/>
                  </a:lnTo>
                  <a:lnTo>
                    <a:pt x="3855" y="4512"/>
                  </a:lnTo>
                  <a:lnTo>
                    <a:pt x="3847" y="4503"/>
                  </a:lnTo>
                  <a:lnTo>
                    <a:pt x="3836" y="4495"/>
                  </a:lnTo>
                  <a:lnTo>
                    <a:pt x="3827" y="4487"/>
                  </a:lnTo>
                  <a:lnTo>
                    <a:pt x="3815" y="4480"/>
                  </a:lnTo>
                  <a:close/>
                  <a:moveTo>
                    <a:pt x="2666" y="3264"/>
                  </a:moveTo>
                  <a:lnTo>
                    <a:pt x="2666" y="3264"/>
                  </a:lnTo>
                  <a:lnTo>
                    <a:pt x="2647" y="3266"/>
                  </a:lnTo>
                  <a:lnTo>
                    <a:pt x="2628" y="3268"/>
                  </a:lnTo>
                  <a:lnTo>
                    <a:pt x="2610" y="3272"/>
                  </a:lnTo>
                  <a:lnTo>
                    <a:pt x="2592" y="3279"/>
                  </a:lnTo>
                  <a:lnTo>
                    <a:pt x="2576" y="3287"/>
                  </a:lnTo>
                  <a:lnTo>
                    <a:pt x="2560" y="3297"/>
                  </a:lnTo>
                  <a:lnTo>
                    <a:pt x="2545" y="3307"/>
                  </a:lnTo>
                  <a:lnTo>
                    <a:pt x="2532" y="3319"/>
                  </a:lnTo>
                  <a:lnTo>
                    <a:pt x="2520" y="3333"/>
                  </a:lnTo>
                  <a:lnTo>
                    <a:pt x="2509" y="3348"/>
                  </a:lnTo>
                  <a:lnTo>
                    <a:pt x="2500" y="3364"/>
                  </a:lnTo>
                  <a:lnTo>
                    <a:pt x="2492" y="3380"/>
                  </a:lnTo>
                  <a:lnTo>
                    <a:pt x="2485" y="3397"/>
                  </a:lnTo>
                  <a:lnTo>
                    <a:pt x="2481" y="3416"/>
                  </a:lnTo>
                  <a:lnTo>
                    <a:pt x="2478" y="3435"/>
                  </a:lnTo>
                  <a:lnTo>
                    <a:pt x="2477" y="3454"/>
                  </a:lnTo>
                  <a:lnTo>
                    <a:pt x="2478" y="3474"/>
                  </a:lnTo>
                  <a:lnTo>
                    <a:pt x="2481" y="3492"/>
                  </a:lnTo>
                  <a:lnTo>
                    <a:pt x="2485" y="3510"/>
                  </a:lnTo>
                  <a:lnTo>
                    <a:pt x="2492" y="3527"/>
                  </a:lnTo>
                  <a:lnTo>
                    <a:pt x="2500" y="3545"/>
                  </a:lnTo>
                  <a:lnTo>
                    <a:pt x="2509" y="3560"/>
                  </a:lnTo>
                  <a:lnTo>
                    <a:pt x="2520" y="3574"/>
                  </a:lnTo>
                  <a:lnTo>
                    <a:pt x="2532" y="3588"/>
                  </a:lnTo>
                  <a:lnTo>
                    <a:pt x="2545" y="3600"/>
                  </a:lnTo>
                  <a:lnTo>
                    <a:pt x="2560" y="3612"/>
                  </a:lnTo>
                  <a:lnTo>
                    <a:pt x="2576" y="3621"/>
                  </a:lnTo>
                  <a:lnTo>
                    <a:pt x="2592" y="3629"/>
                  </a:lnTo>
                  <a:lnTo>
                    <a:pt x="2610" y="3635"/>
                  </a:lnTo>
                  <a:lnTo>
                    <a:pt x="2628" y="3640"/>
                  </a:lnTo>
                  <a:lnTo>
                    <a:pt x="2647" y="3643"/>
                  </a:lnTo>
                  <a:lnTo>
                    <a:pt x="2666" y="3644"/>
                  </a:lnTo>
                  <a:lnTo>
                    <a:pt x="2686" y="3643"/>
                  </a:lnTo>
                  <a:lnTo>
                    <a:pt x="2705" y="3640"/>
                  </a:lnTo>
                  <a:lnTo>
                    <a:pt x="2722" y="3635"/>
                  </a:lnTo>
                  <a:lnTo>
                    <a:pt x="2740" y="3629"/>
                  </a:lnTo>
                  <a:lnTo>
                    <a:pt x="2756" y="3621"/>
                  </a:lnTo>
                  <a:lnTo>
                    <a:pt x="2772" y="3612"/>
                  </a:lnTo>
                  <a:lnTo>
                    <a:pt x="2787" y="3600"/>
                  </a:lnTo>
                  <a:lnTo>
                    <a:pt x="2800" y="3588"/>
                  </a:lnTo>
                  <a:lnTo>
                    <a:pt x="2812" y="3574"/>
                  </a:lnTo>
                  <a:lnTo>
                    <a:pt x="2823" y="3560"/>
                  </a:lnTo>
                  <a:lnTo>
                    <a:pt x="2832" y="3545"/>
                  </a:lnTo>
                  <a:lnTo>
                    <a:pt x="2840" y="3527"/>
                  </a:lnTo>
                  <a:lnTo>
                    <a:pt x="2847" y="3510"/>
                  </a:lnTo>
                  <a:lnTo>
                    <a:pt x="2852" y="3492"/>
                  </a:lnTo>
                  <a:lnTo>
                    <a:pt x="2855" y="3474"/>
                  </a:lnTo>
                  <a:lnTo>
                    <a:pt x="2855" y="3454"/>
                  </a:lnTo>
                  <a:lnTo>
                    <a:pt x="2855" y="3435"/>
                  </a:lnTo>
                  <a:lnTo>
                    <a:pt x="2852" y="3416"/>
                  </a:lnTo>
                  <a:lnTo>
                    <a:pt x="2847" y="3397"/>
                  </a:lnTo>
                  <a:lnTo>
                    <a:pt x="2840" y="3380"/>
                  </a:lnTo>
                  <a:lnTo>
                    <a:pt x="2832" y="3364"/>
                  </a:lnTo>
                  <a:lnTo>
                    <a:pt x="2823" y="3348"/>
                  </a:lnTo>
                  <a:lnTo>
                    <a:pt x="2812" y="3333"/>
                  </a:lnTo>
                  <a:lnTo>
                    <a:pt x="2800" y="3319"/>
                  </a:lnTo>
                  <a:lnTo>
                    <a:pt x="2787" y="3307"/>
                  </a:lnTo>
                  <a:lnTo>
                    <a:pt x="2772" y="3297"/>
                  </a:lnTo>
                  <a:lnTo>
                    <a:pt x="2756" y="3287"/>
                  </a:lnTo>
                  <a:lnTo>
                    <a:pt x="2740" y="3279"/>
                  </a:lnTo>
                  <a:lnTo>
                    <a:pt x="2722" y="3272"/>
                  </a:lnTo>
                  <a:lnTo>
                    <a:pt x="2705" y="3268"/>
                  </a:lnTo>
                  <a:lnTo>
                    <a:pt x="2686" y="3266"/>
                  </a:lnTo>
                  <a:lnTo>
                    <a:pt x="2666" y="3264"/>
                  </a:lnTo>
                  <a:close/>
                  <a:moveTo>
                    <a:pt x="2666" y="3537"/>
                  </a:moveTo>
                  <a:lnTo>
                    <a:pt x="2666" y="3537"/>
                  </a:lnTo>
                  <a:lnTo>
                    <a:pt x="2658" y="3535"/>
                  </a:lnTo>
                  <a:lnTo>
                    <a:pt x="2650" y="3534"/>
                  </a:lnTo>
                  <a:lnTo>
                    <a:pt x="2642" y="3533"/>
                  </a:lnTo>
                  <a:lnTo>
                    <a:pt x="2634" y="3530"/>
                  </a:lnTo>
                  <a:lnTo>
                    <a:pt x="2620" y="3522"/>
                  </a:lnTo>
                  <a:lnTo>
                    <a:pt x="2608" y="3513"/>
                  </a:lnTo>
                  <a:lnTo>
                    <a:pt x="2598" y="3500"/>
                  </a:lnTo>
                  <a:lnTo>
                    <a:pt x="2591" y="3486"/>
                  </a:lnTo>
                  <a:lnTo>
                    <a:pt x="2588" y="3479"/>
                  </a:lnTo>
                  <a:lnTo>
                    <a:pt x="2585" y="3471"/>
                  </a:lnTo>
                  <a:lnTo>
                    <a:pt x="2584" y="3463"/>
                  </a:lnTo>
                  <a:lnTo>
                    <a:pt x="2584" y="3454"/>
                  </a:lnTo>
                  <a:lnTo>
                    <a:pt x="2584" y="3445"/>
                  </a:lnTo>
                  <a:lnTo>
                    <a:pt x="2585" y="3437"/>
                  </a:lnTo>
                  <a:lnTo>
                    <a:pt x="2588" y="3429"/>
                  </a:lnTo>
                  <a:lnTo>
                    <a:pt x="2591" y="3421"/>
                  </a:lnTo>
                  <a:lnTo>
                    <a:pt x="2598" y="3408"/>
                  </a:lnTo>
                  <a:lnTo>
                    <a:pt x="2608" y="3396"/>
                  </a:lnTo>
                  <a:lnTo>
                    <a:pt x="2620" y="3385"/>
                  </a:lnTo>
                  <a:lnTo>
                    <a:pt x="2634" y="3378"/>
                  </a:lnTo>
                  <a:lnTo>
                    <a:pt x="2642" y="3376"/>
                  </a:lnTo>
                  <a:lnTo>
                    <a:pt x="2650" y="3373"/>
                  </a:lnTo>
                  <a:lnTo>
                    <a:pt x="2658" y="3372"/>
                  </a:lnTo>
                  <a:lnTo>
                    <a:pt x="2666" y="3372"/>
                  </a:lnTo>
                  <a:lnTo>
                    <a:pt x="2674" y="3372"/>
                  </a:lnTo>
                  <a:lnTo>
                    <a:pt x="2682" y="3373"/>
                  </a:lnTo>
                  <a:lnTo>
                    <a:pt x="2690" y="3376"/>
                  </a:lnTo>
                  <a:lnTo>
                    <a:pt x="2698" y="3378"/>
                  </a:lnTo>
                  <a:lnTo>
                    <a:pt x="2712" y="3385"/>
                  </a:lnTo>
                  <a:lnTo>
                    <a:pt x="2724" y="3396"/>
                  </a:lnTo>
                  <a:lnTo>
                    <a:pt x="2734" y="3408"/>
                  </a:lnTo>
                  <a:lnTo>
                    <a:pt x="2742" y="3421"/>
                  </a:lnTo>
                  <a:lnTo>
                    <a:pt x="2745" y="3429"/>
                  </a:lnTo>
                  <a:lnTo>
                    <a:pt x="2747" y="3437"/>
                  </a:lnTo>
                  <a:lnTo>
                    <a:pt x="2748" y="3445"/>
                  </a:lnTo>
                  <a:lnTo>
                    <a:pt x="2748" y="3454"/>
                  </a:lnTo>
                  <a:lnTo>
                    <a:pt x="2748" y="3463"/>
                  </a:lnTo>
                  <a:lnTo>
                    <a:pt x="2747" y="3471"/>
                  </a:lnTo>
                  <a:lnTo>
                    <a:pt x="2745" y="3479"/>
                  </a:lnTo>
                  <a:lnTo>
                    <a:pt x="2742" y="3486"/>
                  </a:lnTo>
                  <a:lnTo>
                    <a:pt x="2734" y="3500"/>
                  </a:lnTo>
                  <a:lnTo>
                    <a:pt x="2724" y="3513"/>
                  </a:lnTo>
                  <a:lnTo>
                    <a:pt x="2712" y="3522"/>
                  </a:lnTo>
                  <a:lnTo>
                    <a:pt x="2698" y="3530"/>
                  </a:lnTo>
                  <a:lnTo>
                    <a:pt x="2690" y="3533"/>
                  </a:lnTo>
                  <a:lnTo>
                    <a:pt x="2682" y="3534"/>
                  </a:lnTo>
                  <a:lnTo>
                    <a:pt x="2674" y="3535"/>
                  </a:lnTo>
                  <a:lnTo>
                    <a:pt x="2666" y="3537"/>
                  </a:lnTo>
                  <a:close/>
                  <a:moveTo>
                    <a:pt x="4921" y="390"/>
                  </a:moveTo>
                  <a:lnTo>
                    <a:pt x="4814" y="390"/>
                  </a:lnTo>
                  <a:lnTo>
                    <a:pt x="4814" y="3082"/>
                  </a:lnTo>
                  <a:lnTo>
                    <a:pt x="518" y="3082"/>
                  </a:lnTo>
                  <a:lnTo>
                    <a:pt x="518" y="498"/>
                  </a:lnTo>
                  <a:lnTo>
                    <a:pt x="4599" y="498"/>
                  </a:lnTo>
                  <a:lnTo>
                    <a:pt x="4599" y="390"/>
                  </a:lnTo>
                  <a:lnTo>
                    <a:pt x="411" y="390"/>
                  </a:lnTo>
                  <a:lnTo>
                    <a:pt x="411" y="3189"/>
                  </a:lnTo>
                  <a:lnTo>
                    <a:pt x="4921" y="3189"/>
                  </a:lnTo>
                  <a:lnTo>
                    <a:pt x="4921" y="390"/>
                  </a:lnTo>
                  <a:close/>
                </a:path>
              </a:pathLst>
            </a:custGeom>
            <a:solidFill>
              <a:srgbClr val="646464"/>
            </a:solidFill>
            <a:ln w="9525">
              <a:noFill/>
              <a:round/>
              <a:headEnd/>
              <a:tailEnd/>
            </a:ln>
          </p:spPr>
          <p:txBody>
            <a:bodyPr/>
            <a:lstStyle/>
            <a:p>
              <a:pPr marL="0" marR="0" lvl="0" indent="0" defTabSz="914077"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ndParaRPr>
            </a:p>
          </p:txBody>
        </p:sp>
        <p:sp>
          <p:nvSpPr>
            <p:cNvPr id="31" name="Rectangle 30">
              <a:extLst>
                <a:ext uri="{FF2B5EF4-FFF2-40B4-BE49-F238E27FC236}">
                  <a16:creationId xmlns:a16="http://schemas.microsoft.com/office/drawing/2014/main" id="{E2541271-B262-4E84-9106-D07C5F2CC986}"/>
                </a:ext>
              </a:extLst>
            </p:cNvPr>
            <p:cNvSpPr/>
            <p:nvPr/>
          </p:nvSpPr>
          <p:spPr>
            <a:xfrm>
              <a:off x="897731" y="4262146"/>
              <a:ext cx="1364457" cy="904874"/>
            </a:xfrm>
            <a:prstGeom prst="rect">
              <a:avLst/>
            </a:prstGeom>
            <a:solidFill>
              <a:srgbClr val="FFFFFF"/>
            </a:solidFill>
            <a:ln w="9525" cap="flat" cmpd="sng" algn="ctr">
              <a:solidFill>
                <a:srgbClr val="80808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grpSp>
          <p:nvGrpSpPr>
            <p:cNvPr id="32" name="Group 31">
              <a:extLst>
                <a:ext uri="{FF2B5EF4-FFF2-40B4-BE49-F238E27FC236}">
                  <a16:creationId xmlns:a16="http://schemas.microsoft.com/office/drawing/2014/main" id="{85F1B810-774D-40A2-997A-307803A0D2A3}"/>
                </a:ext>
              </a:extLst>
            </p:cNvPr>
            <p:cNvGrpSpPr/>
            <p:nvPr/>
          </p:nvGrpSpPr>
          <p:grpSpPr>
            <a:xfrm>
              <a:off x="992977" y="4305001"/>
              <a:ext cx="1185876" cy="833735"/>
              <a:chOff x="980184" y="4296935"/>
              <a:chExt cx="1716592" cy="1116190"/>
            </a:xfrm>
          </p:grpSpPr>
          <p:sp>
            <p:nvSpPr>
              <p:cNvPr id="45" name="Oval 44">
                <a:extLst>
                  <a:ext uri="{FF2B5EF4-FFF2-40B4-BE49-F238E27FC236}">
                    <a16:creationId xmlns:a16="http://schemas.microsoft.com/office/drawing/2014/main" id="{7B8FDA0B-0ADC-4748-861C-57657EDD4F40}"/>
                  </a:ext>
                </a:extLst>
              </p:cNvPr>
              <p:cNvSpPr/>
              <p:nvPr/>
            </p:nvSpPr>
            <p:spPr>
              <a:xfrm>
                <a:off x="980184" y="4296935"/>
                <a:ext cx="345281" cy="333376"/>
              </a:xfrm>
              <a:prstGeom prst="ellipse">
                <a:avLst/>
              </a:prstGeom>
              <a:solidFill>
                <a:srgbClr val="F04C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46" name="Oval 45">
                <a:extLst>
                  <a:ext uri="{FF2B5EF4-FFF2-40B4-BE49-F238E27FC236}">
                    <a16:creationId xmlns:a16="http://schemas.microsoft.com/office/drawing/2014/main" id="{98C70A3D-3A9B-4FD1-A948-0D5F37923245}"/>
                  </a:ext>
                </a:extLst>
              </p:cNvPr>
              <p:cNvSpPr/>
              <p:nvPr/>
            </p:nvSpPr>
            <p:spPr>
              <a:xfrm>
                <a:off x="1669288" y="4296935"/>
                <a:ext cx="345281" cy="333376"/>
              </a:xfrm>
              <a:prstGeom prst="ellipse">
                <a:avLst/>
              </a:prstGeom>
              <a:solidFill>
                <a:srgbClr val="CDE7C7"/>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FC98B3B5-F327-4B67-834E-15B35CD652AB}"/>
                  </a:ext>
                </a:extLst>
              </p:cNvPr>
              <p:cNvSpPr/>
              <p:nvPr/>
            </p:nvSpPr>
            <p:spPr>
              <a:xfrm>
                <a:off x="980184" y="4691793"/>
                <a:ext cx="345281" cy="333376"/>
              </a:xfrm>
              <a:prstGeom prst="ellipse">
                <a:avLst/>
              </a:prstGeom>
              <a:solidFill>
                <a:srgbClr val="92D05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48" name="Oval 47">
                <a:extLst>
                  <a:ext uri="{FF2B5EF4-FFF2-40B4-BE49-F238E27FC236}">
                    <a16:creationId xmlns:a16="http://schemas.microsoft.com/office/drawing/2014/main" id="{F98FB4BD-6D7C-4402-816C-B26D0E105DB4}"/>
                  </a:ext>
                </a:extLst>
              </p:cNvPr>
              <p:cNvSpPr/>
              <p:nvPr/>
            </p:nvSpPr>
            <p:spPr>
              <a:xfrm>
                <a:off x="2351494" y="4296935"/>
                <a:ext cx="345281" cy="333376"/>
              </a:xfrm>
              <a:prstGeom prst="ellipse">
                <a:avLst/>
              </a:prstGeom>
              <a:solidFill>
                <a:srgbClr val="92D05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49" name="Oval 48">
                <a:extLst>
                  <a:ext uri="{FF2B5EF4-FFF2-40B4-BE49-F238E27FC236}">
                    <a16:creationId xmlns:a16="http://schemas.microsoft.com/office/drawing/2014/main" id="{C88A253F-A1E4-42F1-8216-E6CB9EE6434A}"/>
                  </a:ext>
                </a:extLst>
              </p:cNvPr>
              <p:cNvSpPr/>
              <p:nvPr/>
            </p:nvSpPr>
            <p:spPr>
              <a:xfrm>
                <a:off x="1669288" y="4691793"/>
                <a:ext cx="345281" cy="333376"/>
              </a:xfrm>
              <a:prstGeom prst="ellipse">
                <a:avLst/>
              </a:prstGeom>
              <a:solidFill>
                <a:srgbClr val="C00000"/>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50" name="Oval 49">
                <a:extLst>
                  <a:ext uri="{FF2B5EF4-FFF2-40B4-BE49-F238E27FC236}">
                    <a16:creationId xmlns:a16="http://schemas.microsoft.com/office/drawing/2014/main" id="{AD3E4EB4-8FBA-48B9-91EB-3740E3A88D7C}"/>
                  </a:ext>
                </a:extLst>
              </p:cNvPr>
              <p:cNvSpPr/>
              <p:nvPr/>
            </p:nvSpPr>
            <p:spPr>
              <a:xfrm>
                <a:off x="2351495" y="4691793"/>
                <a:ext cx="345281" cy="333376"/>
              </a:xfrm>
              <a:prstGeom prst="ellipse">
                <a:avLst/>
              </a:prstGeom>
              <a:solidFill>
                <a:srgbClr val="2C97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51" name="Oval 50">
                <a:extLst>
                  <a:ext uri="{FF2B5EF4-FFF2-40B4-BE49-F238E27FC236}">
                    <a16:creationId xmlns:a16="http://schemas.microsoft.com/office/drawing/2014/main" id="{4B17DE45-3AC6-43CA-BE4A-447FE63939A9}"/>
                  </a:ext>
                </a:extLst>
              </p:cNvPr>
              <p:cNvSpPr/>
              <p:nvPr/>
            </p:nvSpPr>
            <p:spPr>
              <a:xfrm>
                <a:off x="980184" y="5079749"/>
                <a:ext cx="345281" cy="333376"/>
              </a:xfrm>
              <a:prstGeom prst="ellipse">
                <a:avLst/>
              </a:prstGeom>
              <a:solidFill>
                <a:srgbClr val="CDE7C7"/>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52" name="Oval 51">
                <a:extLst>
                  <a:ext uri="{FF2B5EF4-FFF2-40B4-BE49-F238E27FC236}">
                    <a16:creationId xmlns:a16="http://schemas.microsoft.com/office/drawing/2014/main" id="{BBD268B9-EDB7-4490-AC9A-C20665F4F6D7}"/>
                  </a:ext>
                </a:extLst>
              </p:cNvPr>
              <p:cNvSpPr/>
              <p:nvPr/>
            </p:nvSpPr>
            <p:spPr>
              <a:xfrm>
                <a:off x="1669288" y="5079750"/>
                <a:ext cx="345281" cy="333375"/>
              </a:xfrm>
              <a:prstGeom prst="ellipse">
                <a:avLst/>
              </a:prstGeom>
              <a:solidFill>
                <a:srgbClr val="F04C3E"/>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sp>
            <p:nvSpPr>
              <p:cNvPr id="53" name="Oval 52">
                <a:extLst>
                  <a:ext uri="{FF2B5EF4-FFF2-40B4-BE49-F238E27FC236}">
                    <a16:creationId xmlns:a16="http://schemas.microsoft.com/office/drawing/2014/main" id="{8B3247C0-2206-4293-9FFE-6B5CDA81C8B2}"/>
                  </a:ext>
                </a:extLst>
              </p:cNvPr>
              <p:cNvSpPr/>
              <p:nvPr/>
            </p:nvSpPr>
            <p:spPr>
              <a:xfrm>
                <a:off x="2351495" y="5079749"/>
                <a:ext cx="345281" cy="333376"/>
              </a:xfrm>
              <a:prstGeom prst="ellipse">
                <a:avLst/>
              </a:prstGeom>
              <a:solidFill>
                <a:srgbClr val="CDE7C7"/>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grpSp>
        <p:cxnSp>
          <p:nvCxnSpPr>
            <p:cNvPr id="33" name="Straight Connector 32">
              <a:extLst>
                <a:ext uri="{FF2B5EF4-FFF2-40B4-BE49-F238E27FC236}">
                  <a16:creationId xmlns:a16="http://schemas.microsoft.com/office/drawing/2014/main" id="{2A33652D-2B7A-46A8-8986-8C08BD20E6DD}"/>
                </a:ext>
              </a:extLst>
            </p:cNvPr>
            <p:cNvCxnSpPr/>
            <p:nvPr/>
          </p:nvCxnSpPr>
          <p:spPr>
            <a:xfrm>
              <a:off x="897731" y="4590748"/>
              <a:ext cx="1364457" cy="0"/>
            </a:xfrm>
            <a:prstGeom prst="line">
              <a:avLst/>
            </a:prstGeom>
            <a:noFill/>
            <a:ln w="3175" cap="flat" cmpd="sng" algn="ctr">
              <a:solidFill>
                <a:srgbClr val="808080"/>
              </a:solidFill>
              <a:prstDash val="sysDot"/>
              <a:tailEnd type="none"/>
            </a:ln>
            <a:effectLst/>
          </p:spPr>
        </p:cxnSp>
        <p:cxnSp>
          <p:nvCxnSpPr>
            <p:cNvPr id="34" name="Straight Connector 33">
              <a:extLst>
                <a:ext uri="{FF2B5EF4-FFF2-40B4-BE49-F238E27FC236}">
                  <a16:creationId xmlns:a16="http://schemas.microsoft.com/office/drawing/2014/main" id="{A6A6721D-4EF1-4704-B3F4-F04B72D8A4FA}"/>
                </a:ext>
              </a:extLst>
            </p:cNvPr>
            <p:cNvCxnSpPr/>
            <p:nvPr/>
          </p:nvCxnSpPr>
          <p:spPr>
            <a:xfrm>
              <a:off x="897731" y="4857450"/>
              <a:ext cx="1364457" cy="0"/>
            </a:xfrm>
            <a:prstGeom prst="line">
              <a:avLst/>
            </a:prstGeom>
            <a:noFill/>
            <a:ln w="3175" cap="flat" cmpd="sng" algn="ctr">
              <a:solidFill>
                <a:srgbClr val="808080"/>
              </a:solidFill>
              <a:prstDash val="sysDot"/>
              <a:tailEnd type="none"/>
            </a:ln>
            <a:effectLst/>
          </p:spPr>
        </p:cxnSp>
        <p:cxnSp>
          <p:nvCxnSpPr>
            <p:cNvPr id="35" name="Straight Connector 34">
              <a:extLst>
                <a:ext uri="{FF2B5EF4-FFF2-40B4-BE49-F238E27FC236}">
                  <a16:creationId xmlns:a16="http://schemas.microsoft.com/office/drawing/2014/main" id="{0B8B9847-ACFA-4BC8-B16E-F4501015CE60}"/>
                </a:ext>
              </a:extLst>
            </p:cNvPr>
            <p:cNvCxnSpPr/>
            <p:nvPr/>
          </p:nvCxnSpPr>
          <p:spPr>
            <a:xfrm>
              <a:off x="1337268" y="4262146"/>
              <a:ext cx="0" cy="904876"/>
            </a:xfrm>
            <a:prstGeom prst="line">
              <a:avLst/>
            </a:prstGeom>
            <a:noFill/>
            <a:ln w="3175" cap="flat" cmpd="sng" algn="ctr">
              <a:solidFill>
                <a:srgbClr val="808080"/>
              </a:solidFill>
              <a:prstDash val="sysDot"/>
              <a:tailEnd type="none"/>
            </a:ln>
            <a:effectLst/>
          </p:spPr>
        </p:cxnSp>
        <p:cxnSp>
          <p:nvCxnSpPr>
            <p:cNvPr id="36" name="Straight Connector 35">
              <a:extLst>
                <a:ext uri="{FF2B5EF4-FFF2-40B4-BE49-F238E27FC236}">
                  <a16:creationId xmlns:a16="http://schemas.microsoft.com/office/drawing/2014/main" id="{2BDF6137-75AD-4C99-A9C8-CA56DDF44E22}"/>
                </a:ext>
              </a:extLst>
            </p:cNvPr>
            <p:cNvCxnSpPr/>
            <p:nvPr/>
          </p:nvCxnSpPr>
          <p:spPr>
            <a:xfrm>
              <a:off x="1839322" y="4262144"/>
              <a:ext cx="0" cy="904880"/>
            </a:xfrm>
            <a:prstGeom prst="line">
              <a:avLst/>
            </a:prstGeom>
            <a:noFill/>
            <a:ln w="3175" cap="flat" cmpd="sng" algn="ctr">
              <a:solidFill>
                <a:srgbClr val="808080"/>
              </a:solidFill>
              <a:prstDash val="sysDot"/>
              <a:tailEnd type="none"/>
            </a:ln>
            <a:effectLst/>
          </p:spPr>
        </p:cxnSp>
        <p:grpSp>
          <p:nvGrpSpPr>
            <p:cNvPr id="37" name="Group 36">
              <a:extLst>
                <a:ext uri="{FF2B5EF4-FFF2-40B4-BE49-F238E27FC236}">
                  <a16:creationId xmlns:a16="http://schemas.microsoft.com/office/drawing/2014/main" id="{ED44EB1B-48DB-4C48-B37F-654E363B8557}"/>
                </a:ext>
              </a:extLst>
            </p:cNvPr>
            <p:cNvGrpSpPr/>
            <p:nvPr/>
          </p:nvGrpSpPr>
          <p:grpSpPr>
            <a:xfrm>
              <a:off x="2593975" y="4113057"/>
              <a:ext cx="1206500" cy="1584820"/>
              <a:chOff x="2870200" y="4113057"/>
              <a:chExt cx="1206500" cy="1584820"/>
            </a:xfrm>
          </p:grpSpPr>
          <p:sp>
            <p:nvSpPr>
              <p:cNvPr id="38" name="Rectangle 37">
                <a:extLst>
                  <a:ext uri="{FF2B5EF4-FFF2-40B4-BE49-F238E27FC236}">
                    <a16:creationId xmlns:a16="http://schemas.microsoft.com/office/drawing/2014/main" id="{4B021F84-B9F0-496A-A701-B4715F33C4BD}"/>
                  </a:ext>
                </a:extLst>
              </p:cNvPr>
              <p:cNvSpPr/>
              <p:nvPr/>
            </p:nvSpPr>
            <p:spPr>
              <a:xfrm>
                <a:off x="2870200" y="4147500"/>
                <a:ext cx="114300" cy="1516880"/>
              </a:xfrm>
              <a:prstGeom prst="rect">
                <a:avLst/>
              </a:prstGeom>
              <a:gradFill>
                <a:gsLst>
                  <a:gs pos="0">
                    <a:srgbClr val="2C973E"/>
                  </a:gs>
                  <a:gs pos="66000">
                    <a:srgbClr val="CDE7C7"/>
                  </a:gs>
                  <a:gs pos="27000">
                    <a:srgbClr val="95CB89"/>
                  </a:gs>
                  <a:gs pos="86000">
                    <a:srgbClr val="F04C3E"/>
                  </a:gs>
                  <a:gs pos="100000">
                    <a:srgbClr val="C00000"/>
                  </a:gs>
                </a:gsLst>
                <a:lin ang="5400000" scaled="1"/>
              </a:gra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000000"/>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96919A56-BEBA-43B4-A13D-B7042D3C5A0A}"/>
                  </a:ext>
                </a:extLst>
              </p:cNvPr>
              <p:cNvCxnSpPr/>
              <p:nvPr/>
            </p:nvCxnSpPr>
            <p:spPr>
              <a:xfrm>
                <a:off x="2984500" y="4180838"/>
                <a:ext cx="36000" cy="0"/>
              </a:xfrm>
              <a:prstGeom prst="line">
                <a:avLst/>
              </a:prstGeom>
              <a:noFill/>
              <a:ln w="6350" cap="flat" cmpd="sng" algn="ctr">
                <a:solidFill>
                  <a:srgbClr val="808080"/>
                </a:solidFill>
                <a:prstDash val="solid"/>
                <a:tailEnd type="none"/>
              </a:ln>
              <a:effectLst/>
            </p:spPr>
          </p:cxnSp>
          <p:cxnSp>
            <p:nvCxnSpPr>
              <p:cNvPr id="40" name="Straight Connector 39">
                <a:extLst>
                  <a:ext uri="{FF2B5EF4-FFF2-40B4-BE49-F238E27FC236}">
                    <a16:creationId xmlns:a16="http://schemas.microsoft.com/office/drawing/2014/main" id="{63DCF87F-5A74-49A2-A717-2A3B8C22524E}"/>
                  </a:ext>
                </a:extLst>
              </p:cNvPr>
              <p:cNvCxnSpPr/>
              <p:nvPr/>
            </p:nvCxnSpPr>
            <p:spPr>
              <a:xfrm>
                <a:off x="2984500" y="4908004"/>
                <a:ext cx="36000" cy="0"/>
              </a:xfrm>
              <a:prstGeom prst="line">
                <a:avLst/>
              </a:prstGeom>
              <a:noFill/>
              <a:ln w="6350" cap="flat" cmpd="sng" algn="ctr">
                <a:solidFill>
                  <a:srgbClr val="808080"/>
                </a:solidFill>
                <a:prstDash val="solid"/>
                <a:tailEnd type="none"/>
              </a:ln>
              <a:effectLst/>
            </p:spPr>
          </p:cxnSp>
          <p:cxnSp>
            <p:nvCxnSpPr>
              <p:cNvPr id="41" name="Straight Connector 40">
                <a:extLst>
                  <a:ext uri="{FF2B5EF4-FFF2-40B4-BE49-F238E27FC236}">
                    <a16:creationId xmlns:a16="http://schemas.microsoft.com/office/drawing/2014/main" id="{A2E4D767-7D90-46DC-BE8E-99526AA5B6A5}"/>
                  </a:ext>
                </a:extLst>
              </p:cNvPr>
              <p:cNvCxnSpPr/>
              <p:nvPr/>
            </p:nvCxnSpPr>
            <p:spPr>
              <a:xfrm>
                <a:off x="2984500" y="5635170"/>
                <a:ext cx="36000" cy="0"/>
              </a:xfrm>
              <a:prstGeom prst="line">
                <a:avLst/>
              </a:prstGeom>
              <a:noFill/>
              <a:ln w="6350" cap="flat" cmpd="sng" algn="ctr">
                <a:solidFill>
                  <a:srgbClr val="808080"/>
                </a:solidFill>
                <a:prstDash val="solid"/>
                <a:tailEnd type="none"/>
              </a:ln>
              <a:effectLst/>
            </p:spPr>
          </p:cxnSp>
          <p:sp>
            <p:nvSpPr>
              <p:cNvPr id="42" name="Content Placeholder 2">
                <a:extLst>
                  <a:ext uri="{FF2B5EF4-FFF2-40B4-BE49-F238E27FC236}">
                    <a16:creationId xmlns:a16="http://schemas.microsoft.com/office/drawing/2014/main" id="{46729F29-B84B-4870-931D-5047CF0F8F60}"/>
                  </a:ext>
                </a:extLst>
              </p:cNvPr>
              <p:cNvSpPr txBox="1">
                <a:spLocks/>
              </p:cNvSpPr>
              <p:nvPr/>
            </p:nvSpPr>
            <p:spPr>
              <a:xfrm>
                <a:off x="3069098" y="4113057"/>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2C973E"/>
                    </a:solidFill>
                    <a:effectLst/>
                    <a:uLnTx/>
                    <a:uFillTx/>
                    <a:latin typeface="EYInterstate Light" panose="02000506000000020004" pitchFamily="2" charset="0"/>
                    <a:ea typeface="+mn-ea"/>
                    <a:cs typeface="+mn-cs"/>
                  </a:rPr>
                  <a:t>Mayor relevancia</a:t>
                </a:r>
              </a:p>
            </p:txBody>
          </p:sp>
          <p:sp>
            <p:nvSpPr>
              <p:cNvPr id="43" name="Content Placeholder 2">
                <a:extLst>
                  <a:ext uri="{FF2B5EF4-FFF2-40B4-BE49-F238E27FC236}">
                    <a16:creationId xmlns:a16="http://schemas.microsoft.com/office/drawing/2014/main" id="{A941E473-988E-4D6C-B0F4-40E29B97027A}"/>
                  </a:ext>
                </a:extLst>
              </p:cNvPr>
              <p:cNvSpPr txBox="1">
                <a:spLocks/>
              </p:cNvSpPr>
              <p:nvPr/>
            </p:nvSpPr>
            <p:spPr>
              <a:xfrm>
                <a:off x="3069098" y="4837686"/>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999999"/>
                    </a:solidFill>
                    <a:effectLst/>
                    <a:uLnTx/>
                    <a:uFillTx/>
                    <a:latin typeface="EYInterstate Light" panose="02000506000000020004" pitchFamily="2" charset="0"/>
                    <a:ea typeface="+mn-ea"/>
                    <a:cs typeface="+mn-cs"/>
                  </a:rPr>
                  <a:t>Neutral</a:t>
                </a:r>
              </a:p>
            </p:txBody>
          </p:sp>
          <p:sp>
            <p:nvSpPr>
              <p:cNvPr id="44" name="Content Placeholder 2">
                <a:extLst>
                  <a:ext uri="{FF2B5EF4-FFF2-40B4-BE49-F238E27FC236}">
                    <a16:creationId xmlns:a16="http://schemas.microsoft.com/office/drawing/2014/main" id="{72E8A709-1BA1-4043-BE58-344B63AE54D3}"/>
                  </a:ext>
                </a:extLst>
              </p:cNvPr>
              <p:cNvSpPr txBox="1">
                <a:spLocks/>
              </p:cNvSpPr>
              <p:nvPr/>
            </p:nvSpPr>
            <p:spPr>
              <a:xfrm>
                <a:off x="3069098" y="5562315"/>
                <a:ext cx="1007602" cy="135562"/>
              </a:xfrm>
              <a:prstGeom prst="rect">
                <a:avLst/>
              </a:prstGeom>
            </p:spPr>
            <p:txBody>
              <a:bodyPr vert="horz" lIns="0" tIns="0" rIns="0" bIns="0" rtlCol="0" anchor="ctr"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D200"/>
                  </a:buClr>
                  <a:buSzPct val="70000"/>
                  <a:buFont typeface="Arial" pitchFamily="34" charset="0"/>
                  <a:buNone/>
                  <a:tabLst/>
                  <a:defRPr/>
                </a:pPr>
                <a:r>
                  <a:rPr kumimoji="0" lang="en-US" sz="900" b="1" i="0" u="none" strike="noStrike" kern="1200" cap="none" spc="0" normalizeH="0" baseline="0" noProof="0">
                    <a:ln>
                      <a:noFill/>
                    </a:ln>
                    <a:solidFill>
                      <a:srgbClr val="F04C3E"/>
                    </a:solidFill>
                    <a:effectLst/>
                    <a:uLnTx/>
                    <a:uFillTx/>
                    <a:latin typeface="EYInterstate Light" panose="02000506000000020004" pitchFamily="2" charset="0"/>
                    <a:ea typeface="+mn-ea"/>
                    <a:cs typeface="+mn-cs"/>
                  </a:rPr>
                  <a:t>Menos importante</a:t>
                </a:r>
              </a:p>
            </p:txBody>
          </p:sp>
        </p:grpSp>
      </p:grpSp>
      <p:sp>
        <p:nvSpPr>
          <p:cNvPr id="54" name="Content Placeholder 2">
            <a:extLst>
              <a:ext uri="{FF2B5EF4-FFF2-40B4-BE49-F238E27FC236}">
                <a16:creationId xmlns:a16="http://schemas.microsoft.com/office/drawing/2014/main" id="{BF1BD332-F310-4337-97EE-8F262E251103}"/>
              </a:ext>
            </a:extLst>
          </p:cNvPr>
          <p:cNvSpPr txBox="1">
            <a:spLocks/>
          </p:cNvSpPr>
          <p:nvPr/>
        </p:nvSpPr>
        <p:spPr>
          <a:xfrm>
            <a:off x="322794" y="3238902"/>
            <a:ext cx="5396301" cy="3309915"/>
          </a:xfrm>
          <a:prstGeom prst="rect">
            <a:avLst/>
          </a:prstGeom>
          <a:noFill/>
          <a:ln w="38100">
            <a:solidFill>
              <a:srgbClr val="00C192"/>
            </a:solidFill>
            <a:prstDash val="sysDash"/>
          </a:ln>
        </p:spPr>
        <p:txBody>
          <a:bodyPr vert="horz" lIns="72000" tIns="72000" rIns="72000" bIns="72000" rtlCol="0" anchor="t" anchorCtr="0">
            <a:noAutofit/>
          </a:bodyPr>
          <a:lstStyle>
            <a:defPPr>
              <a:defRPr lang="es-ES"/>
            </a:defPPr>
            <a:lvl1pPr indent="0" algn="just">
              <a:spcBef>
                <a:spcPct val="20000"/>
              </a:spcBef>
              <a:buClr>
                <a:srgbClr val="00B050"/>
              </a:buClr>
              <a:buSzPct val="120000"/>
              <a:buFont typeface="Arial" pitchFamily="34" charset="0"/>
              <a:buNone/>
              <a:defRPr sz="1200">
                <a:solidFill>
                  <a:srgbClr val="646464"/>
                </a:solidFill>
                <a:latin typeface="EYInterstate Light" panose="02000506000000020004" pitchFamily="2" charset="0"/>
              </a:defRPr>
            </a:lvl1pPr>
            <a:lvl2pPr marL="713232" indent="-356616">
              <a:spcBef>
                <a:spcPct val="20000"/>
              </a:spcBef>
              <a:buClr>
                <a:schemeClr val="accent2"/>
              </a:buClr>
              <a:buSzPct val="70000"/>
              <a:buFont typeface="Arial" pitchFamily="34" charset="0"/>
              <a:buChar char="►"/>
              <a:defRPr sz="2000">
                <a:solidFill>
                  <a:schemeClr val="bg1"/>
                </a:solidFill>
              </a:defRPr>
            </a:lvl2pPr>
            <a:lvl3pPr marL="1069848" indent="-356616">
              <a:spcBef>
                <a:spcPct val="20000"/>
              </a:spcBef>
              <a:buClr>
                <a:schemeClr val="accent2"/>
              </a:buClr>
              <a:buSzPct val="70000"/>
              <a:buFont typeface="Arial" pitchFamily="34" charset="0"/>
              <a:buChar char="►"/>
              <a:defRPr>
                <a:solidFill>
                  <a:schemeClr val="bg1"/>
                </a:solidFill>
              </a:defRPr>
            </a:lvl3pPr>
            <a:lvl4pPr marL="1426464" indent="-356616">
              <a:spcBef>
                <a:spcPct val="20000"/>
              </a:spcBef>
              <a:buClr>
                <a:schemeClr val="accent2"/>
              </a:buClr>
              <a:buSzPct val="70000"/>
              <a:buFont typeface="Arial" pitchFamily="34" charset="0"/>
              <a:buChar char="►"/>
              <a:defRPr sz="1600">
                <a:solidFill>
                  <a:schemeClr val="bg1"/>
                </a:solidFill>
              </a:defRPr>
            </a:lvl4pPr>
            <a:lvl5pPr marL="1783080" indent="-356616">
              <a:spcBef>
                <a:spcPct val="20000"/>
              </a:spcBef>
              <a:buClr>
                <a:schemeClr val="accent2"/>
              </a:buClr>
              <a:buSzPct val="70000"/>
              <a:buFont typeface="Arial" pitchFamily="34" charset="0"/>
              <a:buChar char="►"/>
              <a:defRPr sz="1600">
                <a:solidFill>
                  <a:schemeClr val="bg1"/>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endParaRPr lang="en-US"/>
          </a:p>
        </p:txBody>
      </p:sp>
      <p:sp>
        <p:nvSpPr>
          <p:cNvPr id="55" name="Content Placeholder 2">
            <a:extLst>
              <a:ext uri="{FF2B5EF4-FFF2-40B4-BE49-F238E27FC236}">
                <a16:creationId xmlns:a16="http://schemas.microsoft.com/office/drawing/2014/main" id="{CA0C9CDE-4C62-431E-93AB-92798756EEDA}"/>
              </a:ext>
            </a:extLst>
          </p:cNvPr>
          <p:cNvSpPr txBox="1">
            <a:spLocks/>
          </p:cNvSpPr>
          <p:nvPr/>
        </p:nvSpPr>
        <p:spPr>
          <a:xfrm>
            <a:off x="5972370" y="3238902"/>
            <a:ext cx="5833687" cy="3309915"/>
          </a:xfrm>
          <a:prstGeom prst="rect">
            <a:avLst/>
          </a:prstGeom>
          <a:noFill/>
          <a:ln w="38100">
            <a:solidFill>
              <a:srgbClr val="C00000"/>
            </a:solid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00B050"/>
              </a:buClr>
              <a:buSzPct val="120000"/>
              <a:buFont typeface="Arial" pitchFamily="34" charset="0"/>
              <a:buNone/>
            </a:pPr>
            <a:endParaRPr lang="en-US" sz="1200">
              <a:solidFill>
                <a:srgbClr val="646464"/>
              </a:solidFill>
              <a:latin typeface="EYInterstate Light" panose="02000506000000020004" pitchFamily="2" charset="0"/>
            </a:endParaRPr>
          </a:p>
        </p:txBody>
      </p:sp>
      <p:pic>
        <p:nvPicPr>
          <p:cNvPr id="56" name="Graphic 55" descr="Thumbs Down with solid fill">
            <a:extLst>
              <a:ext uri="{FF2B5EF4-FFF2-40B4-BE49-F238E27FC236}">
                <a16:creationId xmlns:a16="http://schemas.microsoft.com/office/drawing/2014/main" id="{EE9D0D66-0499-4653-9F2B-15B7B03307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2370" y="2332895"/>
            <a:ext cx="914400" cy="914400"/>
          </a:xfrm>
          <a:prstGeom prst="rect">
            <a:avLst/>
          </a:prstGeom>
        </p:spPr>
      </p:pic>
      <p:pic>
        <p:nvPicPr>
          <p:cNvPr id="57" name="Graphic 56" descr="Thumbs Down with solid fill">
            <a:extLst>
              <a:ext uri="{FF2B5EF4-FFF2-40B4-BE49-F238E27FC236}">
                <a16:creationId xmlns:a16="http://schemas.microsoft.com/office/drawing/2014/main" id="{78CEF47C-4AD7-47EC-8CC1-698DC24B2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84225" y="2327890"/>
            <a:ext cx="914400" cy="914400"/>
          </a:xfrm>
          <a:prstGeom prst="rect">
            <a:avLst/>
          </a:prstGeom>
        </p:spPr>
      </p:pic>
      <p:sp>
        <p:nvSpPr>
          <p:cNvPr id="58" name="Content Placeholder 2">
            <a:extLst>
              <a:ext uri="{FF2B5EF4-FFF2-40B4-BE49-F238E27FC236}">
                <a16:creationId xmlns:a16="http://schemas.microsoft.com/office/drawing/2014/main" id="{C62788ED-668E-4E23-B968-AB43B77BB3BC}"/>
              </a:ext>
            </a:extLst>
          </p:cNvPr>
          <p:cNvSpPr txBox="1">
            <a:spLocks/>
          </p:cNvSpPr>
          <p:nvPr/>
        </p:nvSpPr>
        <p:spPr>
          <a:xfrm>
            <a:off x="1198627" y="2723075"/>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Bien</a:t>
            </a:r>
          </a:p>
        </p:txBody>
      </p:sp>
      <p:sp>
        <p:nvSpPr>
          <p:cNvPr id="59" name="Content Placeholder 2">
            <a:extLst>
              <a:ext uri="{FF2B5EF4-FFF2-40B4-BE49-F238E27FC236}">
                <a16:creationId xmlns:a16="http://schemas.microsoft.com/office/drawing/2014/main" id="{B4C9E84B-97E0-46EA-B5C3-45BCA79E92FB}"/>
              </a:ext>
            </a:extLst>
          </p:cNvPr>
          <p:cNvSpPr txBox="1">
            <a:spLocks/>
          </p:cNvSpPr>
          <p:nvPr/>
        </p:nvSpPr>
        <p:spPr>
          <a:xfrm>
            <a:off x="6970702" y="2686559"/>
            <a:ext cx="2548358" cy="447029"/>
          </a:xfrm>
          <a:prstGeom prst="rect">
            <a:avLst/>
          </a:prstGeom>
          <a:noFill/>
          <a:ln w="6350">
            <a:noFill/>
            <a:prstDash val="sysDash"/>
          </a:ln>
        </p:spPr>
        <p:txBody>
          <a:bodyPr vert="horz" lIns="72000" tIns="72000" rIns="72000" bIns="72000" rtlCol="0" anchor="t" anchorCtr="0">
            <a:noAutofit/>
          </a:bodyPr>
          <a:lst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00B050"/>
              </a:buClr>
              <a:buSzPct val="120000"/>
              <a:buNone/>
              <a:tabLst/>
              <a:defRPr/>
            </a:pPr>
            <a:r>
              <a:rPr kumimoji="0" lang="es-ES" sz="1800" b="1" i="0" u="none" strike="noStrike" kern="1200" cap="none" spc="0" normalizeH="0" baseline="0" noProof="0">
                <a:ln>
                  <a:noFill/>
                </a:ln>
                <a:solidFill>
                  <a:schemeClr val="tx1"/>
                </a:solidFill>
                <a:effectLst/>
                <a:uLnTx/>
                <a:uFillTx/>
                <a:latin typeface="EYInterstate Light" panose="02000506000000020004" pitchFamily="2" charset="0"/>
                <a:ea typeface="+mn-ea"/>
                <a:cs typeface="+mn-cs"/>
              </a:rPr>
              <a:t>Evitar</a:t>
            </a:r>
          </a:p>
        </p:txBody>
      </p:sp>
    </p:spTree>
    <p:extLst>
      <p:ext uri="{BB962C8B-B14F-4D97-AF65-F5344CB8AC3E}">
        <p14:creationId xmlns:p14="http://schemas.microsoft.com/office/powerpoint/2010/main" val="113715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6C21F55-E831-4287-BDFA-812806F13DDD}"/>
              </a:ext>
            </a:extLst>
          </p:cNvPr>
          <p:cNvPicPr>
            <a:picLocks noChangeAspect="1"/>
          </p:cNvPicPr>
          <p:nvPr/>
        </p:nvPicPr>
        <p:blipFill>
          <a:blip r:embed="rId2"/>
          <a:stretch>
            <a:fillRect/>
          </a:stretch>
        </p:blipFill>
        <p:spPr>
          <a:xfrm>
            <a:off x="3806447" y="1354613"/>
            <a:ext cx="4579105" cy="4995387"/>
          </a:xfrm>
          <a:prstGeom prst="rect">
            <a:avLst/>
          </a:prstGeom>
        </p:spPr>
      </p:pic>
      <p:sp>
        <p:nvSpPr>
          <p:cNvPr id="4" name="Title 1">
            <a:extLst>
              <a:ext uri="{FF2B5EF4-FFF2-40B4-BE49-F238E27FC236}">
                <a16:creationId xmlns:a16="http://schemas.microsoft.com/office/drawing/2014/main" id="{D52C5B4D-038D-4D39-BB31-558F8D8456EB}"/>
              </a:ext>
            </a:extLst>
          </p:cNvPr>
          <p:cNvSpPr>
            <a:spLocks noGrp="1"/>
          </p:cNvSpPr>
          <p:nvPr>
            <p:ph type="title"/>
          </p:nvPr>
        </p:nvSpPr>
        <p:spPr>
          <a:xfrm>
            <a:off x="304800" y="295275"/>
            <a:ext cx="10655300" cy="460375"/>
          </a:xfrm>
        </p:spPr>
        <p:txBody>
          <a:bodyPr/>
          <a:lstStyle/>
          <a:p>
            <a:r>
              <a:rPr lang="es-ES"/>
              <a:t>Visualización de datos | Diagrama de Gartner</a:t>
            </a:r>
          </a:p>
        </p:txBody>
      </p:sp>
    </p:spTree>
    <p:extLst>
      <p:ext uri="{BB962C8B-B14F-4D97-AF65-F5344CB8AC3E}">
        <p14:creationId xmlns:p14="http://schemas.microsoft.com/office/powerpoint/2010/main" val="132919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00444366-31A4-4166-AFF3-EB3EC61CAFD5}"/>
              </a:ext>
            </a:extLst>
          </p:cNvPr>
          <p:cNvSpPr>
            <a:spLocks/>
          </p:cNvSpPr>
          <p:nvPr/>
        </p:nvSpPr>
        <p:spPr bwMode="auto">
          <a:xfrm flipH="1">
            <a:off x="6152044" y="1706344"/>
            <a:ext cx="927944" cy="1071059"/>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595959"/>
          </a:solidFill>
          <a:ln>
            <a:solidFill>
              <a:srgbClr val="595959"/>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2800" b="0" i="0" u="none" strike="noStrike" kern="0" cap="none" spc="0" normalizeH="0" baseline="0" noProof="0">
              <a:ln>
                <a:noFill/>
              </a:ln>
              <a:solidFill>
                <a:prstClr val="white"/>
              </a:solidFill>
              <a:effectLst/>
              <a:uLnTx/>
              <a:uFillTx/>
              <a:cs typeface="Calibri" panose="020F0502020204030204" pitchFamily="34" charset="0"/>
            </a:endParaRPr>
          </a:p>
        </p:txBody>
      </p:sp>
      <p:sp>
        <p:nvSpPr>
          <p:cNvPr id="4" name="Freeform 5">
            <a:extLst>
              <a:ext uri="{FF2B5EF4-FFF2-40B4-BE49-F238E27FC236}">
                <a16:creationId xmlns:a16="http://schemas.microsoft.com/office/drawing/2014/main" id="{F539A306-8B53-4D81-9610-58C1C1401287}"/>
              </a:ext>
            </a:extLst>
          </p:cNvPr>
          <p:cNvSpPr>
            <a:spLocks/>
          </p:cNvSpPr>
          <p:nvPr/>
        </p:nvSpPr>
        <p:spPr bwMode="auto">
          <a:xfrm flipH="1">
            <a:off x="4927467" y="2339141"/>
            <a:ext cx="1652571" cy="1907446"/>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5A00"/>
          </a:solidFill>
          <a:ln>
            <a:solidFill>
              <a:srgbClr val="FF5A00"/>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6600" b="0" i="0" u="none" strike="noStrike" kern="0" cap="none" spc="0" normalizeH="0" baseline="0" noProof="0">
              <a:ln>
                <a:noFill/>
              </a:ln>
              <a:solidFill>
                <a:prstClr val="white"/>
              </a:solidFill>
              <a:effectLst/>
              <a:uLnTx/>
              <a:uFillTx/>
              <a:cs typeface="Calibri" panose="020F0502020204030204" pitchFamily="34" charset="0"/>
            </a:endParaRPr>
          </a:p>
        </p:txBody>
      </p:sp>
      <p:sp>
        <p:nvSpPr>
          <p:cNvPr id="5" name="Freeform 5">
            <a:extLst>
              <a:ext uri="{FF2B5EF4-FFF2-40B4-BE49-F238E27FC236}">
                <a16:creationId xmlns:a16="http://schemas.microsoft.com/office/drawing/2014/main" id="{09CA57AB-DF55-4F42-9F67-47816CFF5461}"/>
              </a:ext>
            </a:extLst>
          </p:cNvPr>
          <p:cNvSpPr>
            <a:spLocks/>
          </p:cNvSpPr>
          <p:nvPr/>
        </p:nvSpPr>
        <p:spPr bwMode="auto">
          <a:xfrm flipH="1">
            <a:off x="4389658" y="3854888"/>
            <a:ext cx="1053002" cy="121540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A56E"/>
          </a:solidFill>
          <a:ln>
            <a:solidFill>
              <a:srgbClr val="FFA56E"/>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4000" b="0" i="0" u="none" strike="noStrike" kern="0" cap="none" spc="0" normalizeH="0" baseline="0" noProof="0">
              <a:ln>
                <a:noFill/>
              </a:ln>
              <a:solidFill>
                <a:prstClr val="white"/>
              </a:solidFill>
              <a:effectLst/>
              <a:uLnTx/>
              <a:uFillTx/>
              <a:cs typeface="Calibri" panose="020F0502020204030204" pitchFamily="34" charset="0"/>
            </a:endParaRPr>
          </a:p>
        </p:txBody>
      </p:sp>
      <p:sp>
        <p:nvSpPr>
          <p:cNvPr id="6" name="Freeform 5">
            <a:extLst>
              <a:ext uri="{FF2B5EF4-FFF2-40B4-BE49-F238E27FC236}">
                <a16:creationId xmlns:a16="http://schemas.microsoft.com/office/drawing/2014/main" id="{809CF5DF-43A4-461E-A51C-98D529F6E9CC}"/>
              </a:ext>
            </a:extLst>
          </p:cNvPr>
          <p:cNvSpPr>
            <a:spLocks/>
          </p:cNvSpPr>
          <p:nvPr/>
        </p:nvSpPr>
        <p:spPr bwMode="auto">
          <a:xfrm flipH="1">
            <a:off x="6665347" y="2556352"/>
            <a:ext cx="927944" cy="1071059"/>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tx1">
              <a:lumMod val="85000"/>
              <a:lumOff val="15000"/>
            </a:schemeClr>
          </a:solidFill>
          <a:ln>
            <a:solidFill>
              <a:schemeClr val="tx1">
                <a:lumMod val="85000"/>
                <a:lumOff val="15000"/>
              </a:schemeClr>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2800" b="0" i="0" u="none" strike="noStrike" kern="0" cap="none" spc="0" normalizeH="0" baseline="0" noProof="0">
              <a:ln>
                <a:noFill/>
              </a:ln>
              <a:solidFill>
                <a:prstClr val="white"/>
              </a:solidFill>
              <a:effectLst/>
              <a:uLnTx/>
              <a:uFillTx/>
              <a:cs typeface="Calibri" panose="020F0502020204030204" pitchFamily="34" charset="0"/>
            </a:endParaRPr>
          </a:p>
        </p:txBody>
      </p:sp>
      <p:sp>
        <p:nvSpPr>
          <p:cNvPr id="7" name="Freeform 5">
            <a:extLst>
              <a:ext uri="{FF2B5EF4-FFF2-40B4-BE49-F238E27FC236}">
                <a16:creationId xmlns:a16="http://schemas.microsoft.com/office/drawing/2014/main" id="{637EE0EA-10AB-4ECB-8D05-F882AFE26155}"/>
              </a:ext>
            </a:extLst>
          </p:cNvPr>
          <p:cNvSpPr>
            <a:spLocks/>
          </p:cNvSpPr>
          <p:nvPr/>
        </p:nvSpPr>
        <p:spPr bwMode="auto">
          <a:xfrm flipH="1">
            <a:off x="3963088" y="3118232"/>
            <a:ext cx="785100" cy="906186"/>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7800"/>
          </a:solidFill>
          <a:ln>
            <a:solidFill>
              <a:srgbClr val="FF7800"/>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3200" b="0" i="0" u="none" strike="noStrike" kern="0" cap="none" spc="0" normalizeH="0" baseline="0" noProof="0">
              <a:ln>
                <a:noFill/>
              </a:ln>
              <a:solidFill>
                <a:prstClr val="white"/>
              </a:solidFill>
              <a:effectLst/>
              <a:uLnTx/>
              <a:uFillTx/>
              <a:cs typeface="Calibri" panose="020F0502020204030204" pitchFamily="34" charset="0"/>
            </a:endParaRPr>
          </a:p>
        </p:txBody>
      </p:sp>
      <p:sp>
        <p:nvSpPr>
          <p:cNvPr id="8" name="Freeform 5">
            <a:extLst>
              <a:ext uri="{FF2B5EF4-FFF2-40B4-BE49-F238E27FC236}">
                <a16:creationId xmlns:a16="http://schemas.microsoft.com/office/drawing/2014/main" id="{FABED1D9-A594-42BB-BBEE-081F218EF5AF}"/>
              </a:ext>
            </a:extLst>
          </p:cNvPr>
          <p:cNvSpPr>
            <a:spLocks/>
          </p:cNvSpPr>
          <p:nvPr/>
        </p:nvSpPr>
        <p:spPr bwMode="auto">
          <a:xfrm flipH="1">
            <a:off x="6090092" y="3899765"/>
            <a:ext cx="927944" cy="1071059"/>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B2B2B2"/>
          </a:solidFill>
          <a:ln>
            <a:solidFill>
              <a:srgbClr val="B2B2B2"/>
            </a:solidFill>
          </a:ln>
        </p:spPr>
        <p:txBody>
          <a:bodyPr vert="horz" wrap="square" lIns="91440" tIns="45720" rIns="91440" bIns="45720" numCol="1" anchor="ctr"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_tradnl" sz="2800" b="0" i="0" u="none" strike="noStrike" kern="0" cap="none" spc="0" normalizeH="0" baseline="0" noProof="0">
              <a:ln>
                <a:noFill/>
              </a:ln>
              <a:solidFill>
                <a:prstClr val="white"/>
              </a:solidFill>
              <a:effectLst/>
              <a:uLnTx/>
              <a:uFillTx/>
              <a:cs typeface="Calibri" panose="020F0502020204030204" pitchFamily="34" charset="0"/>
            </a:endParaRPr>
          </a:p>
        </p:txBody>
      </p:sp>
      <p:pic>
        <p:nvPicPr>
          <p:cNvPr id="9" name="Graphic 8" descr="Bar graph with upward trend with solid fill">
            <a:extLst>
              <a:ext uri="{FF2B5EF4-FFF2-40B4-BE49-F238E27FC236}">
                <a16:creationId xmlns:a16="http://schemas.microsoft.com/office/drawing/2014/main" id="{936582ED-AC69-42AC-B791-3866E6CE99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1945" y="2922057"/>
            <a:ext cx="720000" cy="720000"/>
          </a:xfrm>
          <a:prstGeom prst="rect">
            <a:avLst/>
          </a:prstGeom>
        </p:spPr>
      </p:pic>
      <p:sp>
        <p:nvSpPr>
          <p:cNvPr id="10" name="Text Placeholder 32">
            <a:extLst>
              <a:ext uri="{FF2B5EF4-FFF2-40B4-BE49-F238E27FC236}">
                <a16:creationId xmlns:a16="http://schemas.microsoft.com/office/drawing/2014/main" id="{F6CD6072-976C-44CB-90E5-E79343F8613A}"/>
              </a:ext>
            </a:extLst>
          </p:cNvPr>
          <p:cNvSpPr txBox="1">
            <a:spLocks/>
          </p:cNvSpPr>
          <p:nvPr/>
        </p:nvSpPr>
        <p:spPr>
          <a:xfrm>
            <a:off x="2904059" y="2139833"/>
            <a:ext cx="1622413" cy="54836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s-ES_tradnl" sz="1100">
                <a:solidFill>
                  <a:srgbClr val="666666"/>
                </a:solidFill>
                <a:latin typeface="EYInterstate Light"/>
                <a:cs typeface="Calibri" panose="020F0502020204030204" pitchFamily="34" charset="0"/>
              </a:rPr>
              <a:t>Comunicación efectiva a clientes.</a:t>
            </a:r>
          </a:p>
          <a:p>
            <a:pPr>
              <a:defRPr/>
            </a:pPr>
            <a:r>
              <a:rPr lang="es-ES_tradnl" sz="1100">
                <a:solidFill>
                  <a:srgbClr val="666666"/>
                </a:solidFill>
                <a:latin typeface="EYInterstate Light"/>
                <a:cs typeface="Calibri" panose="020F0502020204030204" pitchFamily="34" charset="0"/>
              </a:rPr>
              <a:t>Segmentación de clientes.</a:t>
            </a:r>
          </a:p>
        </p:txBody>
      </p:sp>
      <p:sp>
        <p:nvSpPr>
          <p:cNvPr id="11" name="Text Placeholder 33">
            <a:extLst>
              <a:ext uri="{FF2B5EF4-FFF2-40B4-BE49-F238E27FC236}">
                <a16:creationId xmlns:a16="http://schemas.microsoft.com/office/drawing/2014/main" id="{BBEDC832-53EC-4925-BF20-DF0034D18866}"/>
              </a:ext>
            </a:extLst>
          </p:cNvPr>
          <p:cNvSpPr txBox="1">
            <a:spLocks/>
          </p:cNvSpPr>
          <p:nvPr/>
        </p:nvSpPr>
        <p:spPr>
          <a:xfrm>
            <a:off x="2897444" y="1782813"/>
            <a:ext cx="1742502" cy="29806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defRPr/>
            </a:pPr>
            <a:r>
              <a:rPr lang="es-ES_tradnl" sz="1600" b="1">
                <a:solidFill>
                  <a:prstClr val="black"/>
                </a:solidFill>
                <a:latin typeface="EYInterstate Light"/>
                <a:cs typeface="Calibri" panose="020F0502020204030204" pitchFamily="34" charset="0"/>
              </a:rPr>
              <a:t>Marketing</a:t>
            </a:r>
          </a:p>
        </p:txBody>
      </p:sp>
      <p:grpSp>
        <p:nvGrpSpPr>
          <p:cNvPr id="12" name="Group 11">
            <a:extLst>
              <a:ext uri="{FF2B5EF4-FFF2-40B4-BE49-F238E27FC236}">
                <a16:creationId xmlns:a16="http://schemas.microsoft.com/office/drawing/2014/main" id="{FDB73A35-43C3-43EC-A26C-6A78DF5F3352}"/>
              </a:ext>
            </a:extLst>
          </p:cNvPr>
          <p:cNvGrpSpPr/>
          <p:nvPr/>
        </p:nvGrpSpPr>
        <p:grpSpPr>
          <a:xfrm>
            <a:off x="4381270" y="1840283"/>
            <a:ext cx="545622" cy="983683"/>
            <a:chOff x="3532408" y="1923728"/>
            <a:chExt cx="545622" cy="983683"/>
          </a:xfrm>
        </p:grpSpPr>
        <p:cxnSp>
          <p:nvCxnSpPr>
            <p:cNvPr id="13" name="Straight Connector 193">
              <a:extLst>
                <a:ext uri="{FF2B5EF4-FFF2-40B4-BE49-F238E27FC236}">
                  <a16:creationId xmlns:a16="http://schemas.microsoft.com/office/drawing/2014/main" id="{D1D533EB-BF5D-4096-BA45-1996C4B50531}"/>
                </a:ext>
              </a:extLst>
            </p:cNvPr>
            <p:cNvCxnSpPr>
              <a:cxnSpLocks/>
            </p:cNvCxnSpPr>
            <p:nvPr/>
          </p:nvCxnSpPr>
          <p:spPr>
            <a:xfrm>
              <a:off x="4069643" y="1923728"/>
              <a:ext cx="8387" cy="983683"/>
            </a:xfrm>
            <a:prstGeom prst="line">
              <a:avLst/>
            </a:prstGeom>
            <a:noFill/>
            <a:ln w="6350" cap="flat" cmpd="sng" algn="ctr">
              <a:solidFill>
                <a:sysClr val="windowText" lastClr="000000"/>
              </a:solidFill>
              <a:prstDash val="solid"/>
              <a:miter lim="800000"/>
            </a:ln>
            <a:effectLst/>
          </p:spPr>
        </p:cxnSp>
        <p:cxnSp>
          <p:nvCxnSpPr>
            <p:cNvPr id="14" name="Straight Connector 194">
              <a:extLst>
                <a:ext uri="{FF2B5EF4-FFF2-40B4-BE49-F238E27FC236}">
                  <a16:creationId xmlns:a16="http://schemas.microsoft.com/office/drawing/2014/main" id="{68F95A0C-E446-4B3E-B319-D087B9B136AE}"/>
                </a:ext>
              </a:extLst>
            </p:cNvPr>
            <p:cNvCxnSpPr>
              <a:cxnSpLocks/>
            </p:cNvCxnSpPr>
            <p:nvPr/>
          </p:nvCxnSpPr>
          <p:spPr>
            <a:xfrm flipH="1">
              <a:off x="3532408" y="1923728"/>
              <a:ext cx="545622" cy="765"/>
            </a:xfrm>
            <a:prstGeom prst="line">
              <a:avLst/>
            </a:prstGeom>
            <a:noFill/>
            <a:ln w="6350" cap="flat" cmpd="sng" algn="ctr">
              <a:solidFill>
                <a:sysClr val="windowText" lastClr="000000"/>
              </a:solidFill>
              <a:prstDash val="solid"/>
              <a:miter lim="800000"/>
              <a:tailEnd type="oval"/>
            </a:ln>
            <a:effectLst/>
          </p:spPr>
        </p:cxnSp>
      </p:grpSp>
      <p:pic>
        <p:nvPicPr>
          <p:cNvPr id="15" name="Graphic 14" descr="Ecommerce outline">
            <a:extLst>
              <a:ext uri="{FF2B5EF4-FFF2-40B4-BE49-F238E27FC236}">
                <a16:creationId xmlns:a16="http://schemas.microsoft.com/office/drawing/2014/main" id="{ACCBB37D-C189-4F5D-B324-6902D3171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2912" y="3255816"/>
            <a:ext cx="631017" cy="631017"/>
          </a:xfrm>
          <a:prstGeom prst="rect">
            <a:avLst/>
          </a:prstGeom>
        </p:spPr>
      </p:pic>
      <p:sp>
        <p:nvSpPr>
          <p:cNvPr id="16" name="Text Placeholder 32">
            <a:extLst>
              <a:ext uri="{FF2B5EF4-FFF2-40B4-BE49-F238E27FC236}">
                <a16:creationId xmlns:a16="http://schemas.microsoft.com/office/drawing/2014/main" id="{5AE86509-C570-4763-AAB4-1EB1E5C0DF78}"/>
              </a:ext>
            </a:extLst>
          </p:cNvPr>
          <p:cNvSpPr txBox="1">
            <a:spLocks/>
          </p:cNvSpPr>
          <p:nvPr/>
        </p:nvSpPr>
        <p:spPr>
          <a:xfrm>
            <a:off x="2397101" y="4972077"/>
            <a:ext cx="1565986" cy="90853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s-ES_tradnl" sz="1100" dirty="0">
                <a:solidFill>
                  <a:srgbClr val="666666"/>
                </a:solidFill>
                <a:latin typeface="EYInterstate Light"/>
                <a:cs typeface="Calibri" panose="020F0502020204030204" pitchFamily="34" charset="0"/>
              </a:rPr>
              <a:t>Detectar tendencias de consumo.</a:t>
            </a:r>
          </a:p>
          <a:p>
            <a:pPr>
              <a:defRPr/>
            </a:pPr>
            <a:r>
              <a:rPr lang="es-ES_tradnl" sz="1100" dirty="0">
                <a:solidFill>
                  <a:srgbClr val="666666"/>
                </a:solidFill>
                <a:latin typeface="EYInterstate Light"/>
                <a:cs typeface="Calibri" panose="020F0502020204030204" pitchFamily="34" charset="0"/>
              </a:rPr>
              <a:t>Aumentar ventas.</a:t>
            </a:r>
          </a:p>
          <a:p>
            <a:pPr>
              <a:defRPr/>
            </a:pPr>
            <a:endParaRPr lang="es-ES_tradnl" sz="1100" dirty="0">
              <a:solidFill>
                <a:srgbClr val="666666"/>
              </a:solidFill>
              <a:latin typeface="EYInterstate Light"/>
              <a:cs typeface="Calibri" panose="020F0502020204030204" pitchFamily="34" charset="0"/>
            </a:endParaRPr>
          </a:p>
        </p:txBody>
      </p:sp>
      <p:sp>
        <p:nvSpPr>
          <p:cNvPr id="17" name="Text Placeholder 33">
            <a:extLst>
              <a:ext uri="{FF2B5EF4-FFF2-40B4-BE49-F238E27FC236}">
                <a16:creationId xmlns:a16="http://schemas.microsoft.com/office/drawing/2014/main" id="{97CFDC3C-0E22-4E8F-BC1E-EF24064B9BC6}"/>
              </a:ext>
            </a:extLst>
          </p:cNvPr>
          <p:cNvSpPr txBox="1">
            <a:spLocks/>
          </p:cNvSpPr>
          <p:nvPr/>
        </p:nvSpPr>
        <p:spPr>
          <a:xfrm>
            <a:off x="2420248" y="4618669"/>
            <a:ext cx="1594462" cy="29684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defRPr/>
            </a:pPr>
            <a:r>
              <a:rPr lang="es-ES_tradnl" sz="1600" b="1">
                <a:solidFill>
                  <a:prstClr val="black"/>
                </a:solidFill>
                <a:latin typeface="EYInterstate Light"/>
                <a:cs typeface="Calibri" panose="020F0502020204030204" pitchFamily="34" charset="0"/>
              </a:rPr>
              <a:t>E-Commerce</a:t>
            </a:r>
          </a:p>
        </p:txBody>
      </p:sp>
      <p:grpSp>
        <p:nvGrpSpPr>
          <p:cNvPr id="18" name="Group 21">
            <a:extLst>
              <a:ext uri="{FF2B5EF4-FFF2-40B4-BE49-F238E27FC236}">
                <a16:creationId xmlns:a16="http://schemas.microsoft.com/office/drawing/2014/main" id="{1D669F69-30B3-49E7-8920-A374E5B2E1ED}"/>
              </a:ext>
            </a:extLst>
          </p:cNvPr>
          <p:cNvGrpSpPr/>
          <p:nvPr/>
        </p:nvGrpSpPr>
        <p:grpSpPr>
          <a:xfrm>
            <a:off x="3549087" y="3794799"/>
            <a:ext cx="414000" cy="756000"/>
            <a:chOff x="1777070" y="3481592"/>
            <a:chExt cx="1090874" cy="756000"/>
          </a:xfrm>
        </p:grpSpPr>
        <p:cxnSp>
          <p:nvCxnSpPr>
            <p:cNvPr id="19" name="Straight Connector 190">
              <a:extLst>
                <a:ext uri="{FF2B5EF4-FFF2-40B4-BE49-F238E27FC236}">
                  <a16:creationId xmlns:a16="http://schemas.microsoft.com/office/drawing/2014/main" id="{FA43A753-60F4-478F-97FA-FC21F94676B5}"/>
                </a:ext>
              </a:extLst>
            </p:cNvPr>
            <p:cNvCxnSpPr/>
            <p:nvPr/>
          </p:nvCxnSpPr>
          <p:spPr>
            <a:xfrm flipH="1">
              <a:off x="1777070" y="3481592"/>
              <a:ext cx="1090874" cy="0"/>
            </a:xfrm>
            <a:prstGeom prst="line">
              <a:avLst/>
            </a:prstGeom>
            <a:noFill/>
            <a:ln w="6350" cap="flat" cmpd="sng" algn="ctr">
              <a:solidFill>
                <a:sysClr val="windowText" lastClr="000000"/>
              </a:solidFill>
              <a:prstDash val="solid"/>
              <a:miter lim="800000"/>
            </a:ln>
            <a:effectLst/>
          </p:spPr>
        </p:cxnSp>
        <p:cxnSp>
          <p:nvCxnSpPr>
            <p:cNvPr id="20" name="Straight Connector 191">
              <a:extLst>
                <a:ext uri="{FF2B5EF4-FFF2-40B4-BE49-F238E27FC236}">
                  <a16:creationId xmlns:a16="http://schemas.microsoft.com/office/drawing/2014/main" id="{8141074F-B08C-4D18-A5E6-6F153D7B692F}"/>
                </a:ext>
              </a:extLst>
            </p:cNvPr>
            <p:cNvCxnSpPr/>
            <p:nvPr/>
          </p:nvCxnSpPr>
          <p:spPr>
            <a:xfrm flipH="1">
              <a:off x="1777070" y="3481592"/>
              <a:ext cx="0" cy="756000"/>
            </a:xfrm>
            <a:prstGeom prst="line">
              <a:avLst/>
            </a:prstGeom>
            <a:noFill/>
            <a:ln w="6350" cap="flat" cmpd="sng" algn="ctr">
              <a:solidFill>
                <a:sysClr val="windowText" lastClr="000000"/>
              </a:solidFill>
              <a:prstDash val="solid"/>
              <a:miter lim="800000"/>
              <a:tailEnd type="oval"/>
            </a:ln>
            <a:effectLst/>
          </p:spPr>
        </p:cxnSp>
      </p:grpSp>
      <p:pic>
        <p:nvPicPr>
          <p:cNvPr id="21" name="Graphic 20" descr="Books outline">
            <a:extLst>
              <a:ext uri="{FF2B5EF4-FFF2-40B4-BE49-F238E27FC236}">
                <a16:creationId xmlns:a16="http://schemas.microsoft.com/office/drawing/2014/main" id="{909CA5D6-6292-4DB7-9E38-E1E96E041B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032" y="4073299"/>
            <a:ext cx="720001" cy="720001"/>
          </a:xfrm>
          <a:prstGeom prst="rect">
            <a:avLst/>
          </a:prstGeom>
        </p:spPr>
      </p:pic>
      <p:sp>
        <p:nvSpPr>
          <p:cNvPr id="22" name="Text Placeholder 32">
            <a:extLst>
              <a:ext uri="{FF2B5EF4-FFF2-40B4-BE49-F238E27FC236}">
                <a16:creationId xmlns:a16="http://schemas.microsoft.com/office/drawing/2014/main" id="{4E37B3EC-B2AA-4FF1-AC4C-9BBDE182C085}"/>
              </a:ext>
            </a:extLst>
          </p:cNvPr>
          <p:cNvSpPr txBox="1">
            <a:spLocks/>
          </p:cNvSpPr>
          <p:nvPr/>
        </p:nvSpPr>
        <p:spPr>
          <a:xfrm>
            <a:off x="4386319" y="5715327"/>
            <a:ext cx="1594463" cy="3414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s-ES_tradnl" sz="1100">
                <a:solidFill>
                  <a:srgbClr val="666666"/>
                </a:solidFill>
                <a:latin typeface="+mn-lt"/>
                <a:cs typeface="Calibri" panose="020F0502020204030204" pitchFamily="34" charset="0"/>
              </a:rPr>
              <a:t>Resultados de exámenes.</a:t>
            </a:r>
          </a:p>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Necesidades educativas.</a:t>
            </a:r>
          </a:p>
        </p:txBody>
      </p:sp>
      <p:sp>
        <p:nvSpPr>
          <p:cNvPr id="23" name="Text Placeholder 33">
            <a:extLst>
              <a:ext uri="{FF2B5EF4-FFF2-40B4-BE49-F238E27FC236}">
                <a16:creationId xmlns:a16="http://schemas.microsoft.com/office/drawing/2014/main" id="{50DFAA46-3867-41D9-8FDD-B0C14030112F}"/>
              </a:ext>
            </a:extLst>
          </p:cNvPr>
          <p:cNvSpPr txBox="1">
            <a:spLocks/>
          </p:cNvSpPr>
          <p:nvPr/>
        </p:nvSpPr>
        <p:spPr>
          <a:xfrm>
            <a:off x="4386319" y="5439422"/>
            <a:ext cx="1594462" cy="2291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s-ES_tradnl" sz="1600" b="1">
                <a:solidFill>
                  <a:prstClr val="black"/>
                </a:solidFill>
                <a:latin typeface="+mn-lt"/>
                <a:cs typeface="Calibri" panose="020F0502020204030204" pitchFamily="34" charset="0"/>
              </a:rPr>
              <a:t>Educación</a:t>
            </a:r>
            <a:endParaRPr kumimoji="0" lang="es-ES_tradnl" sz="1600" b="1" i="0" u="none" strike="noStrike" kern="1200" cap="none" spc="0" normalizeH="0" baseline="0" noProof="0">
              <a:ln>
                <a:noFill/>
              </a:ln>
              <a:solidFill>
                <a:prstClr val="black"/>
              </a:solidFill>
              <a:effectLst/>
              <a:uLnTx/>
              <a:uFillTx/>
              <a:latin typeface="+mn-lt"/>
              <a:ea typeface="+mn-ea"/>
              <a:cs typeface="Calibri" panose="020F0502020204030204" pitchFamily="34" charset="0"/>
            </a:endParaRPr>
          </a:p>
        </p:txBody>
      </p:sp>
      <p:grpSp>
        <p:nvGrpSpPr>
          <p:cNvPr id="24" name="Group 201">
            <a:extLst>
              <a:ext uri="{FF2B5EF4-FFF2-40B4-BE49-F238E27FC236}">
                <a16:creationId xmlns:a16="http://schemas.microsoft.com/office/drawing/2014/main" id="{D552175B-D8FC-41B9-AD8F-D168C104B3E4}"/>
              </a:ext>
            </a:extLst>
          </p:cNvPr>
          <p:cNvGrpSpPr/>
          <p:nvPr/>
        </p:nvGrpSpPr>
        <p:grpSpPr>
          <a:xfrm rot="16200000">
            <a:off x="4294300" y="4871196"/>
            <a:ext cx="550909" cy="360191"/>
            <a:chOff x="2430960" y="4627349"/>
            <a:chExt cx="480302" cy="360191"/>
          </a:xfrm>
        </p:grpSpPr>
        <p:cxnSp>
          <p:nvCxnSpPr>
            <p:cNvPr id="25" name="Straight Connector 202">
              <a:extLst>
                <a:ext uri="{FF2B5EF4-FFF2-40B4-BE49-F238E27FC236}">
                  <a16:creationId xmlns:a16="http://schemas.microsoft.com/office/drawing/2014/main" id="{7894CC2A-BE56-4D83-BB21-4614958EEF9A}"/>
                </a:ext>
              </a:extLst>
            </p:cNvPr>
            <p:cNvCxnSpPr/>
            <p:nvPr/>
          </p:nvCxnSpPr>
          <p:spPr>
            <a:xfrm flipH="1">
              <a:off x="2430960" y="4627361"/>
              <a:ext cx="480302" cy="0"/>
            </a:xfrm>
            <a:prstGeom prst="line">
              <a:avLst/>
            </a:prstGeom>
            <a:noFill/>
            <a:ln w="6350" cap="flat" cmpd="sng" algn="ctr">
              <a:solidFill>
                <a:sysClr val="windowText" lastClr="000000"/>
              </a:solidFill>
              <a:prstDash val="solid"/>
              <a:miter lim="800000"/>
            </a:ln>
            <a:effectLst/>
          </p:spPr>
        </p:cxnSp>
        <p:cxnSp>
          <p:nvCxnSpPr>
            <p:cNvPr id="26" name="Straight Connector 203">
              <a:extLst>
                <a:ext uri="{FF2B5EF4-FFF2-40B4-BE49-F238E27FC236}">
                  <a16:creationId xmlns:a16="http://schemas.microsoft.com/office/drawing/2014/main" id="{3263FAFA-3DFB-4C1D-B275-D034485E6862}"/>
                </a:ext>
              </a:extLst>
            </p:cNvPr>
            <p:cNvCxnSpPr/>
            <p:nvPr/>
          </p:nvCxnSpPr>
          <p:spPr>
            <a:xfrm flipH="1">
              <a:off x="2430971" y="4627349"/>
              <a:ext cx="0" cy="360191"/>
            </a:xfrm>
            <a:prstGeom prst="line">
              <a:avLst/>
            </a:prstGeom>
            <a:noFill/>
            <a:ln w="6350" cap="flat" cmpd="sng" algn="ctr">
              <a:solidFill>
                <a:sysClr val="windowText" lastClr="000000"/>
              </a:solidFill>
              <a:prstDash val="solid"/>
              <a:miter lim="800000"/>
              <a:tailEnd type="oval"/>
            </a:ln>
            <a:effectLst/>
          </p:spPr>
        </p:cxnSp>
      </p:grpSp>
      <p:pic>
        <p:nvPicPr>
          <p:cNvPr id="27" name="Graphic 26" descr="Bank outline">
            <a:extLst>
              <a:ext uri="{FF2B5EF4-FFF2-40B4-BE49-F238E27FC236}">
                <a16:creationId xmlns:a16="http://schemas.microsoft.com/office/drawing/2014/main" id="{9C0FB03B-116B-4810-A34B-7E98F55EE5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3313" y="4067919"/>
            <a:ext cx="681502" cy="681502"/>
          </a:xfrm>
          <a:prstGeom prst="rect">
            <a:avLst/>
          </a:prstGeom>
        </p:spPr>
      </p:pic>
      <p:grpSp>
        <p:nvGrpSpPr>
          <p:cNvPr id="28" name="Group 204">
            <a:extLst>
              <a:ext uri="{FF2B5EF4-FFF2-40B4-BE49-F238E27FC236}">
                <a16:creationId xmlns:a16="http://schemas.microsoft.com/office/drawing/2014/main" id="{FEC6432A-B529-4C1C-A0C2-9A4B7AC92E34}"/>
              </a:ext>
            </a:extLst>
          </p:cNvPr>
          <p:cNvGrpSpPr/>
          <p:nvPr/>
        </p:nvGrpSpPr>
        <p:grpSpPr>
          <a:xfrm>
            <a:off x="6090092" y="4713903"/>
            <a:ext cx="178417" cy="816798"/>
            <a:chOff x="11216560" y="5038196"/>
            <a:chExt cx="713668" cy="816798"/>
          </a:xfrm>
        </p:grpSpPr>
        <p:cxnSp>
          <p:nvCxnSpPr>
            <p:cNvPr id="29" name="Straight Connector 205">
              <a:extLst>
                <a:ext uri="{FF2B5EF4-FFF2-40B4-BE49-F238E27FC236}">
                  <a16:creationId xmlns:a16="http://schemas.microsoft.com/office/drawing/2014/main" id="{C7C89B62-E919-4D62-9ACA-635189066813}"/>
                </a:ext>
              </a:extLst>
            </p:cNvPr>
            <p:cNvCxnSpPr>
              <a:cxnSpLocks/>
            </p:cNvCxnSpPr>
            <p:nvPr/>
          </p:nvCxnSpPr>
          <p:spPr>
            <a:xfrm>
              <a:off x="11216599" y="5038196"/>
              <a:ext cx="4" cy="816798"/>
            </a:xfrm>
            <a:prstGeom prst="line">
              <a:avLst/>
            </a:prstGeom>
            <a:noFill/>
            <a:ln w="6350" cap="flat" cmpd="sng" algn="ctr">
              <a:solidFill>
                <a:sysClr val="windowText" lastClr="000000"/>
              </a:solidFill>
              <a:prstDash val="solid"/>
              <a:miter lim="800000"/>
            </a:ln>
            <a:effectLst/>
          </p:spPr>
        </p:cxnSp>
        <p:cxnSp>
          <p:nvCxnSpPr>
            <p:cNvPr id="30" name="Straight Connector 206">
              <a:extLst>
                <a:ext uri="{FF2B5EF4-FFF2-40B4-BE49-F238E27FC236}">
                  <a16:creationId xmlns:a16="http://schemas.microsoft.com/office/drawing/2014/main" id="{AE4773A9-9DAA-4051-A2A6-6504AA393649}"/>
                </a:ext>
              </a:extLst>
            </p:cNvPr>
            <p:cNvCxnSpPr>
              <a:cxnSpLocks/>
            </p:cNvCxnSpPr>
            <p:nvPr/>
          </p:nvCxnSpPr>
          <p:spPr>
            <a:xfrm>
              <a:off x="11216560" y="5849468"/>
              <a:ext cx="713668" cy="0"/>
            </a:xfrm>
            <a:prstGeom prst="line">
              <a:avLst/>
            </a:prstGeom>
            <a:noFill/>
            <a:ln w="6350" cap="flat" cmpd="sng" algn="ctr">
              <a:solidFill>
                <a:sysClr val="windowText" lastClr="000000"/>
              </a:solidFill>
              <a:prstDash val="solid"/>
              <a:miter lim="800000"/>
              <a:tailEnd type="oval"/>
            </a:ln>
            <a:effectLst/>
          </p:spPr>
        </p:cxnSp>
      </p:grpSp>
      <p:sp>
        <p:nvSpPr>
          <p:cNvPr id="31" name="Text Placeholder 32">
            <a:extLst>
              <a:ext uri="{FF2B5EF4-FFF2-40B4-BE49-F238E27FC236}">
                <a16:creationId xmlns:a16="http://schemas.microsoft.com/office/drawing/2014/main" id="{9928CE79-9845-4102-AB57-591F1530538D}"/>
              </a:ext>
            </a:extLst>
          </p:cNvPr>
          <p:cNvSpPr txBox="1">
            <a:spLocks/>
          </p:cNvSpPr>
          <p:nvPr/>
        </p:nvSpPr>
        <p:spPr>
          <a:xfrm>
            <a:off x="6383431" y="5668522"/>
            <a:ext cx="1594462" cy="7944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Detectar tendencias en los mercados.</a:t>
            </a:r>
          </a:p>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Detección de blanqueo de capitales y fraudes.</a:t>
            </a:r>
          </a:p>
        </p:txBody>
      </p:sp>
      <p:sp>
        <p:nvSpPr>
          <p:cNvPr id="32" name="Text Placeholder 33">
            <a:extLst>
              <a:ext uri="{FF2B5EF4-FFF2-40B4-BE49-F238E27FC236}">
                <a16:creationId xmlns:a16="http://schemas.microsoft.com/office/drawing/2014/main" id="{54EDC2B4-C2D7-489E-8984-A7C25540023B}"/>
              </a:ext>
            </a:extLst>
          </p:cNvPr>
          <p:cNvSpPr txBox="1">
            <a:spLocks/>
          </p:cNvSpPr>
          <p:nvPr/>
        </p:nvSpPr>
        <p:spPr>
          <a:xfrm>
            <a:off x="6383431" y="5419058"/>
            <a:ext cx="1594462" cy="2345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s-ES_tradnl" sz="1600" b="1" i="0" u="none" strike="noStrike" kern="1200" cap="none" spc="0" normalizeH="0" baseline="0" noProof="0">
                <a:ln>
                  <a:noFill/>
                </a:ln>
                <a:solidFill>
                  <a:prstClr val="black"/>
                </a:solidFill>
                <a:effectLst/>
                <a:uLnTx/>
                <a:uFillTx/>
                <a:latin typeface="+mn-lt"/>
                <a:ea typeface="+mn-ea"/>
                <a:cs typeface="Calibri" panose="020F0502020204030204" pitchFamily="34" charset="0"/>
              </a:rPr>
              <a:t>Banca</a:t>
            </a:r>
          </a:p>
        </p:txBody>
      </p:sp>
      <p:pic>
        <p:nvPicPr>
          <p:cNvPr id="33" name="Graphic 32" descr="Store outline">
            <a:extLst>
              <a:ext uri="{FF2B5EF4-FFF2-40B4-BE49-F238E27FC236}">
                <a16:creationId xmlns:a16="http://schemas.microsoft.com/office/drawing/2014/main" id="{467FF632-2CBF-4B88-B093-A478A8C0B5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9319" y="2731881"/>
            <a:ext cx="720000" cy="720000"/>
          </a:xfrm>
          <a:prstGeom prst="rect">
            <a:avLst/>
          </a:prstGeom>
        </p:spPr>
      </p:pic>
      <p:sp>
        <p:nvSpPr>
          <p:cNvPr id="34" name="Text Placeholder 32">
            <a:extLst>
              <a:ext uri="{FF2B5EF4-FFF2-40B4-BE49-F238E27FC236}">
                <a16:creationId xmlns:a16="http://schemas.microsoft.com/office/drawing/2014/main" id="{79C4C1F1-6052-4753-8FEA-316D18EC0F5C}"/>
              </a:ext>
            </a:extLst>
          </p:cNvPr>
          <p:cNvSpPr txBox="1">
            <a:spLocks/>
          </p:cNvSpPr>
          <p:nvPr/>
        </p:nvSpPr>
        <p:spPr>
          <a:xfrm>
            <a:off x="8389876" y="4002062"/>
            <a:ext cx="1370074" cy="34147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Monetización del dato.</a:t>
            </a:r>
          </a:p>
          <a:p>
            <a:pPr>
              <a:defRPr/>
            </a:pPr>
            <a:r>
              <a:rPr lang="es-ES_tradnl" sz="1100">
                <a:solidFill>
                  <a:srgbClr val="666666"/>
                </a:solidFill>
                <a:latin typeface="+mn-lt"/>
                <a:cs typeface="Calibri" panose="020F0502020204030204" pitchFamily="34" charset="0"/>
              </a:rPr>
              <a:t>Tendencias en venta de cada categoría de producto.</a:t>
            </a:r>
          </a:p>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Marcas y proveedores TOP.</a:t>
            </a:r>
          </a:p>
          <a:p>
            <a:pPr>
              <a:defRPr/>
            </a:pPr>
            <a:endPar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endParaRPr>
          </a:p>
          <a:p>
            <a:pPr>
              <a:defRPr/>
            </a:pPr>
            <a:endPar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endParaRPr>
          </a:p>
        </p:txBody>
      </p:sp>
      <p:sp>
        <p:nvSpPr>
          <p:cNvPr id="35" name="Text Placeholder 33">
            <a:extLst>
              <a:ext uri="{FF2B5EF4-FFF2-40B4-BE49-F238E27FC236}">
                <a16:creationId xmlns:a16="http://schemas.microsoft.com/office/drawing/2014/main" id="{F5505A77-B1ED-42D9-855A-8D8576B2FDF5}"/>
              </a:ext>
            </a:extLst>
          </p:cNvPr>
          <p:cNvSpPr txBox="1">
            <a:spLocks/>
          </p:cNvSpPr>
          <p:nvPr/>
        </p:nvSpPr>
        <p:spPr>
          <a:xfrm>
            <a:off x="8389876" y="3729028"/>
            <a:ext cx="1110015" cy="34147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s-ES_tradnl" sz="1600" b="1" i="0" u="none" strike="noStrike" kern="1200" cap="none" spc="0" normalizeH="0" baseline="0" noProof="0">
                <a:ln>
                  <a:noFill/>
                </a:ln>
                <a:solidFill>
                  <a:prstClr val="black"/>
                </a:solidFill>
                <a:effectLst/>
                <a:uLnTx/>
                <a:uFillTx/>
                <a:latin typeface="+mn-lt"/>
                <a:ea typeface="+mn-ea"/>
                <a:cs typeface="Calibri" panose="020F0502020204030204" pitchFamily="34" charset="0"/>
              </a:rPr>
              <a:t>Retail</a:t>
            </a:r>
          </a:p>
        </p:txBody>
      </p:sp>
      <p:cxnSp>
        <p:nvCxnSpPr>
          <p:cNvPr id="36" name="Straight Connector 203">
            <a:extLst>
              <a:ext uri="{FF2B5EF4-FFF2-40B4-BE49-F238E27FC236}">
                <a16:creationId xmlns:a16="http://schemas.microsoft.com/office/drawing/2014/main" id="{DF722DEA-F40A-44C7-A8CE-6628DFC54985}"/>
              </a:ext>
            </a:extLst>
          </p:cNvPr>
          <p:cNvCxnSpPr>
            <a:cxnSpLocks/>
          </p:cNvCxnSpPr>
          <p:nvPr/>
        </p:nvCxnSpPr>
        <p:spPr>
          <a:xfrm>
            <a:off x="7593291" y="3854888"/>
            <a:ext cx="676676" cy="0"/>
          </a:xfrm>
          <a:prstGeom prst="line">
            <a:avLst/>
          </a:prstGeom>
          <a:noFill/>
          <a:ln w="6350" cap="flat" cmpd="sng" algn="ctr">
            <a:solidFill>
              <a:sysClr val="windowText" lastClr="000000"/>
            </a:solidFill>
            <a:prstDash val="solid"/>
            <a:miter lim="800000"/>
            <a:tailEnd type="oval"/>
          </a:ln>
          <a:effectLst/>
        </p:spPr>
      </p:cxnSp>
      <p:cxnSp>
        <p:nvCxnSpPr>
          <p:cNvPr id="37" name="Straight Connector 202">
            <a:extLst>
              <a:ext uri="{FF2B5EF4-FFF2-40B4-BE49-F238E27FC236}">
                <a16:creationId xmlns:a16="http://schemas.microsoft.com/office/drawing/2014/main" id="{FCC98F95-5168-4556-A85A-C6623342CBD9}"/>
              </a:ext>
            </a:extLst>
          </p:cNvPr>
          <p:cNvCxnSpPr>
            <a:cxnSpLocks/>
          </p:cNvCxnSpPr>
          <p:nvPr/>
        </p:nvCxnSpPr>
        <p:spPr>
          <a:xfrm>
            <a:off x="7593291" y="3331567"/>
            <a:ext cx="0" cy="523321"/>
          </a:xfrm>
          <a:prstGeom prst="line">
            <a:avLst/>
          </a:prstGeom>
          <a:noFill/>
          <a:ln w="6350" cap="flat" cmpd="sng" algn="ctr">
            <a:solidFill>
              <a:sysClr val="windowText" lastClr="000000"/>
            </a:solidFill>
            <a:prstDash val="solid"/>
            <a:miter lim="800000"/>
          </a:ln>
          <a:effectLst/>
        </p:spPr>
      </p:cxnSp>
      <p:sp>
        <p:nvSpPr>
          <p:cNvPr id="38" name="Text Placeholder 33">
            <a:extLst>
              <a:ext uri="{FF2B5EF4-FFF2-40B4-BE49-F238E27FC236}">
                <a16:creationId xmlns:a16="http://schemas.microsoft.com/office/drawing/2014/main" id="{25886BC4-4B83-4E77-90A5-F4E942AFEAB2}"/>
              </a:ext>
            </a:extLst>
          </p:cNvPr>
          <p:cNvSpPr txBox="1">
            <a:spLocks/>
          </p:cNvSpPr>
          <p:nvPr/>
        </p:nvSpPr>
        <p:spPr>
          <a:xfrm>
            <a:off x="7486171" y="1402450"/>
            <a:ext cx="2273780" cy="33087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s-ES_tradnl" sz="1600" b="1" i="0" u="none" strike="noStrike" kern="1200" cap="none" spc="0" normalizeH="0" baseline="0" noProof="0">
                <a:ln>
                  <a:noFill/>
                </a:ln>
                <a:solidFill>
                  <a:prstClr val="black"/>
                </a:solidFill>
                <a:effectLst/>
                <a:uLnTx/>
                <a:uFillTx/>
                <a:latin typeface="+mn-lt"/>
                <a:ea typeface="+mn-ea"/>
                <a:cs typeface="Calibri" panose="020F0502020204030204" pitchFamily="34" charset="0"/>
              </a:rPr>
              <a:t>Servicios Profesionales</a:t>
            </a:r>
          </a:p>
        </p:txBody>
      </p:sp>
      <p:cxnSp>
        <p:nvCxnSpPr>
          <p:cNvPr id="39" name="Straight Connector 203">
            <a:extLst>
              <a:ext uri="{FF2B5EF4-FFF2-40B4-BE49-F238E27FC236}">
                <a16:creationId xmlns:a16="http://schemas.microsoft.com/office/drawing/2014/main" id="{F4BFFB2E-67F8-4692-8281-00A58A52AD36}"/>
              </a:ext>
            </a:extLst>
          </p:cNvPr>
          <p:cNvCxnSpPr>
            <a:cxnSpLocks/>
          </p:cNvCxnSpPr>
          <p:nvPr/>
        </p:nvCxnSpPr>
        <p:spPr>
          <a:xfrm>
            <a:off x="7079988" y="1492978"/>
            <a:ext cx="278730" cy="0"/>
          </a:xfrm>
          <a:prstGeom prst="line">
            <a:avLst/>
          </a:prstGeom>
          <a:noFill/>
          <a:ln w="6350" cap="flat" cmpd="sng" algn="ctr">
            <a:solidFill>
              <a:sysClr val="windowText" lastClr="000000"/>
            </a:solidFill>
            <a:prstDash val="solid"/>
            <a:miter lim="800000"/>
            <a:tailEnd type="oval"/>
          </a:ln>
          <a:effectLst/>
        </p:spPr>
      </p:cxnSp>
      <p:cxnSp>
        <p:nvCxnSpPr>
          <p:cNvPr id="40" name="Straight Connector 202">
            <a:extLst>
              <a:ext uri="{FF2B5EF4-FFF2-40B4-BE49-F238E27FC236}">
                <a16:creationId xmlns:a16="http://schemas.microsoft.com/office/drawing/2014/main" id="{DD16EFD4-12FC-4F4E-AA41-EC082743CEF8}"/>
              </a:ext>
            </a:extLst>
          </p:cNvPr>
          <p:cNvCxnSpPr>
            <a:cxnSpLocks/>
          </p:cNvCxnSpPr>
          <p:nvPr/>
        </p:nvCxnSpPr>
        <p:spPr>
          <a:xfrm>
            <a:off x="7079988" y="1492978"/>
            <a:ext cx="0" cy="495793"/>
          </a:xfrm>
          <a:prstGeom prst="line">
            <a:avLst/>
          </a:prstGeom>
          <a:noFill/>
          <a:ln w="6350" cap="flat" cmpd="sng" algn="ctr">
            <a:solidFill>
              <a:sysClr val="windowText" lastClr="000000"/>
            </a:solidFill>
            <a:prstDash val="solid"/>
            <a:miter lim="800000"/>
          </a:ln>
          <a:effectLst/>
        </p:spPr>
      </p:cxnSp>
      <p:sp>
        <p:nvSpPr>
          <p:cNvPr id="41" name="Text Placeholder 32">
            <a:extLst>
              <a:ext uri="{FF2B5EF4-FFF2-40B4-BE49-F238E27FC236}">
                <a16:creationId xmlns:a16="http://schemas.microsoft.com/office/drawing/2014/main" id="{02F86522-C3B5-4308-93B9-45403E409192}"/>
              </a:ext>
            </a:extLst>
          </p:cNvPr>
          <p:cNvSpPr txBox="1">
            <a:spLocks/>
          </p:cNvSpPr>
          <p:nvPr/>
        </p:nvSpPr>
        <p:spPr>
          <a:xfrm>
            <a:off x="7489319" y="1679094"/>
            <a:ext cx="2121589" cy="31818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rPr>
              <a:t>Detección de cuentas y sectores TOP.</a:t>
            </a:r>
          </a:p>
          <a:p>
            <a:pPr>
              <a:defRPr/>
            </a:pPr>
            <a:r>
              <a:rPr lang="es-ES_tradnl" sz="1100">
                <a:solidFill>
                  <a:srgbClr val="666666"/>
                </a:solidFill>
                <a:latin typeface="+mn-lt"/>
                <a:cs typeface="Calibri" panose="020F0502020204030204" pitchFamily="34" charset="0"/>
              </a:rPr>
              <a:t>Performance individual de los partners.</a:t>
            </a:r>
            <a:endPar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endParaRPr>
          </a:p>
          <a:p>
            <a:pPr marL="0" indent="0">
              <a:buNone/>
              <a:defRPr/>
            </a:pPr>
            <a:endParaRPr kumimoji="0" lang="es-ES_tradnl" sz="1100" b="0" i="0" u="none" strike="noStrike" kern="1200" cap="none" spc="0" normalizeH="0" baseline="0" noProof="0">
              <a:ln>
                <a:noFill/>
              </a:ln>
              <a:solidFill>
                <a:srgbClr val="666666"/>
              </a:solidFill>
              <a:effectLst/>
              <a:uLnTx/>
              <a:uFillTx/>
              <a:latin typeface="+mn-lt"/>
              <a:ea typeface="+mn-ea"/>
              <a:cs typeface="Calibri" panose="020F0502020204030204" pitchFamily="34" charset="0"/>
            </a:endParaRPr>
          </a:p>
        </p:txBody>
      </p:sp>
      <p:pic>
        <p:nvPicPr>
          <p:cNvPr id="42" name="Graphic 41" descr="Office Chair outline">
            <a:extLst>
              <a:ext uri="{FF2B5EF4-FFF2-40B4-BE49-F238E27FC236}">
                <a16:creationId xmlns:a16="http://schemas.microsoft.com/office/drawing/2014/main" id="{A12033BB-B8FD-48C8-8D4D-47F50AD013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77678" y="1898566"/>
            <a:ext cx="676676" cy="676676"/>
          </a:xfrm>
          <a:prstGeom prst="rect">
            <a:avLst/>
          </a:prstGeom>
        </p:spPr>
      </p:pic>
      <p:sp>
        <p:nvSpPr>
          <p:cNvPr id="43" name="Title 1">
            <a:extLst>
              <a:ext uri="{FF2B5EF4-FFF2-40B4-BE49-F238E27FC236}">
                <a16:creationId xmlns:a16="http://schemas.microsoft.com/office/drawing/2014/main" id="{984AC30B-0725-4E88-9BA5-CAD4201A6D21}"/>
              </a:ext>
            </a:extLst>
          </p:cNvPr>
          <p:cNvSpPr>
            <a:spLocks noGrp="1"/>
          </p:cNvSpPr>
          <p:nvPr>
            <p:ph type="title"/>
          </p:nvPr>
        </p:nvSpPr>
        <p:spPr>
          <a:xfrm>
            <a:off x="304800" y="295275"/>
            <a:ext cx="10655300" cy="460375"/>
          </a:xfrm>
        </p:spPr>
        <p:txBody>
          <a:bodyPr/>
          <a:lstStyle/>
          <a:p>
            <a:r>
              <a:rPr lang="es-ES"/>
              <a:t>Visualización de datos | Datos en diferentes sectores</a:t>
            </a:r>
          </a:p>
        </p:txBody>
      </p:sp>
    </p:spTree>
    <p:extLst>
      <p:ext uri="{BB962C8B-B14F-4D97-AF65-F5344CB8AC3E}">
        <p14:creationId xmlns:p14="http://schemas.microsoft.com/office/powerpoint/2010/main" val="1988398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E271-C6C5-429E-BB1B-3A068F1DB5B0}"/>
              </a:ext>
            </a:extLst>
          </p:cNvPr>
          <p:cNvSpPr>
            <a:spLocks noGrp="1"/>
          </p:cNvSpPr>
          <p:nvPr>
            <p:ph type="title"/>
          </p:nvPr>
        </p:nvSpPr>
        <p:spPr/>
        <p:txBody>
          <a:bodyPr/>
          <a:lstStyle/>
          <a:p>
            <a:r>
              <a:rPr lang="es-ES"/>
              <a:t>Visualización de datos | Ejemplo</a:t>
            </a:r>
          </a:p>
        </p:txBody>
      </p:sp>
      <p:graphicFrame>
        <p:nvGraphicFramePr>
          <p:cNvPr id="3" name="Table 2">
            <a:extLst>
              <a:ext uri="{FF2B5EF4-FFF2-40B4-BE49-F238E27FC236}">
                <a16:creationId xmlns:a16="http://schemas.microsoft.com/office/drawing/2014/main" id="{35809733-B604-4C83-8BCD-6FB92A734976}"/>
              </a:ext>
            </a:extLst>
          </p:cNvPr>
          <p:cNvGraphicFramePr>
            <a:graphicFrameLocks noGrp="1"/>
          </p:cNvGraphicFramePr>
          <p:nvPr/>
        </p:nvGraphicFramePr>
        <p:xfrm>
          <a:off x="1724149" y="1189824"/>
          <a:ext cx="8858124" cy="5373377"/>
        </p:xfrm>
        <a:graphic>
          <a:graphicData uri="http://schemas.openxmlformats.org/drawingml/2006/table">
            <a:tbl>
              <a:tblPr/>
              <a:tblGrid>
                <a:gridCol w="723714">
                  <a:extLst>
                    <a:ext uri="{9D8B030D-6E8A-4147-A177-3AD203B41FA5}">
                      <a16:colId xmlns:a16="http://schemas.microsoft.com/office/drawing/2014/main" val="3654103260"/>
                    </a:ext>
                  </a:extLst>
                </a:gridCol>
                <a:gridCol w="777679">
                  <a:extLst>
                    <a:ext uri="{9D8B030D-6E8A-4147-A177-3AD203B41FA5}">
                      <a16:colId xmlns:a16="http://schemas.microsoft.com/office/drawing/2014/main" val="3206667143"/>
                    </a:ext>
                  </a:extLst>
                </a:gridCol>
                <a:gridCol w="927118">
                  <a:extLst>
                    <a:ext uri="{9D8B030D-6E8A-4147-A177-3AD203B41FA5}">
                      <a16:colId xmlns:a16="http://schemas.microsoft.com/office/drawing/2014/main" val="3472714691"/>
                    </a:ext>
                  </a:extLst>
                </a:gridCol>
                <a:gridCol w="617862">
                  <a:extLst>
                    <a:ext uri="{9D8B030D-6E8A-4147-A177-3AD203B41FA5}">
                      <a16:colId xmlns:a16="http://schemas.microsoft.com/office/drawing/2014/main" val="654586779"/>
                    </a:ext>
                  </a:extLst>
                </a:gridCol>
                <a:gridCol w="1126371">
                  <a:extLst>
                    <a:ext uri="{9D8B030D-6E8A-4147-A177-3AD203B41FA5}">
                      <a16:colId xmlns:a16="http://schemas.microsoft.com/office/drawing/2014/main" val="1484483005"/>
                    </a:ext>
                  </a:extLst>
                </a:gridCol>
                <a:gridCol w="943723">
                  <a:extLst>
                    <a:ext uri="{9D8B030D-6E8A-4147-A177-3AD203B41FA5}">
                      <a16:colId xmlns:a16="http://schemas.microsoft.com/office/drawing/2014/main" val="3021129027"/>
                    </a:ext>
                  </a:extLst>
                </a:gridCol>
                <a:gridCol w="817115">
                  <a:extLst>
                    <a:ext uri="{9D8B030D-6E8A-4147-A177-3AD203B41FA5}">
                      <a16:colId xmlns:a16="http://schemas.microsoft.com/office/drawing/2014/main" val="319209387"/>
                    </a:ext>
                  </a:extLst>
                </a:gridCol>
                <a:gridCol w="514084">
                  <a:extLst>
                    <a:ext uri="{9D8B030D-6E8A-4147-A177-3AD203B41FA5}">
                      <a16:colId xmlns:a16="http://schemas.microsoft.com/office/drawing/2014/main" val="2544888524"/>
                    </a:ext>
                  </a:extLst>
                </a:gridCol>
                <a:gridCol w="475086">
                  <a:extLst>
                    <a:ext uri="{9D8B030D-6E8A-4147-A177-3AD203B41FA5}">
                      <a16:colId xmlns:a16="http://schemas.microsoft.com/office/drawing/2014/main" val="2472215504"/>
                    </a:ext>
                  </a:extLst>
                </a:gridCol>
                <a:gridCol w="546059">
                  <a:extLst>
                    <a:ext uri="{9D8B030D-6E8A-4147-A177-3AD203B41FA5}">
                      <a16:colId xmlns:a16="http://schemas.microsoft.com/office/drawing/2014/main" val="3750494473"/>
                    </a:ext>
                  </a:extLst>
                </a:gridCol>
                <a:gridCol w="370870">
                  <a:extLst>
                    <a:ext uri="{9D8B030D-6E8A-4147-A177-3AD203B41FA5}">
                      <a16:colId xmlns:a16="http://schemas.microsoft.com/office/drawing/2014/main" val="3473201957"/>
                    </a:ext>
                  </a:extLst>
                </a:gridCol>
                <a:gridCol w="1018443">
                  <a:extLst>
                    <a:ext uri="{9D8B030D-6E8A-4147-A177-3AD203B41FA5}">
                      <a16:colId xmlns:a16="http://schemas.microsoft.com/office/drawing/2014/main" val="2711246135"/>
                    </a:ext>
                  </a:extLst>
                </a:gridCol>
              </a:tblGrid>
              <a:tr h="161133">
                <a:tc>
                  <a:txBody>
                    <a:bodyPr/>
                    <a:lstStyle/>
                    <a:p>
                      <a:pPr algn="l" fontAlgn="ctr"/>
                      <a:r>
                        <a:rPr lang="es-ES" sz="1000" b="1" i="0" u="none" strike="noStrike">
                          <a:solidFill>
                            <a:srgbClr val="FFFFFF"/>
                          </a:solidFill>
                          <a:effectLst/>
                          <a:latin typeface="Calibri" panose="020F0502020204030204" pitchFamily="34" charset="0"/>
                        </a:rPr>
                        <a:t>Store </a:t>
                      </a:r>
                      <a:r>
                        <a:rPr lang="es-ES" sz="1000" b="1" i="0" u="none" strike="noStrike" err="1">
                          <a:solidFill>
                            <a:srgbClr val="FFFFFF"/>
                          </a:solidFill>
                          <a:effectLst/>
                          <a:latin typeface="Calibri" panose="020F0502020204030204" pitchFamily="34" charset="0"/>
                        </a:rPr>
                        <a:t>Code</a:t>
                      </a:r>
                      <a:endParaRPr lang="es-ES" sz="1000" b="1" i="0" u="none" strike="noStrike">
                        <a:solidFill>
                          <a:srgbClr val="FFFFFF"/>
                        </a:solidFill>
                        <a:effectLst/>
                        <a:latin typeface="Calibri" panose="020F0502020204030204" pitchFamily="34" charset="0"/>
                      </a:endParaRP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Store </a:t>
                      </a:r>
                      <a:r>
                        <a:rPr lang="es-ES" sz="1000" b="1" i="0" u="none" strike="noStrike" err="1">
                          <a:solidFill>
                            <a:srgbClr val="FFFFFF"/>
                          </a:solidFill>
                          <a:effectLst/>
                          <a:latin typeface="Calibri" panose="020F0502020204030204" pitchFamily="34" charset="0"/>
                        </a:rPr>
                        <a:t>Name</a:t>
                      </a:r>
                      <a:endParaRPr lang="es-ES" sz="1000" b="1" i="0" u="none" strike="noStrike">
                        <a:solidFill>
                          <a:srgbClr val="FFFFFF"/>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Comunidad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err="1">
                          <a:solidFill>
                            <a:srgbClr val="FFFFFF"/>
                          </a:solidFill>
                          <a:effectLst/>
                          <a:latin typeface="Calibri" panose="020F0502020204030204" pitchFamily="34" charset="0"/>
                        </a:rPr>
                        <a:t>Tipologia</a:t>
                      </a:r>
                      <a:endParaRPr lang="es-ES" sz="1000" b="1" i="0" u="none" strike="noStrike">
                        <a:solidFill>
                          <a:srgbClr val="FFFFFF"/>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Director Regional</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Gross Sales (€)</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Net Sales (€)</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Visitors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Tickets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UPT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Units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tc>
                  <a:txBody>
                    <a:bodyPr/>
                    <a:lstStyle/>
                    <a:p>
                      <a:pPr algn="l" fontAlgn="ctr"/>
                      <a:r>
                        <a:rPr lang="es-ES" sz="1000" b="1" i="0" u="none" strike="noStrike">
                          <a:solidFill>
                            <a:srgbClr val="FFFFFF"/>
                          </a:solidFill>
                          <a:effectLst/>
                          <a:latin typeface="Calibri" panose="020F0502020204030204" pitchFamily="34" charset="0"/>
                        </a:rPr>
                        <a:t>Cash Margin (€)</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800"/>
                    </a:solidFill>
                  </a:tcPr>
                </a:tc>
                <a:extLst>
                  <a:ext uri="{0D108BD9-81ED-4DB2-BD59-A6C34878D82A}">
                    <a16:rowId xmlns:a16="http://schemas.microsoft.com/office/drawing/2014/main" val="2003143632"/>
                  </a:ext>
                </a:extLst>
              </a:tr>
              <a:tr h="126271">
                <a:tc>
                  <a:txBody>
                    <a:bodyPr/>
                    <a:lstStyle/>
                    <a:p>
                      <a:pPr algn="l" fontAlgn="ctr"/>
                      <a:r>
                        <a:rPr lang="es-ES" sz="800" b="0" i="0" u="none" strike="noStrike">
                          <a:solidFill>
                            <a:srgbClr val="000000"/>
                          </a:solidFill>
                          <a:effectLst/>
                          <a:latin typeface="Calibri" panose="020F0502020204030204" pitchFamily="34" charset="0"/>
                        </a:rPr>
                        <a:t>300169</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err="1">
                          <a:solidFill>
                            <a:srgbClr val="000000"/>
                          </a:solidFill>
                          <a:effectLst/>
                          <a:latin typeface="Calibri" panose="020F0502020204030204" pitchFamily="34" charset="0"/>
                        </a:rPr>
                        <a:t>Andalucia</a:t>
                      </a: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121063,42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100110,88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7439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3098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6456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11847,3</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2052578"/>
                  </a:ext>
                </a:extLst>
              </a:tr>
              <a:tr h="126271">
                <a:tc>
                  <a:txBody>
                    <a:bodyPr/>
                    <a:lstStyle/>
                    <a:p>
                      <a:pPr algn="l" fontAlgn="ctr"/>
                      <a:r>
                        <a:rPr lang="es-ES" sz="800" b="0" i="0" u="none" strike="noStrike">
                          <a:solidFill>
                            <a:srgbClr val="000000"/>
                          </a:solidFill>
                          <a:effectLst/>
                          <a:latin typeface="Calibri" panose="020F0502020204030204" pitchFamily="34" charset="0"/>
                        </a:rPr>
                        <a:t>600355</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err="1">
                          <a:solidFill>
                            <a:srgbClr val="000000"/>
                          </a:solidFill>
                          <a:effectLst/>
                          <a:latin typeface="Calibri" panose="020F0502020204030204" pitchFamily="34" charset="0"/>
                        </a:rPr>
                        <a:t>Aragon</a:t>
                      </a: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Droguería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21780,46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18003,73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1222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705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1358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985,2</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2127524"/>
                  </a:ext>
                </a:extLst>
              </a:tr>
              <a:tr h="126271">
                <a:tc>
                  <a:txBody>
                    <a:bodyPr/>
                    <a:lstStyle/>
                    <a:p>
                      <a:pPr algn="l" fontAlgn="ctr"/>
                      <a:r>
                        <a:rPr lang="es-ES" sz="800" b="0" i="0" u="none" strike="noStrike">
                          <a:solidFill>
                            <a:srgbClr val="000000"/>
                          </a:solidFill>
                          <a:effectLst/>
                          <a:latin typeface="Calibri" panose="020F0502020204030204" pitchFamily="34" charset="0"/>
                        </a:rPr>
                        <a:t>600362</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Aragon</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Victoria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36727,98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30373,99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2170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889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1745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4870,6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257571"/>
                  </a:ext>
                </a:extLst>
              </a:tr>
              <a:tr h="126271">
                <a:tc>
                  <a:txBody>
                    <a:bodyPr/>
                    <a:lstStyle/>
                    <a:p>
                      <a:pPr algn="l" fontAlgn="ctr"/>
                      <a:r>
                        <a:rPr lang="es-ES" sz="800" b="0" i="0" u="none" strike="noStrike">
                          <a:solidFill>
                            <a:srgbClr val="000000"/>
                          </a:solidFill>
                          <a:effectLst/>
                          <a:latin typeface="Calibri" panose="020F0502020204030204" pitchFamily="34" charset="0"/>
                        </a:rPr>
                        <a:t>700404</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Andorra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Patricia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45717,68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43749,85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4459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1590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2536,6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169056"/>
                  </a:ext>
                </a:extLst>
              </a:tr>
              <a:tr h="126271">
                <a:tc>
                  <a:txBody>
                    <a:bodyPr/>
                    <a:lstStyle/>
                    <a:p>
                      <a:pPr algn="l" fontAlgn="ctr"/>
                      <a:r>
                        <a:rPr lang="es-ES" sz="800" b="0" i="0" u="none" strike="noStrike">
                          <a:solidFill>
                            <a:srgbClr val="000000"/>
                          </a:solidFill>
                          <a:effectLst/>
                          <a:latin typeface="Calibri" panose="020F0502020204030204" pitchFamily="34" charset="0"/>
                        </a:rPr>
                        <a:t>600328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Navarra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54212,58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44819,41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3860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2309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4583,4</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740344"/>
                  </a:ext>
                </a:extLst>
              </a:tr>
              <a:tr h="126271">
                <a:tc>
                  <a:txBody>
                    <a:bodyPr/>
                    <a:lstStyle/>
                    <a:p>
                      <a:pPr algn="l" fontAlgn="ctr"/>
                      <a:r>
                        <a:rPr lang="es-ES" sz="800" b="0" i="0" u="none" strike="noStrike">
                          <a:solidFill>
                            <a:srgbClr val="000000"/>
                          </a:solidFill>
                          <a:effectLst/>
                          <a:latin typeface="Calibri" panose="020F0502020204030204" pitchFamily="34" charset="0"/>
                        </a:rPr>
                        <a:t>300548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28351,77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23455,48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1384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758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1537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3289,7</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720086"/>
                  </a:ext>
                </a:extLst>
              </a:tr>
              <a:tr h="161404">
                <a:tc>
                  <a:txBody>
                    <a:bodyPr/>
                    <a:lstStyle/>
                    <a:p>
                      <a:pPr algn="l" fontAlgn="ctr"/>
                      <a:r>
                        <a:rPr lang="es-ES" sz="800" b="0" i="0" u="none" strike="noStrike">
                          <a:solidFill>
                            <a:srgbClr val="000000"/>
                          </a:solidFill>
                          <a:effectLst/>
                          <a:latin typeface="Calibri" panose="020F0502020204030204" pitchFamily="34" charset="0"/>
                        </a:rPr>
                        <a:t>300071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79986,66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66133,38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6849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2238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3965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5273,6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7879261"/>
                  </a:ext>
                </a:extLst>
              </a:tr>
              <a:tr h="126271">
                <a:tc>
                  <a:txBody>
                    <a:bodyPr/>
                    <a:lstStyle/>
                    <a:p>
                      <a:pPr algn="l" fontAlgn="ctr"/>
                      <a:r>
                        <a:rPr lang="es-ES" sz="800" b="0" i="0" u="none" strike="noStrike">
                          <a:solidFill>
                            <a:srgbClr val="000000"/>
                          </a:solidFill>
                          <a:effectLst/>
                          <a:latin typeface="Calibri" panose="020F0502020204030204" pitchFamily="34" charset="0"/>
                        </a:rPr>
                        <a:t>300028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Droguería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14104,53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11671,06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907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1211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852,0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665807"/>
                  </a:ext>
                </a:extLst>
              </a:tr>
              <a:tr h="126271">
                <a:tc>
                  <a:txBody>
                    <a:bodyPr/>
                    <a:lstStyle/>
                    <a:p>
                      <a:pPr algn="l" fontAlgn="ctr"/>
                      <a:r>
                        <a:rPr lang="es-ES" sz="800" b="0" i="0" u="none" strike="noStrike">
                          <a:solidFill>
                            <a:srgbClr val="000000"/>
                          </a:solidFill>
                          <a:effectLst/>
                          <a:latin typeface="Calibri" panose="020F0502020204030204" pitchFamily="34" charset="0"/>
                        </a:rPr>
                        <a:t>300063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27810,35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22996,61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1138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647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1537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3436,3</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0888026"/>
                  </a:ext>
                </a:extLst>
              </a:tr>
              <a:tr h="126271">
                <a:tc>
                  <a:txBody>
                    <a:bodyPr/>
                    <a:lstStyle/>
                    <a:p>
                      <a:pPr algn="l" fontAlgn="ctr"/>
                      <a:r>
                        <a:rPr lang="es-ES" sz="800" b="0" i="0" u="none" strike="noStrike">
                          <a:solidFill>
                            <a:srgbClr val="000000"/>
                          </a:solidFill>
                          <a:effectLst/>
                          <a:latin typeface="Calibri" panose="020F0502020204030204" pitchFamily="34" charset="0"/>
                        </a:rPr>
                        <a:t>300082</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Extremadura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138855,62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114888,68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6734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2974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5842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14711,0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306073"/>
                  </a:ext>
                </a:extLst>
              </a:tr>
              <a:tr h="126271">
                <a:tc>
                  <a:txBody>
                    <a:bodyPr/>
                    <a:lstStyle/>
                    <a:p>
                      <a:pPr algn="l" fontAlgn="ctr"/>
                      <a:r>
                        <a:rPr lang="es-ES" sz="800" b="0" i="0" u="none" strike="noStrike">
                          <a:solidFill>
                            <a:srgbClr val="000000"/>
                          </a:solidFill>
                          <a:effectLst/>
                          <a:latin typeface="Calibri" panose="020F0502020204030204" pitchFamily="34" charset="0"/>
                        </a:rPr>
                        <a:t>300088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56114,05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46397,89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3407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1676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3305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3973,7</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584642"/>
                  </a:ext>
                </a:extLst>
              </a:tr>
              <a:tr h="126271">
                <a:tc>
                  <a:txBody>
                    <a:bodyPr/>
                    <a:lstStyle/>
                    <a:p>
                      <a:pPr algn="l" fontAlgn="ctr"/>
                      <a:r>
                        <a:rPr lang="es-ES" sz="800" b="0" i="0" u="none" strike="noStrike">
                          <a:solidFill>
                            <a:srgbClr val="000000"/>
                          </a:solidFill>
                          <a:effectLst/>
                          <a:latin typeface="Calibri" panose="020F0502020204030204" pitchFamily="34" charset="0"/>
                        </a:rPr>
                        <a:t>300076</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54767,7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45291,18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4003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1608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3006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5875,8</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168052"/>
                  </a:ext>
                </a:extLst>
              </a:tr>
              <a:tr h="126271">
                <a:tc>
                  <a:txBody>
                    <a:bodyPr/>
                    <a:lstStyle/>
                    <a:p>
                      <a:pPr algn="l" fontAlgn="ctr"/>
                      <a:r>
                        <a:rPr lang="es-ES" sz="800" b="0" i="0" u="none" strike="noStrike">
                          <a:solidFill>
                            <a:srgbClr val="000000"/>
                          </a:solidFill>
                          <a:effectLst/>
                          <a:latin typeface="Calibri" panose="020F0502020204030204" pitchFamily="34" charset="0"/>
                        </a:rPr>
                        <a:t>600373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Asturias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33533,44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27737,55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1864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986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1672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2161,1</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307976"/>
                  </a:ext>
                </a:extLst>
              </a:tr>
              <a:tr h="126271">
                <a:tc>
                  <a:txBody>
                    <a:bodyPr/>
                    <a:lstStyle/>
                    <a:p>
                      <a:pPr algn="l" fontAlgn="ctr"/>
                      <a:r>
                        <a:rPr lang="es-ES" sz="800" b="0" i="0" u="none" strike="noStrike">
                          <a:solidFill>
                            <a:srgbClr val="000000"/>
                          </a:solidFill>
                          <a:effectLst/>
                          <a:latin typeface="Calibri" panose="020F0502020204030204" pitchFamily="34" charset="0"/>
                        </a:rPr>
                        <a:t>300072</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28189,88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23337,28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1413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792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1703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4202,1</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638313"/>
                  </a:ext>
                </a:extLst>
              </a:tr>
              <a:tr h="126271">
                <a:tc>
                  <a:txBody>
                    <a:bodyPr/>
                    <a:lstStyle/>
                    <a:p>
                      <a:pPr algn="l" fontAlgn="ctr"/>
                      <a:r>
                        <a:rPr lang="es-ES" sz="800" b="0" i="0" u="none" strike="noStrike">
                          <a:solidFill>
                            <a:srgbClr val="000000"/>
                          </a:solidFill>
                          <a:effectLst/>
                          <a:latin typeface="Calibri" panose="020F0502020204030204" pitchFamily="34" charset="0"/>
                        </a:rPr>
                        <a:t>300064</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62236,49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51449,1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2893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1535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3191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8127,4</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2082677"/>
                  </a:ext>
                </a:extLst>
              </a:tr>
              <a:tr h="126271">
                <a:tc>
                  <a:txBody>
                    <a:bodyPr/>
                    <a:lstStyle/>
                    <a:p>
                      <a:pPr algn="l" fontAlgn="ctr"/>
                      <a:r>
                        <a:rPr lang="es-ES" sz="800" b="0" i="0" u="none" strike="noStrike">
                          <a:solidFill>
                            <a:srgbClr val="000000"/>
                          </a:solidFill>
                          <a:effectLst/>
                          <a:latin typeface="Calibri" panose="020F0502020204030204" pitchFamily="34" charset="0"/>
                        </a:rPr>
                        <a:t>300287</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57671,43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47691,33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4678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1500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2765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2983,7</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130569"/>
                  </a:ext>
                </a:extLst>
              </a:tr>
              <a:tr h="126271">
                <a:tc>
                  <a:txBody>
                    <a:bodyPr/>
                    <a:lstStyle/>
                    <a:p>
                      <a:pPr algn="l" fontAlgn="ctr"/>
                      <a:r>
                        <a:rPr lang="es-ES" sz="800" b="0" i="0" u="none" strike="noStrike">
                          <a:solidFill>
                            <a:srgbClr val="000000"/>
                          </a:solidFill>
                          <a:effectLst/>
                          <a:latin typeface="Calibri" panose="020F0502020204030204" pitchFamily="34" charset="0"/>
                        </a:rPr>
                        <a:t>300113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Castilla y Leon</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91295,01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75509,86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6199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2550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5393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11162,1</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518302"/>
                  </a:ext>
                </a:extLst>
              </a:tr>
              <a:tr h="126271">
                <a:tc>
                  <a:txBody>
                    <a:bodyPr/>
                    <a:lstStyle/>
                    <a:p>
                      <a:pPr algn="l" fontAlgn="ctr"/>
                      <a:r>
                        <a:rPr lang="es-ES" sz="800" b="0" i="0" u="none" strike="noStrike">
                          <a:solidFill>
                            <a:srgbClr val="000000"/>
                          </a:solidFill>
                          <a:effectLst/>
                          <a:latin typeface="Calibri" panose="020F0502020204030204" pitchFamily="34" charset="0"/>
                        </a:rPr>
                        <a:t>600326</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Pais Vasco</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46065,41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38110,55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1975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981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2248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4086,5</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0903219"/>
                  </a:ext>
                </a:extLst>
              </a:tr>
              <a:tr h="126271">
                <a:tc>
                  <a:txBody>
                    <a:bodyPr/>
                    <a:lstStyle/>
                    <a:p>
                      <a:pPr algn="l" fontAlgn="ctr"/>
                      <a:r>
                        <a:rPr lang="es-ES" sz="800" b="0" i="0" u="none" strike="noStrike">
                          <a:solidFill>
                            <a:srgbClr val="000000"/>
                          </a:solidFill>
                          <a:effectLst/>
                          <a:latin typeface="Calibri" panose="020F0502020204030204" pitchFamily="34" charset="0"/>
                        </a:rPr>
                        <a:t>600675</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Valencia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27505,02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22753,45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3372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1387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3670,3</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56434"/>
                  </a:ext>
                </a:extLst>
              </a:tr>
              <a:tr h="126271">
                <a:tc>
                  <a:txBody>
                    <a:bodyPr/>
                    <a:lstStyle/>
                    <a:p>
                      <a:pPr algn="l" fontAlgn="ctr"/>
                      <a:r>
                        <a:rPr lang="es-ES" sz="800" b="0" i="0" u="none" strike="noStrike">
                          <a:solidFill>
                            <a:srgbClr val="000000"/>
                          </a:solidFill>
                          <a:effectLst/>
                          <a:latin typeface="Calibri" panose="020F0502020204030204" pitchFamily="34" charset="0"/>
                        </a:rPr>
                        <a:t>300153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Valencia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43778,74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36215,45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2490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2355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3272,0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848481"/>
                  </a:ext>
                </a:extLst>
              </a:tr>
              <a:tr h="126271">
                <a:tc>
                  <a:txBody>
                    <a:bodyPr/>
                    <a:lstStyle/>
                    <a:p>
                      <a:pPr algn="l" fontAlgn="ctr"/>
                      <a:r>
                        <a:rPr lang="es-ES" sz="800" b="0" i="0" u="none" strike="noStrike">
                          <a:solidFill>
                            <a:srgbClr val="000000"/>
                          </a:solidFill>
                          <a:effectLst/>
                          <a:latin typeface="Calibri" panose="020F0502020204030204" pitchFamily="34" charset="0"/>
                        </a:rPr>
                        <a:t>600348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Pais Vasco</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47498,69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39273,28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1912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1048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1978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5561,0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5386588"/>
                  </a:ext>
                </a:extLst>
              </a:tr>
              <a:tr h="126271">
                <a:tc>
                  <a:txBody>
                    <a:bodyPr/>
                    <a:lstStyle/>
                    <a:p>
                      <a:pPr algn="l" fontAlgn="ctr"/>
                      <a:r>
                        <a:rPr lang="es-ES" sz="800" b="0" i="0" u="none" strike="noStrike">
                          <a:solidFill>
                            <a:srgbClr val="000000"/>
                          </a:solidFill>
                          <a:effectLst/>
                          <a:latin typeface="Calibri" panose="020F0502020204030204" pitchFamily="34" charset="0"/>
                        </a:rPr>
                        <a:t>300167</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Aragon</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66064,59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54659,99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2684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1912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4367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6542,6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338685"/>
                  </a:ext>
                </a:extLst>
              </a:tr>
              <a:tr h="126271">
                <a:tc>
                  <a:txBody>
                    <a:bodyPr/>
                    <a:lstStyle/>
                    <a:p>
                      <a:pPr algn="l" fontAlgn="ctr"/>
                      <a:r>
                        <a:rPr lang="es-ES" sz="800" b="0" i="0" u="none" strike="noStrike">
                          <a:solidFill>
                            <a:srgbClr val="000000"/>
                          </a:solidFill>
                          <a:effectLst/>
                          <a:latin typeface="Calibri" panose="020F0502020204030204" pitchFamily="34" charset="0"/>
                        </a:rPr>
                        <a:t>600397</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Andalucia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30811,66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25465,04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1269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1277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2798,9</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0797370"/>
                  </a:ext>
                </a:extLst>
              </a:tr>
              <a:tr h="126271">
                <a:tc>
                  <a:txBody>
                    <a:bodyPr/>
                    <a:lstStyle/>
                    <a:p>
                      <a:pPr algn="l" fontAlgn="ctr"/>
                      <a:r>
                        <a:rPr lang="es-ES" sz="800" b="0" i="0" u="none" strike="noStrike">
                          <a:solidFill>
                            <a:srgbClr val="000000"/>
                          </a:solidFill>
                          <a:effectLst/>
                          <a:latin typeface="Calibri" panose="020F0502020204030204" pitchFamily="34" charset="0"/>
                        </a:rPr>
                        <a:t>700401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sv-SE"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Andorra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Patricia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93075,38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89068,94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5083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1460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3468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9827,4</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169859"/>
                  </a:ext>
                </a:extLst>
              </a:tr>
              <a:tr h="126271">
                <a:tc>
                  <a:txBody>
                    <a:bodyPr/>
                    <a:lstStyle/>
                    <a:p>
                      <a:pPr algn="l" fontAlgn="ctr"/>
                      <a:r>
                        <a:rPr lang="es-ES" sz="800" b="0" i="0" u="none" strike="noStrike">
                          <a:solidFill>
                            <a:srgbClr val="000000"/>
                          </a:solidFill>
                          <a:effectLst/>
                          <a:latin typeface="Calibri" panose="020F0502020204030204" pitchFamily="34" charset="0"/>
                        </a:rPr>
                        <a:t>600306</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Pais Vasco</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70319,33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58147,21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3628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1763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3512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7657,0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2717121"/>
                  </a:ext>
                </a:extLst>
              </a:tr>
              <a:tr h="126271">
                <a:tc>
                  <a:txBody>
                    <a:bodyPr/>
                    <a:lstStyle/>
                    <a:p>
                      <a:pPr algn="l" fontAlgn="ctr"/>
                      <a:r>
                        <a:rPr lang="es-ES" sz="800" b="0" i="0" u="none" strike="noStrike">
                          <a:solidFill>
                            <a:srgbClr val="000000"/>
                          </a:solidFill>
                          <a:effectLst/>
                          <a:latin typeface="Calibri" panose="020F0502020204030204" pitchFamily="34" charset="0"/>
                        </a:rPr>
                        <a:t>300142</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54421,62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45012,37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2500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1467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3100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7714,5</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2954031"/>
                  </a:ext>
                </a:extLst>
              </a:tr>
              <a:tr h="126271">
                <a:tc>
                  <a:txBody>
                    <a:bodyPr/>
                    <a:lstStyle/>
                    <a:p>
                      <a:pPr algn="l" fontAlgn="ctr"/>
                      <a:r>
                        <a:rPr lang="es-ES" sz="800" b="0" i="0" u="none" strike="noStrike">
                          <a:solidFill>
                            <a:srgbClr val="000000"/>
                          </a:solidFill>
                          <a:effectLst/>
                          <a:latin typeface="Calibri" panose="020F0502020204030204" pitchFamily="34" charset="0"/>
                        </a:rPr>
                        <a:t>300029</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Castilla-La Mancha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65594,38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54253,96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1027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1751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4255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6687,4</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564529"/>
                  </a:ext>
                </a:extLst>
              </a:tr>
              <a:tr h="126271">
                <a:tc>
                  <a:txBody>
                    <a:bodyPr/>
                    <a:lstStyle/>
                    <a:p>
                      <a:pPr algn="l" fontAlgn="ctr"/>
                      <a:r>
                        <a:rPr lang="es-ES" sz="800" b="0" i="0" u="none" strike="noStrike">
                          <a:solidFill>
                            <a:srgbClr val="000000"/>
                          </a:solidFill>
                          <a:effectLst/>
                          <a:latin typeface="Calibri" panose="020F0502020204030204" pitchFamily="34" charset="0"/>
                        </a:rPr>
                        <a:t>300061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Castilla-La Mancha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Droguería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15689,09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12974,32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623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1003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874,9</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3264162"/>
                  </a:ext>
                </a:extLst>
              </a:tr>
              <a:tr h="126271">
                <a:tc>
                  <a:txBody>
                    <a:bodyPr/>
                    <a:lstStyle/>
                    <a:p>
                      <a:pPr algn="l" fontAlgn="ctr"/>
                      <a:r>
                        <a:rPr lang="es-ES" sz="800" b="0" i="0" u="none" strike="noStrike">
                          <a:solidFill>
                            <a:srgbClr val="000000"/>
                          </a:solidFill>
                          <a:effectLst/>
                          <a:latin typeface="Calibri" panose="020F0502020204030204" pitchFamily="34" charset="0"/>
                        </a:rPr>
                        <a:t>300106</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it-IT"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Andalucia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43703,1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36144,82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2924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1125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2321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4461,6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758574"/>
                  </a:ext>
                </a:extLst>
              </a:tr>
              <a:tr h="126271">
                <a:tc>
                  <a:txBody>
                    <a:bodyPr/>
                    <a:lstStyle/>
                    <a:p>
                      <a:pPr algn="l" fontAlgn="ctr"/>
                      <a:r>
                        <a:rPr lang="es-ES" sz="800" b="0" i="0" u="none" strike="noStrike">
                          <a:solidFill>
                            <a:srgbClr val="000000"/>
                          </a:solidFill>
                          <a:effectLst/>
                          <a:latin typeface="Calibri" panose="020F0502020204030204" pitchFamily="34" charset="0"/>
                        </a:rPr>
                        <a:t>700403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it-IT"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Andorra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Mall</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Patricia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21535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20608,15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1004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856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688,9</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408777"/>
                  </a:ext>
                </a:extLst>
              </a:tr>
              <a:tr h="126271">
                <a:tc>
                  <a:txBody>
                    <a:bodyPr/>
                    <a:lstStyle/>
                    <a:p>
                      <a:pPr algn="l" fontAlgn="ctr"/>
                      <a:r>
                        <a:rPr lang="es-ES" sz="800" b="0" i="0" u="none" strike="noStrike">
                          <a:solidFill>
                            <a:srgbClr val="000000"/>
                          </a:solidFill>
                          <a:effectLst/>
                          <a:latin typeface="Calibri" panose="020F0502020204030204" pitchFamily="34" charset="0"/>
                        </a:rPr>
                        <a:t>600332</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Navarra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65913,74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54497,53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1655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1268</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2554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7009,0</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259296"/>
                  </a:ext>
                </a:extLst>
              </a:tr>
              <a:tr h="126271">
                <a:tc>
                  <a:txBody>
                    <a:bodyPr/>
                    <a:lstStyle/>
                    <a:p>
                      <a:pPr algn="l" fontAlgn="ctr"/>
                      <a:r>
                        <a:rPr lang="es-ES" sz="800" b="0" i="0" u="none" strike="noStrike">
                          <a:solidFill>
                            <a:srgbClr val="000000"/>
                          </a:solidFill>
                          <a:effectLst/>
                          <a:latin typeface="Calibri" panose="020F0502020204030204" pitchFamily="34" charset="0"/>
                        </a:rPr>
                        <a:t>300021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84224,22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69687,97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4541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2692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5615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6110,4</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197241"/>
                  </a:ext>
                </a:extLst>
              </a:tr>
              <a:tr h="126271">
                <a:tc>
                  <a:txBody>
                    <a:bodyPr/>
                    <a:lstStyle/>
                    <a:p>
                      <a:pPr algn="l" fontAlgn="ctr"/>
                      <a:r>
                        <a:rPr lang="es-ES" sz="800" b="0" i="0" u="none" strike="noStrike">
                          <a:solidFill>
                            <a:srgbClr val="000000"/>
                          </a:solidFill>
                          <a:effectLst/>
                          <a:latin typeface="Calibri" panose="020F0502020204030204" pitchFamily="34" charset="0"/>
                        </a:rPr>
                        <a:t>300008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39608,67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32750,43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1969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1057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2231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4176,7</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664987"/>
                  </a:ext>
                </a:extLst>
              </a:tr>
              <a:tr h="126271">
                <a:tc>
                  <a:txBody>
                    <a:bodyPr/>
                    <a:lstStyle/>
                    <a:p>
                      <a:pPr algn="l" fontAlgn="ctr"/>
                      <a:r>
                        <a:rPr lang="es-ES" sz="800" b="0" i="0" u="none" strike="noStrike">
                          <a:solidFill>
                            <a:srgbClr val="000000"/>
                          </a:solidFill>
                          <a:effectLst/>
                          <a:latin typeface="Calibri" panose="020F0502020204030204" pitchFamily="34" charset="0"/>
                        </a:rPr>
                        <a:t>300538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19260,33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15933,2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1582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663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1409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1386,7</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703080"/>
                  </a:ext>
                </a:extLst>
              </a:tr>
              <a:tr h="126271">
                <a:tc>
                  <a:txBody>
                    <a:bodyPr/>
                    <a:lstStyle/>
                    <a:p>
                      <a:pPr algn="l" fontAlgn="ctr"/>
                      <a:r>
                        <a:rPr lang="es-ES" sz="800" b="0" i="0" u="none" strike="noStrike">
                          <a:solidFill>
                            <a:srgbClr val="000000"/>
                          </a:solidFill>
                          <a:effectLst/>
                          <a:latin typeface="Calibri" panose="020F0502020204030204" pitchFamily="34" charset="0"/>
                        </a:rPr>
                        <a:t>300111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74392,93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61499,75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4589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1672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2789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6496,5</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703924"/>
                  </a:ext>
                </a:extLst>
              </a:tr>
              <a:tr h="126271">
                <a:tc>
                  <a:txBody>
                    <a:bodyPr/>
                    <a:lstStyle/>
                    <a:p>
                      <a:pPr algn="l" fontAlgn="ctr"/>
                      <a:r>
                        <a:rPr lang="es-ES" sz="800" b="0" i="0" u="none" strike="noStrike">
                          <a:solidFill>
                            <a:srgbClr val="000000"/>
                          </a:solidFill>
                          <a:effectLst/>
                          <a:latin typeface="Calibri" panose="020F0502020204030204" pitchFamily="34" charset="0"/>
                        </a:rPr>
                        <a:t>300023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48718,86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40289,15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1627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3853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5959,3</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90745"/>
                  </a:ext>
                </a:extLst>
              </a:tr>
              <a:tr h="126271">
                <a:tc>
                  <a:txBody>
                    <a:bodyPr/>
                    <a:lstStyle/>
                    <a:p>
                      <a:pPr algn="l" fontAlgn="ctr"/>
                      <a:r>
                        <a:rPr lang="es-ES" sz="800" b="0" i="0" u="none" strike="noStrike">
                          <a:solidFill>
                            <a:srgbClr val="000000"/>
                          </a:solidFill>
                          <a:effectLst/>
                          <a:latin typeface="Calibri" panose="020F0502020204030204" pitchFamily="34" charset="0"/>
                        </a:rPr>
                        <a:t>300543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87440,53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72298,44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5254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2067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1,7</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3601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6500,6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983254"/>
                  </a:ext>
                </a:extLst>
              </a:tr>
              <a:tr h="126271">
                <a:tc>
                  <a:txBody>
                    <a:bodyPr/>
                    <a:lstStyle/>
                    <a:p>
                      <a:pPr algn="l" fontAlgn="ctr"/>
                      <a:r>
                        <a:rPr lang="es-ES" sz="800" b="0" i="0" u="none" strike="noStrike">
                          <a:solidFill>
                            <a:srgbClr val="000000"/>
                          </a:solidFill>
                          <a:effectLst/>
                          <a:latin typeface="Calibri" panose="020F0502020204030204" pitchFamily="34" charset="0"/>
                        </a:rPr>
                        <a:t>300093</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63502,76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52503,45</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3910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1872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4342,9</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1607900"/>
                  </a:ext>
                </a:extLst>
              </a:tr>
              <a:tr h="126271">
                <a:tc>
                  <a:txBody>
                    <a:bodyPr/>
                    <a:lstStyle/>
                    <a:p>
                      <a:pPr algn="l" fontAlgn="ctr"/>
                      <a:r>
                        <a:rPr lang="es-ES" sz="800" b="0" i="0" u="none" strike="noStrike">
                          <a:solidFill>
                            <a:srgbClr val="000000"/>
                          </a:solidFill>
                          <a:effectLst/>
                          <a:latin typeface="Calibri" panose="020F0502020204030204" pitchFamily="34" charset="0"/>
                        </a:rPr>
                        <a:t>300001</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Madrid</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Droguería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11467,84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9486,69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882</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463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973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887,3</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832296"/>
                  </a:ext>
                </a:extLst>
              </a:tr>
              <a:tr h="126271">
                <a:tc>
                  <a:txBody>
                    <a:bodyPr/>
                    <a:lstStyle/>
                    <a:p>
                      <a:pPr algn="l" fontAlgn="ctr"/>
                      <a:r>
                        <a:rPr lang="es-ES" sz="800" b="0" i="0" u="none" strike="noStrike">
                          <a:solidFill>
                            <a:srgbClr val="000000"/>
                          </a:solidFill>
                          <a:effectLst/>
                          <a:latin typeface="Calibri" panose="020F0502020204030204" pitchFamily="34" charset="0"/>
                        </a:rPr>
                        <a:t>300027</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ES"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Castilla-La Mancha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Ana</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55457,39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45864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3136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1614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2,1</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3329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3613,6</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432181"/>
                  </a:ext>
                </a:extLst>
              </a:tr>
              <a:tr h="126271">
                <a:tc>
                  <a:txBody>
                    <a:bodyPr/>
                    <a:lstStyle/>
                    <a:p>
                      <a:pPr algn="l" fontAlgn="ctr"/>
                      <a:r>
                        <a:rPr lang="es-ES" sz="800" b="0" i="0" u="none" strike="noStrike">
                          <a:solidFill>
                            <a:srgbClr val="000000"/>
                          </a:solidFill>
                          <a:effectLst/>
                          <a:latin typeface="Calibri" panose="020F0502020204030204" pitchFamily="34" charset="0"/>
                        </a:rPr>
                        <a:t>600358</a:t>
                      </a:r>
                    </a:p>
                  </a:txBody>
                  <a:tcPr marL="3719" marR="3719" marT="371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l-PL" sz="800" b="0" i="0" u="none" strike="noStrike">
                        <a:solidFill>
                          <a:srgbClr val="000000"/>
                        </a:solidFill>
                        <a:effectLst/>
                        <a:latin typeface="Calibri" panose="020F0502020204030204" pitchFamily="34" charset="0"/>
                      </a:endParaRP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Aragon</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High Street</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800" b="0" i="0" u="none" strike="noStrike">
                          <a:solidFill>
                            <a:srgbClr val="000000"/>
                          </a:solidFill>
                          <a:effectLst/>
                          <a:latin typeface="Calibri" panose="020F0502020204030204" pitchFamily="34" charset="0"/>
                        </a:rPr>
                        <a:t>Carlos</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33783,64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27933,43</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2976</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1074</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2059</a:t>
                      </a:r>
                    </a:p>
                  </a:txBody>
                  <a:tcPr marL="3719" marR="3719" marT="37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ES" sz="800" b="0" i="0" u="none" strike="noStrike">
                          <a:solidFill>
                            <a:srgbClr val="000000"/>
                          </a:solidFill>
                          <a:effectLst/>
                          <a:latin typeface="Calibri" panose="020F0502020204030204" pitchFamily="34" charset="0"/>
                        </a:rPr>
                        <a:t>1978,9</a:t>
                      </a:r>
                    </a:p>
                  </a:txBody>
                  <a:tcPr marL="3719" marR="3719" marT="371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957775"/>
                  </a:ext>
                </a:extLst>
              </a:tr>
            </a:tbl>
          </a:graphicData>
        </a:graphic>
      </p:graphicFrame>
    </p:spTree>
    <p:extLst>
      <p:ext uri="{BB962C8B-B14F-4D97-AF65-F5344CB8AC3E}">
        <p14:creationId xmlns:p14="http://schemas.microsoft.com/office/powerpoint/2010/main" val="1880441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E9B8-CE74-4828-88AF-5C818D2C6E1F}"/>
              </a:ext>
            </a:extLst>
          </p:cNvPr>
          <p:cNvSpPr>
            <a:spLocks noGrp="1"/>
          </p:cNvSpPr>
          <p:nvPr>
            <p:ph type="title"/>
          </p:nvPr>
        </p:nvSpPr>
        <p:spPr/>
        <p:txBody>
          <a:bodyPr/>
          <a:lstStyle/>
          <a:p>
            <a:r>
              <a:rPr lang="es-ES"/>
              <a:t>Visualización de datos | Ejemplo</a:t>
            </a:r>
          </a:p>
        </p:txBody>
      </p:sp>
      <p:sp>
        <p:nvSpPr>
          <p:cNvPr id="3" name="TextBox 2">
            <a:extLst>
              <a:ext uri="{FF2B5EF4-FFF2-40B4-BE49-F238E27FC236}">
                <a16:creationId xmlns:a16="http://schemas.microsoft.com/office/drawing/2014/main" id="{2A02A536-8866-4621-B636-A39ED8A35E70}"/>
              </a:ext>
            </a:extLst>
          </p:cNvPr>
          <p:cNvSpPr txBox="1"/>
          <p:nvPr/>
        </p:nvSpPr>
        <p:spPr>
          <a:xfrm>
            <a:off x="1239601" y="1562222"/>
            <a:ext cx="10028473" cy="4247317"/>
          </a:xfrm>
          <a:prstGeom prst="rect">
            <a:avLst/>
          </a:prstGeom>
          <a:noFill/>
        </p:spPr>
        <p:txBody>
          <a:bodyPr wrap="square" rtlCol="0">
            <a:spAutoFit/>
          </a:bodyPr>
          <a:lstStyle/>
          <a:p>
            <a:pPr marL="285750" indent="-285750" algn="just">
              <a:buClr>
                <a:srgbClr val="FF7800"/>
              </a:buClr>
              <a:buFont typeface="Arial" panose="020B0604020202020204" pitchFamily="34" charset="0"/>
              <a:buChar char="•"/>
            </a:pPr>
            <a:r>
              <a:rPr lang="es-ES">
                <a:latin typeface="Corbel" panose="020B0503020204020204" pitchFamily="34" charset="0"/>
              </a:rPr>
              <a:t>La tabla de la </a:t>
            </a:r>
            <a:r>
              <a:rPr lang="es-ES" err="1">
                <a:latin typeface="Corbel" panose="020B0503020204020204" pitchFamily="34" charset="0"/>
              </a:rPr>
              <a:t>slide</a:t>
            </a:r>
            <a:r>
              <a:rPr lang="es-ES">
                <a:latin typeface="Corbel" panose="020B0503020204020204" pitchFamily="34" charset="0"/>
              </a:rPr>
              <a:t> anterior representa los datos de ventas, de una empresa del sector Retail, de una manera difícil de comprender a simple vista por la cantidad de datos numéricos que se presentan. </a:t>
            </a: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r>
              <a:rPr lang="es-ES">
                <a:latin typeface="Corbel" panose="020B0503020204020204" pitchFamily="34" charset="0"/>
              </a:rPr>
              <a:t>Si bien entender número concreto o un registro entero puede ser fácil, determinar cómo encaja en la tabla y como se relaciona con el resto de datos puede ser un desafío. </a:t>
            </a: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r>
              <a:rPr lang="es-ES">
                <a:latin typeface="Corbel" panose="020B0503020204020204" pitchFamily="34" charset="0"/>
              </a:rPr>
              <a:t>El reto de identificar la correlación entre los datos es lo que hace la visualización de datos para estos datos.</a:t>
            </a: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endParaRPr lang="es-ES">
              <a:latin typeface="Corbel" panose="020B0503020204020204" pitchFamily="34" charset="0"/>
            </a:endParaRPr>
          </a:p>
          <a:p>
            <a:pPr marL="285750" indent="-285750" algn="just">
              <a:buClr>
                <a:srgbClr val="FF7800"/>
              </a:buClr>
              <a:buFont typeface="Arial" panose="020B0604020202020204" pitchFamily="34" charset="0"/>
              <a:buChar char="•"/>
            </a:pPr>
            <a:r>
              <a:rPr lang="es-ES">
                <a:latin typeface="Corbel" panose="020B0503020204020204" pitchFamily="34" charset="0"/>
              </a:rPr>
              <a:t>A continuación, veremos cómo estos datos complicados en forma tabular se transformarán en información significativa con la ayuda de un Dashboard, lo que permitirá tener un mayor control del dato de un simple vistazo, y nos ayudaría a tomar decisiones más eficientes.</a:t>
            </a:r>
          </a:p>
        </p:txBody>
      </p:sp>
    </p:spTree>
    <p:extLst>
      <p:ext uri="{BB962C8B-B14F-4D97-AF65-F5344CB8AC3E}">
        <p14:creationId xmlns:p14="http://schemas.microsoft.com/office/powerpoint/2010/main" val="21371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583E-5232-4088-8486-4542B4CDE3F9}"/>
              </a:ext>
            </a:extLst>
          </p:cNvPr>
          <p:cNvSpPr>
            <a:spLocks noGrp="1"/>
          </p:cNvSpPr>
          <p:nvPr>
            <p:ph type="title"/>
          </p:nvPr>
        </p:nvSpPr>
        <p:spPr/>
        <p:txBody>
          <a:bodyPr/>
          <a:lstStyle/>
          <a:p>
            <a:r>
              <a:rPr lang="es-ES"/>
              <a:t>Introducción | Aplicación de uso intensivo de datos</a:t>
            </a:r>
          </a:p>
        </p:txBody>
      </p:sp>
      <p:sp>
        <p:nvSpPr>
          <p:cNvPr id="4" name="TextBox 3">
            <a:extLst>
              <a:ext uri="{FF2B5EF4-FFF2-40B4-BE49-F238E27FC236}">
                <a16:creationId xmlns:a16="http://schemas.microsoft.com/office/drawing/2014/main" id="{EBF0F239-456E-4A9A-852E-ECDA98BCFCD7}"/>
              </a:ext>
            </a:extLst>
          </p:cNvPr>
          <p:cNvSpPr txBox="1"/>
          <p:nvPr/>
        </p:nvSpPr>
        <p:spPr>
          <a:xfrm>
            <a:off x="450850" y="1718418"/>
            <a:ext cx="11290300" cy="954107"/>
          </a:xfrm>
          <a:prstGeom prst="rect">
            <a:avLst/>
          </a:prstGeom>
          <a:noFill/>
        </p:spPr>
        <p:txBody>
          <a:bodyPr wrap="square">
            <a:spAutoFit/>
          </a:bodyPr>
          <a:lstStyle/>
          <a:p>
            <a:pPr>
              <a:buClr>
                <a:srgbClr val="FF5A00"/>
              </a:buClr>
            </a:pPr>
            <a:r>
              <a:rPr lang="es-ES" sz="2800" dirty="0">
                <a:latin typeface="Corbel" panose="020B0503020204020204" pitchFamily="34" charset="0"/>
              </a:rPr>
              <a:t>El correcto diseño e implementación de nuestra aplicación es clave para una buena experiencia de usuario.</a:t>
            </a:r>
          </a:p>
        </p:txBody>
      </p:sp>
      <p:sp>
        <p:nvSpPr>
          <p:cNvPr id="11" name="TextBox 10">
            <a:extLst>
              <a:ext uri="{FF2B5EF4-FFF2-40B4-BE49-F238E27FC236}">
                <a16:creationId xmlns:a16="http://schemas.microsoft.com/office/drawing/2014/main" id="{8A4C5125-40BA-4905-9EB6-F84BE944B96D}"/>
              </a:ext>
            </a:extLst>
          </p:cNvPr>
          <p:cNvSpPr txBox="1"/>
          <p:nvPr/>
        </p:nvSpPr>
        <p:spPr>
          <a:xfrm>
            <a:off x="450850" y="1105709"/>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Escalabilidad</a:t>
            </a:r>
          </a:p>
        </p:txBody>
      </p:sp>
      <p:pic>
        <p:nvPicPr>
          <p:cNvPr id="8" name="Imagen 4">
            <a:extLst>
              <a:ext uri="{FF2B5EF4-FFF2-40B4-BE49-F238E27FC236}">
                <a16:creationId xmlns:a16="http://schemas.microsoft.com/office/drawing/2014/main" id="{99DAE9A9-5800-4B1B-8E07-B24C169FD77A}"/>
              </a:ext>
            </a:extLst>
          </p:cNvPr>
          <p:cNvPicPr>
            <a:picLocks noChangeAspect="1"/>
          </p:cNvPicPr>
          <p:nvPr/>
        </p:nvPicPr>
        <p:blipFill>
          <a:blip r:embed="rId2"/>
          <a:stretch>
            <a:fillRect/>
          </a:stretch>
        </p:blipFill>
        <p:spPr>
          <a:xfrm>
            <a:off x="2961667" y="2672525"/>
            <a:ext cx="8367029" cy="4004372"/>
          </a:xfrm>
          <a:prstGeom prst="rect">
            <a:avLst/>
          </a:prstGeom>
        </p:spPr>
      </p:pic>
      <p:sp>
        <p:nvSpPr>
          <p:cNvPr id="9" name="TextBox 8">
            <a:extLst>
              <a:ext uri="{FF2B5EF4-FFF2-40B4-BE49-F238E27FC236}">
                <a16:creationId xmlns:a16="http://schemas.microsoft.com/office/drawing/2014/main" id="{5716CC6B-446C-4D25-A34A-5DE4CEAAAC7D}"/>
              </a:ext>
            </a:extLst>
          </p:cNvPr>
          <p:cNvSpPr txBox="1"/>
          <p:nvPr/>
        </p:nvSpPr>
        <p:spPr>
          <a:xfrm>
            <a:off x="450850" y="2920385"/>
            <a:ext cx="2510817" cy="1754326"/>
          </a:xfrm>
          <a:prstGeom prst="rect">
            <a:avLst/>
          </a:prstGeom>
          <a:noFill/>
        </p:spPr>
        <p:txBody>
          <a:bodyPr wrap="square">
            <a:spAutoFit/>
          </a:bodyPr>
          <a:lstStyle/>
          <a:p>
            <a:pPr marL="285750" indent="-285750">
              <a:buClr>
                <a:srgbClr val="FF5A00"/>
              </a:buClr>
              <a:buFont typeface="Wingdings" panose="05000000000000000000" pitchFamily="2" charset="2"/>
              <a:buChar char="ü"/>
            </a:pPr>
            <a:r>
              <a:rPr lang="es-ES" dirty="0">
                <a:latin typeface="Corbel" panose="020B0503020204020204" pitchFamily="34" charset="0"/>
              </a:rPr>
              <a:t>Podemos aprovechar los servicios en la nube para ampliar la infraestructura en la que se apoya nuestra aplicación</a:t>
            </a:r>
          </a:p>
        </p:txBody>
      </p:sp>
      <p:sp>
        <p:nvSpPr>
          <p:cNvPr id="12" name="Rectangle 11">
            <a:extLst>
              <a:ext uri="{FF2B5EF4-FFF2-40B4-BE49-F238E27FC236}">
                <a16:creationId xmlns:a16="http://schemas.microsoft.com/office/drawing/2014/main" id="{A1BB3C11-CC84-43AF-BDB9-B408200EC254}"/>
              </a:ext>
            </a:extLst>
          </p:cNvPr>
          <p:cNvSpPr/>
          <p:nvPr/>
        </p:nvSpPr>
        <p:spPr>
          <a:xfrm>
            <a:off x="450850" y="1718418"/>
            <a:ext cx="11290300" cy="920789"/>
          </a:xfrm>
          <a:prstGeom prst="rect">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50775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04B6-46BB-4468-969D-881FDD8039B5}"/>
              </a:ext>
            </a:extLst>
          </p:cNvPr>
          <p:cNvSpPr>
            <a:spLocks noGrp="1"/>
          </p:cNvSpPr>
          <p:nvPr>
            <p:ph type="title"/>
          </p:nvPr>
        </p:nvSpPr>
        <p:spPr/>
        <p:txBody>
          <a:bodyPr/>
          <a:lstStyle/>
          <a:p>
            <a:r>
              <a:rPr lang="es-ES"/>
              <a:t>Visualización de datos | Ejemplo</a:t>
            </a:r>
          </a:p>
        </p:txBody>
      </p:sp>
      <p:pic>
        <p:nvPicPr>
          <p:cNvPr id="3" name="Picture 2">
            <a:extLst>
              <a:ext uri="{FF2B5EF4-FFF2-40B4-BE49-F238E27FC236}">
                <a16:creationId xmlns:a16="http://schemas.microsoft.com/office/drawing/2014/main" id="{72B6D0C8-93BF-4C5D-B7E6-4DC8DE0E813A}"/>
              </a:ext>
            </a:extLst>
          </p:cNvPr>
          <p:cNvPicPr>
            <a:picLocks noChangeAspect="1"/>
          </p:cNvPicPr>
          <p:nvPr/>
        </p:nvPicPr>
        <p:blipFill>
          <a:blip r:embed="rId2"/>
          <a:stretch>
            <a:fillRect/>
          </a:stretch>
        </p:blipFill>
        <p:spPr>
          <a:xfrm>
            <a:off x="1752600" y="1159030"/>
            <a:ext cx="8366760" cy="5404171"/>
          </a:xfrm>
          <a:prstGeom prst="rect">
            <a:avLst/>
          </a:prstGeom>
        </p:spPr>
      </p:pic>
    </p:spTree>
    <p:extLst>
      <p:ext uri="{BB962C8B-B14F-4D97-AF65-F5344CB8AC3E}">
        <p14:creationId xmlns:p14="http://schemas.microsoft.com/office/powerpoint/2010/main" val="338667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EC8721-7C80-42CA-B129-1476A94F6C5C}"/>
              </a:ext>
            </a:extLst>
          </p:cNvPr>
          <p:cNvSpPr/>
          <p:nvPr/>
        </p:nvSpPr>
        <p:spPr>
          <a:xfrm>
            <a:off x="304396" y="1640739"/>
            <a:ext cx="11583208" cy="1153261"/>
          </a:xfrm>
          <a:prstGeom prst="rect">
            <a:avLst/>
          </a:prstGeom>
          <a:solidFill>
            <a:srgbClr val="FE732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72F9583E-5232-4088-8486-4542B4CDE3F9}"/>
              </a:ext>
            </a:extLst>
          </p:cNvPr>
          <p:cNvSpPr>
            <a:spLocks noGrp="1"/>
          </p:cNvSpPr>
          <p:nvPr>
            <p:ph type="title"/>
          </p:nvPr>
        </p:nvSpPr>
        <p:spPr/>
        <p:txBody>
          <a:bodyPr/>
          <a:lstStyle/>
          <a:p>
            <a:r>
              <a:rPr lang="es-ES"/>
              <a:t>Introducción | Aplicación de uso intensivo de datos</a:t>
            </a:r>
          </a:p>
        </p:txBody>
      </p:sp>
      <p:sp>
        <p:nvSpPr>
          <p:cNvPr id="4" name="TextBox 3">
            <a:extLst>
              <a:ext uri="{FF2B5EF4-FFF2-40B4-BE49-F238E27FC236}">
                <a16:creationId xmlns:a16="http://schemas.microsoft.com/office/drawing/2014/main" id="{EBF0F239-456E-4A9A-852E-ECDA98BCFCD7}"/>
              </a:ext>
            </a:extLst>
          </p:cNvPr>
          <p:cNvSpPr txBox="1"/>
          <p:nvPr/>
        </p:nvSpPr>
        <p:spPr>
          <a:xfrm>
            <a:off x="304396" y="1640739"/>
            <a:ext cx="11583208" cy="1015663"/>
          </a:xfrm>
          <a:prstGeom prst="rect">
            <a:avLst/>
          </a:prstGeom>
          <a:noFill/>
        </p:spPr>
        <p:txBody>
          <a:bodyPr wrap="square">
            <a:spAutoFit/>
          </a:bodyPr>
          <a:lstStyle/>
          <a:p>
            <a:pPr>
              <a:buClr>
                <a:srgbClr val="FF5A00"/>
              </a:buClr>
            </a:pPr>
            <a:r>
              <a:rPr lang="es-ES" sz="2000" dirty="0">
                <a:latin typeface="Corbel" panose="020B0503020204020204" pitchFamily="34" charset="0"/>
              </a:rPr>
              <a:t>La selección de la arquitectura informática, las bases de datos, las herramientas de análisis y la nube o los proveedores de software adecuados reducirá los costes operativos (OPEX) y el tiempo de comercialización de nuestras aplicaciones de uso intensivo de datos.</a:t>
            </a:r>
            <a:endParaRPr lang="es-ES" sz="2800" dirty="0">
              <a:latin typeface="Corbel" panose="020B0503020204020204" pitchFamily="34" charset="0"/>
            </a:endParaRPr>
          </a:p>
        </p:txBody>
      </p:sp>
      <p:sp>
        <p:nvSpPr>
          <p:cNvPr id="11" name="TextBox 10">
            <a:extLst>
              <a:ext uri="{FF2B5EF4-FFF2-40B4-BE49-F238E27FC236}">
                <a16:creationId xmlns:a16="http://schemas.microsoft.com/office/drawing/2014/main" id="{8A4C5125-40BA-4905-9EB6-F84BE944B96D}"/>
              </a:ext>
            </a:extLst>
          </p:cNvPr>
          <p:cNvSpPr txBox="1"/>
          <p:nvPr/>
        </p:nvSpPr>
        <p:spPr>
          <a:xfrm>
            <a:off x="304396" y="1108408"/>
            <a:ext cx="6121400" cy="523220"/>
          </a:xfrm>
          <a:prstGeom prst="rect">
            <a:avLst/>
          </a:prstGeom>
          <a:noFill/>
        </p:spPr>
        <p:txBody>
          <a:bodyPr wrap="square">
            <a:spAutoFit/>
          </a:bodyPr>
          <a:lstStyle/>
          <a:p>
            <a:r>
              <a:rPr lang="es-ES" sz="2800" b="1" u="sng" dirty="0">
                <a:solidFill>
                  <a:srgbClr val="FF5A00"/>
                </a:solidFill>
                <a:latin typeface="Corbel" panose="020B0503020204020204" pitchFamily="34" charset="0"/>
              </a:rPr>
              <a:t>Mantenibilidad</a:t>
            </a:r>
          </a:p>
        </p:txBody>
      </p:sp>
      <p:pic>
        <p:nvPicPr>
          <p:cNvPr id="3" name="Imagen 4" descr="Amazon Redshoft Architecture">
            <a:extLst>
              <a:ext uri="{FF2B5EF4-FFF2-40B4-BE49-F238E27FC236}">
                <a16:creationId xmlns:a16="http://schemas.microsoft.com/office/drawing/2014/main" id="{23F30D20-83AA-EC75-F84A-01CE7034C8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396" y="3061335"/>
            <a:ext cx="4102100" cy="2894330"/>
          </a:xfrm>
          <a:prstGeom prst="rect">
            <a:avLst/>
          </a:prstGeom>
          <a:noFill/>
          <a:ln>
            <a:noFill/>
          </a:ln>
        </p:spPr>
      </p:pic>
      <p:sp>
        <p:nvSpPr>
          <p:cNvPr id="5" name="TextBox 4">
            <a:extLst>
              <a:ext uri="{FF2B5EF4-FFF2-40B4-BE49-F238E27FC236}">
                <a16:creationId xmlns:a16="http://schemas.microsoft.com/office/drawing/2014/main" id="{ED2871E2-1343-ED67-F31A-83220B45611F}"/>
              </a:ext>
            </a:extLst>
          </p:cNvPr>
          <p:cNvSpPr txBox="1"/>
          <p:nvPr/>
        </p:nvSpPr>
        <p:spPr>
          <a:xfrm>
            <a:off x="304396" y="6084500"/>
            <a:ext cx="4102100" cy="276999"/>
          </a:xfrm>
          <a:prstGeom prst="rect">
            <a:avLst/>
          </a:prstGeom>
          <a:noFill/>
        </p:spPr>
        <p:txBody>
          <a:bodyPr wrap="square">
            <a:spAutoFit/>
          </a:bodyPr>
          <a:lstStyle/>
          <a:p>
            <a:pPr algn="ctr">
              <a:buClr>
                <a:srgbClr val="FF5A00"/>
              </a:buClr>
            </a:pPr>
            <a:r>
              <a:rPr lang="es-ES" sz="1200" i="1" dirty="0">
                <a:latin typeface="Corbel" panose="020B0503020204020204" pitchFamily="34" charset="0"/>
              </a:rPr>
              <a:t>Ejemplo de arquitectura </a:t>
            </a:r>
            <a:r>
              <a:rPr lang="es-ES" sz="1200" b="1" i="1" dirty="0" err="1">
                <a:latin typeface="Corbel" panose="020B0503020204020204" pitchFamily="34" charset="0"/>
              </a:rPr>
              <a:t>Shared-Nothing</a:t>
            </a:r>
            <a:endParaRPr lang="es-ES" sz="1100" b="1" i="1" dirty="0">
              <a:latin typeface="Corbel" panose="020B0503020204020204" pitchFamily="34" charset="0"/>
            </a:endParaRPr>
          </a:p>
        </p:txBody>
      </p:sp>
      <p:sp>
        <p:nvSpPr>
          <p:cNvPr id="8" name="TextBox 7">
            <a:extLst>
              <a:ext uri="{FF2B5EF4-FFF2-40B4-BE49-F238E27FC236}">
                <a16:creationId xmlns:a16="http://schemas.microsoft.com/office/drawing/2014/main" id="{B85BB9C2-D852-3EAC-9660-8C8FBEF9A069}"/>
              </a:ext>
            </a:extLst>
          </p:cNvPr>
          <p:cNvSpPr txBox="1"/>
          <p:nvPr/>
        </p:nvSpPr>
        <p:spPr>
          <a:xfrm>
            <a:off x="4927600" y="4016673"/>
            <a:ext cx="6642504" cy="1938992"/>
          </a:xfrm>
          <a:prstGeom prst="rect">
            <a:avLst/>
          </a:prstGeom>
          <a:noFill/>
        </p:spPr>
        <p:txBody>
          <a:bodyPr wrap="square">
            <a:spAutoFit/>
          </a:bodyPr>
          <a:lstStyle/>
          <a:p>
            <a:pPr marL="342900" indent="-342900">
              <a:buClr>
                <a:srgbClr val="FF5A00"/>
              </a:buClr>
              <a:buFont typeface="Wingdings" panose="05000000000000000000" pitchFamily="2" charset="2"/>
              <a:buChar char="ü"/>
            </a:pPr>
            <a:r>
              <a:rPr lang="es-ES" sz="2000" b="1" dirty="0">
                <a:latin typeface="Corbel" panose="020B0503020204020204" pitchFamily="34" charset="0"/>
              </a:rPr>
              <a:t>Escalado vertical</a:t>
            </a:r>
            <a:r>
              <a:rPr lang="es-ES" sz="2000" dirty="0">
                <a:latin typeface="Corbel" panose="020B0503020204020204" pitchFamily="34" charset="0"/>
              </a:rPr>
              <a:t> </a:t>
            </a:r>
            <a:r>
              <a:rPr lang="es-ES" sz="2000" dirty="0">
                <a:latin typeface="Corbel" panose="020B0503020204020204" pitchFamily="34" charset="0"/>
                <a:sym typeface="Wingdings" panose="05000000000000000000" pitchFamily="2" charset="2"/>
              </a:rPr>
              <a:t> Utilizamos una máquina más potente: Mayor número de </a:t>
            </a:r>
            <a:r>
              <a:rPr lang="es-ES" sz="2000" dirty="0" err="1">
                <a:latin typeface="Corbel" panose="020B0503020204020204" pitchFamily="34" charset="0"/>
                <a:sym typeface="Wingdings" panose="05000000000000000000" pitchFamily="2" charset="2"/>
              </a:rPr>
              <a:t>CPUs</a:t>
            </a:r>
            <a:r>
              <a:rPr lang="es-ES" sz="2000" dirty="0">
                <a:latin typeface="Corbel" panose="020B0503020204020204" pitchFamily="34" charset="0"/>
                <a:sym typeface="Wingdings" panose="05000000000000000000" pitchFamily="2" charset="2"/>
              </a:rPr>
              <a:t> y mayor memoria RAM.</a:t>
            </a:r>
            <a:endParaRPr lang="es-ES" sz="2000" dirty="0">
              <a:latin typeface="Corbel" panose="020B0503020204020204" pitchFamily="34" charset="0"/>
            </a:endParaRPr>
          </a:p>
          <a:p>
            <a:pPr marL="800100" lvl="1" indent="-342900">
              <a:buClr>
                <a:srgbClr val="FF5A00"/>
              </a:buClr>
              <a:buFont typeface="Wingdings" panose="05000000000000000000" pitchFamily="2" charset="2"/>
              <a:buChar char="ü"/>
            </a:pPr>
            <a:endParaRPr lang="es-ES" sz="2000" dirty="0">
              <a:latin typeface="Corbel" panose="020B0503020204020204" pitchFamily="34" charset="0"/>
            </a:endParaRPr>
          </a:p>
          <a:p>
            <a:pPr marL="342900" indent="-342900">
              <a:buClr>
                <a:srgbClr val="FF5A00"/>
              </a:buClr>
              <a:buFont typeface="Wingdings" panose="05000000000000000000" pitchFamily="2" charset="2"/>
              <a:buChar char="ü"/>
            </a:pPr>
            <a:r>
              <a:rPr lang="es-ES" sz="2000" b="1" dirty="0">
                <a:latin typeface="Corbel" panose="020B0503020204020204" pitchFamily="34" charset="0"/>
              </a:rPr>
              <a:t>Escalado Horizontal </a:t>
            </a:r>
            <a:r>
              <a:rPr lang="es-ES" sz="2000" dirty="0">
                <a:latin typeface="Corbel" panose="020B0503020204020204" pitchFamily="34" charset="0"/>
                <a:sym typeface="Wingdings" panose="05000000000000000000" pitchFamily="2" charset="2"/>
              </a:rPr>
              <a:t> Distribuimos la carga entre varias máquinas. Esto se conoce como </a:t>
            </a:r>
            <a:r>
              <a:rPr lang="es-ES" sz="2000" b="1" dirty="0">
                <a:solidFill>
                  <a:srgbClr val="FF5B00"/>
                </a:solidFill>
                <a:latin typeface="Corbel" panose="020B0503020204020204" pitchFamily="34" charset="0"/>
                <a:sym typeface="Wingdings" panose="05000000000000000000" pitchFamily="2" charset="2"/>
              </a:rPr>
              <a:t>arquitectura </a:t>
            </a:r>
            <a:r>
              <a:rPr lang="es-ES" sz="2000" b="1" dirty="0" err="1">
                <a:solidFill>
                  <a:srgbClr val="FF5B00"/>
                </a:solidFill>
                <a:latin typeface="Corbel" panose="020B0503020204020204" pitchFamily="34" charset="0"/>
                <a:sym typeface="Wingdings" panose="05000000000000000000" pitchFamily="2" charset="2"/>
              </a:rPr>
              <a:t>Shared-nothing</a:t>
            </a:r>
            <a:r>
              <a:rPr lang="es-ES" sz="2000" dirty="0">
                <a:latin typeface="Corbel" panose="020B0503020204020204" pitchFamily="34" charset="0"/>
                <a:sym typeface="Wingdings" panose="05000000000000000000" pitchFamily="2" charset="2"/>
              </a:rPr>
              <a:t>.</a:t>
            </a:r>
            <a:endParaRPr lang="es-ES" sz="2000" b="1" dirty="0">
              <a:solidFill>
                <a:srgbClr val="FF5B00"/>
              </a:solidFill>
              <a:latin typeface="Corbel" panose="020B0503020204020204" pitchFamily="34" charset="0"/>
            </a:endParaRPr>
          </a:p>
        </p:txBody>
      </p:sp>
      <p:sp>
        <p:nvSpPr>
          <p:cNvPr id="9" name="TextBox 8">
            <a:extLst>
              <a:ext uri="{FF2B5EF4-FFF2-40B4-BE49-F238E27FC236}">
                <a16:creationId xmlns:a16="http://schemas.microsoft.com/office/drawing/2014/main" id="{7E62A376-C454-72D6-5A93-0D50BF5BFC3F}"/>
              </a:ext>
            </a:extLst>
          </p:cNvPr>
          <p:cNvSpPr txBox="1"/>
          <p:nvPr/>
        </p:nvSpPr>
        <p:spPr>
          <a:xfrm>
            <a:off x="4927600" y="2909579"/>
            <a:ext cx="6642504" cy="707886"/>
          </a:xfrm>
          <a:prstGeom prst="rect">
            <a:avLst/>
          </a:prstGeom>
          <a:noFill/>
        </p:spPr>
        <p:txBody>
          <a:bodyPr wrap="square">
            <a:spAutoFit/>
          </a:bodyPr>
          <a:lstStyle/>
          <a:p>
            <a:pPr algn="ctr">
              <a:buClr>
                <a:srgbClr val="FF5A00"/>
              </a:buClr>
            </a:pPr>
            <a:r>
              <a:rPr lang="es-ES_tradnl" sz="2000" b="1" dirty="0">
                <a:latin typeface="Corbel" panose="020B0503020204020204" pitchFamily="34" charset="0"/>
              </a:rPr>
              <a:t>¿Cómo podemos mantener un buen rendimiento cuando se aumenta la carga?</a:t>
            </a:r>
            <a:endParaRPr lang="es-ES" sz="2000" b="1" dirty="0">
              <a:latin typeface="Corbel" panose="020B0503020204020204" pitchFamily="34" charset="0"/>
            </a:endParaRPr>
          </a:p>
        </p:txBody>
      </p:sp>
    </p:spTree>
    <p:extLst>
      <p:ext uri="{BB962C8B-B14F-4D97-AF65-F5344CB8AC3E}">
        <p14:creationId xmlns:p14="http://schemas.microsoft.com/office/powerpoint/2010/main" val="231529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8BAA-A79E-41D5-A54E-E59CE0F6C636}"/>
              </a:ext>
            </a:extLst>
          </p:cNvPr>
          <p:cNvSpPr>
            <a:spLocks noGrp="1"/>
          </p:cNvSpPr>
          <p:nvPr>
            <p:ph type="title"/>
          </p:nvPr>
        </p:nvSpPr>
        <p:spPr/>
        <p:txBody>
          <a:bodyPr/>
          <a:lstStyle/>
          <a:p>
            <a:r>
              <a:rPr lang="es-ES"/>
              <a:t>Introducción | Aplicación de uso intensivo de datos</a:t>
            </a:r>
          </a:p>
        </p:txBody>
      </p:sp>
      <p:sp>
        <p:nvSpPr>
          <p:cNvPr id="3" name="TextBox 2">
            <a:extLst>
              <a:ext uri="{FF2B5EF4-FFF2-40B4-BE49-F238E27FC236}">
                <a16:creationId xmlns:a16="http://schemas.microsoft.com/office/drawing/2014/main" id="{62993408-0342-4D9A-A7B8-587693A61613}"/>
              </a:ext>
            </a:extLst>
          </p:cNvPr>
          <p:cNvSpPr txBox="1"/>
          <p:nvPr/>
        </p:nvSpPr>
        <p:spPr>
          <a:xfrm>
            <a:off x="304396" y="1273508"/>
            <a:ext cx="6121400" cy="523220"/>
          </a:xfrm>
          <a:prstGeom prst="rect">
            <a:avLst/>
          </a:prstGeom>
          <a:noFill/>
        </p:spPr>
        <p:txBody>
          <a:bodyPr wrap="square">
            <a:spAutoFit/>
          </a:bodyPr>
          <a:lstStyle/>
          <a:p>
            <a:r>
              <a:rPr lang="es-ES" sz="2800" b="1" u="sng">
                <a:solidFill>
                  <a:srgbClr val="FF5A00"/>
                </a:solidFill>
                <a:latin typeface="Corbel" panose="020B0503020204020204" pitchFamily="34" charset="0"/>
              </a:rPr>
              <a:t>COSTES</a:t>
            </a:r>
          </a:p>
        </p:txBody>
      </p:sp>
      <p:sp>
        <p:nvSpPr>
          <p:cNvPr id="7" name="TextBox 6">
            <a:extLst>
              <a:ext uri="{FF2B5EF4-FFF2-40B4-BE49-F238E27FC236}">
                <a16:creationId xmlns:a16="http://schemas.microsoft.com/office/drawing/2014/main" id="{D790CBBE-4E98-4367-9110-F79207C64CB2}"/>
              </a:ext>
            </a:extLst>
          </p:cNvPr>
          <p:cNvSpPr txBox="1"/>
          <p:nvPr/>
        </p:nvSpPr>
        <p:spPr>
          <a:xfrm>
            <a:off x="2235604" y="1851036"/>
            <a:ext cx="8839806" cy="3847207"/>
          </a:xfrm>
          <a:prstGeom prst="rect">
            <a:avLst/>
          </a:prstGeom>
          <a:noFill/>
        </p:spPr>
        <p:txBody>
          <a:bodyPr wrap="square">
            <a:spAutoFit/>
          </a:bodyPr>
          <a:lstStyle>
            <a:defPPr>
              <a:defRPr lang="es-ES"/>
            </a:defPPr>
            <a:lvl1pPr>
              <a:buClr>
                <a:srgbClr val="FF5A00"/>
              </a:buClr>
              <a:defRPr sz="2800">
                <a:latin typeface="Corbel" panose="020B0503020204020204" pitchFamily="34" charset="0"/>
              </a:defRPr>
            </a:lvl1pPr>
            <a:lvl2pPr marL="800100" lvl="1" indent="-342900">
              <a:buClr>
                <a:srgbClr val="FF5A00"/>
              </a:buClr>
              <a:buFont typeface="Wingdings" panose="05000000000000000000" pitchFamily="2" charset="2"/>
              <a:buChar char="ü"/>
              <a:defRPr sz="2000">
                <a:latin typeface="Corbel" panose="020B0503020204020204" pitchFamily="34" charset="0"/>
              </a:defRPr>
            </a:lvl2pPr>
          </a:lstStyle>
          <a:p>
            <a:r>
              <a:rPr lang="es-ES" dirty="0"/>
              <a:t>Integración con otros sistemas</a:t>
            </a:r>
          </a:p>
          <a:p>
            <a:pPr marL="1257300" lvl="1" indent="-457200">
              <a:buFont typeface="Arial" panose="020B0604020202020204" pitchFamily="34" charset="0"/>
              <a:buChar char="•"/>
            </a:pPr>
            <a:r>
              <a:rPr lang="es-ES" dirty="0"/>
              <a:t>¿Dónde están los datos de entrada al proceso? </a:t>
            </a:r>
          </a:p>
          <a:p>
            <a:pPr marL="1257300" lvl="1" indent="-457200">
              <a:buFont typeface="Arial" panose="020B0604020202020204" pitchFamily="34" charset="0"/>
              <a:buChar char="•"/>
            </a:pPr>
            <a:r>
              <a:rPr lang="es-ES" dirty="0"/>
              <a:t>¿Dónde quedan los datos de salida? </a:t>
            </a:r>
          </a:p>
          <a:p>
            <a:pPr marL="1257300" lvl="1" indent="-457200">
              <a:buFont typeface="Arial" panose="020B0604020202020204" pitchFamily="34" charset="0"/>
              <a:buChar char="•"/>
            </a:pPr>
            <a:r>
              <a:rPr lang="es-ES" dirty="0"/>
              <a:t>¿Cuál es el volumen aproximado de estos datos?</a:t>
            </a:r>
          </a:p>
          <a:p>
            <a:r>
              <a:rPr lang="es-ES" dirty="0"/>
              <a:t>Proceso a desarrollar </a:t>
            </a:r>
          </a:p>
          <a:p>
            <a:pPr marL="1257300" lvl="1" indent="-457200">
              <a:buFont typeface="Arial" panose="020B0604020202020204" pitchFamily="34" charset="0"/>
              <a:buChar char="•"/>
            </a:pPr>
            <a:r>
              <a:rPr lang="es-ES" dirty="0"/>
              <a:t>Velocidad del proceso</a:t>
            </a:r>
          </a:p>
          <a:p>
            <a:pPr marL="1257300" lvl="1" indent="-457200">
              <a:buFont typeface="Arial" panose="020B0604020202020204" pitchFamily="34" charset="0"/>
              <a:buChar char="•"/>
            </a:pPr>
            <a:r>
              <a:rPr lang="es-ES" dirty="0"/>
              <a:t>Rendimiento ~ Unidades a procesar por unidad de tiempo.</a:t>
            </a:r>
          </a:p>
          <a:p>
            <a:r>
              <a:rPr lang="es-ES" dirty="0"/>
              <a:t>Seguridad</a:t>
            </a:r>
          </a:p>
          <a:p>
            <a:pPr marL="1257300" lvl="1" indent="-457200">
              <a:buFont typeface="Arial" panose="020B0604020202020204" pitchFamily="34" charset="0"/>
              <a:buChar char="•"/>
            </a:pPr>
            <a:r>
              <a:rPr lang="es-ES" dirty="0"/>
              <a:t>¿Datos personales? </a:t>
            </a:r>
          </a:p>
          <a:p>
            <a:pPr marL="1257300" lvl="1" indent="-457200">
              <a:buFont typeface="Arial" panose="020B0604020202020204" pitchFamily="34" charset="0"/>
              <a:buChar char="•"/>
            </a:pPr>
            <a:r>
              <a:rPr lang="es-ES" dirty="0"/>
              <a:t>¿Acceso al sistema? </a:t>
            </a:r>
          </a:p>
          <a:p>
            <a:pPr marL="1257300" lvl="1" indent="-457200">
              <a:buFont typeface="Arial" panose="020B0604020202020204" pitchFamily="34" charset="0"/>
              <a:buChar char="•"/>
            </a:pPr>
            <a:r>
              <a:rPr lang="es-ES" dirty="0"/>
              <a:t>Copia de seguridad, planes de contingencia</a:t>
            </a:r>
          </a:p>
        </p:txBody>
      </p:sp>
      <p:sp>
        <p:nvSpPr>
          <p:cNvPr id="9" name="TextBox 8">
            <a:extLst>
              <a:ext uri="{FF2B5EF4-FFF2-40B4-BE49-F238E27FC236}">
                <a16:creationId xmlns:a16="http://schemas.microsoft.com/office/drawing/2014/main" id="{2B58FF57-8E88-43F0-AC27-37149D648CB8}"/>
              </a:ext>
            </a:extLst>
          </p:cNvPr>
          <p:cNvSpPr txBox="1"/>
          <p:nvPr/>
        </p:nvSpPr>
        <p:spPr>
          <a:xfrm>
            <a:off x="2235604" y="1273508"/>
            <a:ext cx="8839806" cy="523220"/>
          </a:xfrm>
          <a:prstGeom prst="rect">
            <a:avLst/>
          </a:prstGeom>
          <a:noFill/>
        </p:spPr>
        <p:txBody>
          <a:bodyPr wrap="square">
            <a:spAutoFit/>
          </a:bodyPr>
          <a:lstStyle>
            <a:defPPr>
              <a:defRPr lang="es-ES"/>
            </a:defPPr>
            <a:lvl1pPr>
              <a:defRPr sz="2800" b="1" u="sng">
                <a:solidFill>
                  <a:srgbClr val="FF5A00"/>
                </a:solidFill>
                <a:latin typeface="Corbel" panose="020B0503020204020204" pitchFamily="34" charset="0"/>
              </a:defRPr>
            </a:lvl1pPr>
          </a:lstStyle>
          <a:p>
            <a:r>
              <a:rPr lang="es-ES" u="none">
                <a:solidFill>
                  <a:srgbClr val="404040"/>
                </a:solidFill>
              </a:rPr>
              <a:t>¿Cómo calculamos los gastos de infraestructura (OPEX)?</a:t>
            </a:r>
          </a:p>
        </p:txBody>
      </p:sp>
    </p:spTree>
    <p:extLst>
      <p:ext uri="{BB962C8B-B14F-4D97-AF65-F5344CB8AC3E}">
        <p14:creationId xmlns:p14="http://schemas.microsoft.com/office/powerpoint/2010/main" val="1842002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4641</Words>
  <Application>Microsoft Office PowerPoint</Application>
  <PresentationFormat>Widescreen</PresentationFormat>
  <Paragraphs>1023</Paragraphs>
  <Slides>70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Calibri</vt:lpstr>
      <vt:lpstr>Calibri Light</vt:lpstr>
      <vt:lpstr>Corbel</vt:lpstr>
      <vt:lpstr>Corbel (Headings)</vt:lpstr>
      <vt:lpstr>EYInterstate Light</vt:lpstr>
      <vt:lpstr>Wingdings</vt:lpstr>
      <vt:lpstr>Wingdings 2</vt:lpstr>
      <vt:lpstr>Office Theme</vt:lpstr>
      <vt:lpstr>PowerPoint Presentation</vt:lpstr>
      <vt:lpstr>Introducción</vt:lpstr>
      <vt:lpstr>Introducción | Datos vs Información</vt:lpstr>
      <vt:lpstr>Introducción | Aplicación de uso intensivo de datos</vt:lpstr>
      <vt:lpstr>Introducción | Aplicación de uso intensivo de datos</vt:lpstr>
      <vt:lpstr>Introducción | Aplicación de uso intensivo de datos</vt:lpstr>
      <vt:lpstr>Introducción | Aplicación de uso intensivo de datos</vt:lpstr>
      <vt:lpstr>Introducción | Aplicación de uso intensivo de datos</vt:lpstr>
      <vt:lpstr>Introducción | Aplicación de uso intensivo de datos</vt:lpstr>
      <vt:lpstr>Introducción | Aplicación de uso intensivo de datos</vt:lpstr>
      <vt:lpstr>PowerPoint Presentation</vt:lpstr>
      <vt:lpstr>Big Data | Introducción</vt:lpstr>
      <vt:lpstr>Big Data | Introducción</vt:lpstr>
      <vt:lpstr>Big Data | Introducción</vt:lpstr>
      <vt:lpstr>Big Data | Introducción</vt:lpstr>
      <vt:lpstr>Big Data | Las 4 Vs</vt:lpstr>
      <vt:lpstr>Big Data | Las 4 Vs</vt:lpstr>
      <vt:lpstr>Big Data | Las 4 Vs</vt:lpstr>
      <vt:lpstr>Big Data | Las 4 Vs</vt:lpstr>
      <vt:lpstr>Big Data | Las 4 Vs</vt:lpstr>
      <vt:lpstr>Big Data | Las 4 Vs</vt:lpstr>
      <vt:lpstr>Big Data | Las 4 Vs</vt:lpstr>
      <vt:lpstr>Big Data | Las 4 Vs</vt:lpstr>
      <vt:lpstr>Big Data | Las 4 Vs</vt:lpstr>
      <vt:lpstr>Data Models | Introducción</vt:lpstr>
      <vt:lpstr>Data Models | Historia</vt:lpstr>
      <vt:lpstr>Data Models | Uniones</vt:lpstr>
      <vt:lpstr>Data Models | Ejemplo 1:N – Modelo relacional (SQL)</vt:lpstr>
      <vt:lpstr>Data Models | Ejemplo 1:N - Document Data Model (NoSQL) (2)</vt:lpstr>
      <vt:lpstr>Data Models | Ejemplo 1:N - Document Data Model (NoSQL) (2)</vt:lpstr>
      <vt:lpstr>Data Models | Ejemplo N:M</vt:lpstr>
      <vt:lpstr>Data Models | Ejemplo Graph Data Model</vt:lpstr>
      <vt:lpstr>Big Data Processing &amp; Data Models | Links de interés</vt:lpstr>
      <vt:lpstr>PowerPoint Presentation</vt:lpstr>
      <vt:lpstr>Almacenamiento de Datos | Introducción </vt:lpstr>
      <vt:lpstr>Almacenamiento de Datos | Introducción – Object Storage</vt:lpstr>
      <vt:lpstr>Almacenamiento de Datos | Introducción – Data Lake | Files Store </vt:lpstr>
      <vt:lpstr>Almacenamiento de Datos | Introducción – Data Warehouse (DWH o EDWH)</vt:lpstr>
      <vt:lpstr>Almacenamiento de Datos | Introducción </vt:lpstr>
      <vt:lpstr>Almacenamiento de Datos | Introducción – Data Lake vs Data Warehouse</vt:lpstr>
      <vt:lpstr>Almacenamiento de Datos | Introducción – Bases de datos</vt:lpstr>
      <vt:lpstr>Almacenamiento de Datos | Introducción – BBDD estructurada vs Data Warehouse </vt:lpstr>
      <vt:lpstr>Almacenamiento de Datos | Principales Elementos de Bases de Datos</vt:lpstr>
      <vt:lpstr>Almacenamiento de Datos | Principales Elementos de Bases de Datos</vt:lpstr>
      <vt:lpstr>Almacenamiento de Datos | Principales Elementos de Bases de Datos</vt:lpstr>
      <vt:lpstr>Almacenamiento de Datos | Principales Elementos de Bases de Datos</vt:lpstr>
      <vt:lpstr>Almacenamiento de Datos | Principales Elementos de Bases de Datos</vt:lpstr>
      <vt:lpstr>Almacenamiento de Datos | Principales Elementos de Bases de Datos</vt:lpstr>
      <vt:lpstr>Almacenamiento de Datos | Principales Elementos de Bases de Datos</vt:lpstr>
      <vt:lpstr>Almacenamiento de Datos | Transacciones ACID - Seguridad</vt:lpstr>
      <vt:lpstr>Almacenamiento de Datos | Datos distribuidos en BBDD Modernas</vt:lpstr>
      <vt:lpstr>Almacenamiento de Datos | Datos distribuidos en BBDD Modernas – Replicación</vt:lpstr>
      <vt:lpstr>Almacenamiento de Datos | Datos distribuidos en BBDD Modernas - Partición</vt:lpstr>
      <vt:lpstr>Almacenamiento de Datos | Lenguajes de consulta en BBDD</vt:lpstr>
      <vt:lpstr>Almacenamiento de Datos | Enlaces de interés</vt:lpstr>
      <vt:lpstr>PowerPoint Presentation</vt:lpstr>
      <vt:lpstr>Visualización de datos | Introducción</vt:lpstr>
      <vt:lpstr>Visualización de datos | Introducción</vt:lpstr>
      <vt:lpstr>Visualización de datos | Introducción</vt:lpstr>
      <vt:lpstr>Visualización de datos | Introducción</vt:lpstr>
      <vt:lpstr>Visualización de datos | Introducción</vt:lpstr>
      <vt:lpstr>Visualización de datos | Metodología DAR</vt:lpstr>
      <vt:lpstr>Visualización de datos | Metodología DAR</vt:lpstr>
      <vt:lpstr>Visualización de datos | Metodología DAR</vt:lpstr>
      <vt:lpstr>Visualización de datos | Metodología DAR</vt:lpstr>
      <vt:lpstr>Visualización de datos | Diagrama de Gartner</vt:lpstr>
      <vt:lpstr>Visualización de datos | Datos en diferentes sectores</vt:lpstr>
      <vt:lpstr>Visualización de datos | Ejemplo</vt:lpstr>
      <vt:lpstr>Visualización de datos | Ejemplo</vt:lpstr>
      <vt:lpstr>Visualización de datos | Ejemplo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Jose Serrano Fuentes</dc:creator>
  <cp:lastModifiedBy>Antonio Jose Serrano Fuentes</cp:lastModifiedBy>
  <cp:revision>1</cp:revision>
  <dcterms:created xsi:type="dcterms:W3CDTF">2023-09-03T18:12:26Z</dcterms:created>
  <dcterms:modified xsi:type="dcterms:W3CDTF">2023-09-03T18:13:33Z</dcterms:modified>
</cp:coreProperties>
</file>